
<file path=[Content_Types].xml><?xml version="1.0" encoding="utf-8"?>
<Types xmlns="http://schemas.openxmlformats.org/package/2006/content-types">
  <Default Extension="png" ContentType="image/png"/>
  <Default Extension="bin" ContentType="application/vnd.ms-office.activeX"/>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activeX/activeX5.xml" ContentType="application/vnd.ms-office.activeX+xml"/>
  <Override PartName="/ppt/activeX/activeX6.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24" r:id="rId1"/>
    <p:sldMasterId id="2147483742" r:id="rId2"/>
  </p:sldMasterIdLst>
  <p:notesMasterIdLst>
    <p:notesMasterId r:id="rId75"/>
  </p:notesMasterIdLst>
  <p:handoutMasterIdLst>
    <p:handoutMasterId r:id="rId76"/>
  </p:handoutMasterIdLst>
  <p:sldIdLst>
    <p:sldId id="256" r:id="rId3"/>
    <p:sldId id="415" r:id="rId4"/>
    <p:sldId id="395" r:id="rId5"/>
    <p:sldId id="421" r:id="rId6"/>
    <p:sldId id="422" r:id="rId7"/>
    <p:sldId id="396" r:id="rId8"/>
    <p:sldId id="397" r:id="rId9"/>
    <p:sldId id="406" r:id="rId10"/>
    <p:sldId id="413" r:id="rId11"/>
    <p:sldId id="414" r:id="rId12"/>
    <p:sldId id="407" r:id="rId13"/>
    <p:sldId id="409" r:id="rId14"/>
    <p:sldId id="410" r:id="rId15"/>
    <p:sldId id="411" r:id="rId16"/>
    <p:sldId id="412" r:id="rId17"/>
    <p:sldId id="365" r:id="rId18"/>
    <p:sldId id="354" r:id="rId19"/>
    <p:sldId id="355" r:id="rId20"/>
    <p:sldId id="399" r:id="rId21"/>
    <p:sldId id="363" r:id="rId22"/>
    <p:sldId id="356" r:id="rId23"/>
    <p:sldId id="418" r:id="rId24"/>
    <p:sldId id="419" r:id="rId25"/>
    <p:sldId id="423" r:id="rId26"/>
    <p:sldId id="424" r:id="rId27"/>
    <p:sldId id="425" r:id="rId28"/>
    <p:sldId id="426" r:id="rId29"/>
    <p:sldId id="428" r:id="rId30"/>
    <p:sldId id="427" r:id="rId31"/>
    <p:sldId id="429" r:id="rId32"/>
    <p:sldId id="370" r:id="rId33"/>
    <p:sldId id="371" r:id="rId34"/>
    <p:sldId id="372" r:id="rId35"/>
    <p:sldId id="373" r:id="rId36"/>
    <p:sldId id="374" r:id="rId37"/>
    <p:sldId id="375" r:id="rId38"/>
    <p:sldId id="377" r:id="rId39"/>
    <p:sldId id="378" r:id="rId40"/>
    <p:sldId id="393" r:id="rId41"/>
    <p:sldId id="379" r:id="rId42"/>
    <p:sldId id="380" r:id="rId43"/>
    <p:sldId id="381" r:id="rId44"/>
    <p:sldId id="382" r:id="rId45"/>
    <p:sldId id="383" r:id="rId46"/>
    <p:sldId id="384" r:id="rId47"/>
    <p:sldId id="385" r:id="rId48"/>
    <p:sldId id="417" r:id="rId49"/>
    <p:sldId id="386" r:id="rId50"/>
    <p:sldId id="388" r:id="rId51"/>
    <p:sldId id="389" r:id="rId52"/>
    <p:sldId id="390" r:id="rId53"/>
    <p:sldId id="391" r:id="rId54"/>
    <p:sldId id="387" r:id="rId55"/>
    <p:sldId id="405" r:id="rId56"/>
    <p:sldId id="392" r:id="rId57"/>
    <p:sldId id="404" r:id="rId58"/>
    <p:sldId id="416" r:id="rId59"/>
    <p:sldId id="394" r:id="rId60"/>
    <p:sldId id="400" r:id="rId61"/>
    <p:sldId id="401" r:id="rId62"/>
    <p:sldId id="353" r:id="rId63"/>
    <p:sldId id="369" r:id="rId64"/>
    <p:sldId id="402" r:id="rId65"/>
    <p:sldId id="430" r:id="rId66"/>
    <p:sldId id="434" r:id="rId67"/>
    <p:sldId id="432" r:id="rId68"/>
    <p:sldId id="435" r:id="rId69"/>
    <p:sldId id="436" r:id="rId70"/>
    <p:sldId id="364" r:id="rId71"/>
    <p:sldId id="433" r:id="rId72"/>
    <p:sldId id="403" r:id="rId73"/>
    <p:sldId id="294" r:id="rId74"/>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186" autoAdjust="0"/>
  </p:normalViewPr>
  <p:slideViewPr>
    <p:cSldViewPr snapToGrid="0">
      <p:cViewPr varScale="1">
        <p:scale>
          <a:sx n="108" d="100"/>
          <a:sy n="108" d="100"/>
        </p:scale>
        <p:origin x="678" y="114"/>
      </p:cViewPr>
      <p:guideLst>
        <p:guide orient="horz" pos="2160"/>
        <p:guide pos="3816"/>
      </p:guideLst>
    </p:cSldViewPr>
  </p:slideViewPr>
  <p:notesTextViewPr>
    <p:cViewPr>
      <p:scale>
        <a:sx n="1" d="1"/>
        <a:sy n="1" d="1"/>
      </p:scale>
      <p:origin x="0" y="0"/>
    </p:cViewPr>
  </p:notesTextViewPr>
  <p:sorterViewPr>
    <p:cViewPr>
      <p:scale>
        <a:sx n="100" d="100"/>
        <a:sy n="100" d="100"/>
      </p:scale>
      <p:origin x="0" y="-1450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activeX1.xml><?xml version="1.0" encoding="utf-8"?>
<ax:ocx xmlns:ax="http://schemas.microsoft.com/office/2006/activeX" xmlns:r="http://schemas.openxmlformats.org/officeDocument/2006/relationships" ax:classid="{5512D122-5CC6-11CF-8D67-00AA00BDCE1D}" ax:persistence="persistStream" r:id="rId1"/>
</file>

<file path=ppt/activeX/activeX2.xml><?xml version="1.0" encoding="utf-8"?>
<ax:ocx xmlns:ax="http://schemas.microsoft.com/office/2006/activeX" xmlns:r="http://schemas.openxmlformats.org/officeDocument/2006/relationships" ax:classid="{5512D11A-5CC6-11CF-8D67-00AA00BDCE1D}" ax:persistence="persistStream" r:id="rId1"/>
</file>

<file path=ppt/activeX/activeX3.xml><?xml version="1.0" encoding="utf-8"?>
<ax:ocx xmlns:ax="http://schemas.microsoft.com/office/2006/activeX" xmlns:r="http://schemas.openxmlformats.org/officeDocument/2006/relationships" ax:classid="{5512D122-5CC6-11CF-8D67-00AA00BDCE1D}" ax:persistence="persistStream" r:id="rId1"/>
</file>

<file path=ppt/activeX/activeX4.xml><?xml version="1.0" encoding="utf-8"?>
<ax:ocx xmlns:ax="http://schemas.microsoft.com/office/2006/activeX" xmlns:r="http://schemas.openxmlformats.org/officeDocument/2006/relationships" ax:classid="{5512D116-5CC6-11CF-8D67-00AA00BDCE1D}" ax:persistence="persistStream" r:id="rId1"/>
</file>

<file path=ppt/activeX/activeX5.xml><?xml version="1.0" encoding="utf-8"?>
<ax:ocx xmlns:ax="http://schemas.microsoft.com/office/2006/activeX" xmlns:r="http://schemas.openxmlformats.org/officeDocument/2006/relationships" ax:classid="{5512D116-5CC6-11CF-8D67-00AA00BDCE1D}" ax:persistence="persistStream" r:id="rId1"/>
</file>

<file path=ppt/activeX/activeX6.xml><?xml version="1.0" encoding="utf-8"?>
<ax:ocx xmlns:ax="http://schemas.microsoft.com/office/2006/activeX" xmlns:r="http://schemas.openxmlformats.org/officeDocument/2006/relationships" ax:classid="{5512D116-5CC6-11CF-8D67-00AA00BDCE1D}" ax:persistence="persistStream" r:id="rId1"/>
</file>

<file path=ppt/charts/_rels/chart1.xml.rels><?xml version="1.0" encoding="UTF-8" standalone="yes"?>
<Relationships xmlns="http://schemas.openxmlformats.org/package/2006/relationships"><Relationship Id="rId3" Type="http://schemas.openxmlformats.org/officeDocument/2006/relationships/oleObject" Target="file:///D:\2019\Prezentare%20CNR\Employment%20by%20field%20of%20study%20in%20EU%20in%202017%20across%20occupation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baseline="0">
                <a:solidFill>
                  <a:schemeClr val="tx1">
                    <a:lumMod val="65000"/>
                    <a:lumOff val="35000"/>
                  </a:schemeClr>
                </a:solidFill>
                <a:latin typeface="Times New Roman" panose="02020603050405020304" pitchFamily="18" charset="0"/>
                <a:ea typeface="Tahoma" panose="020B0604030504040204" pitchFamily="34" charset="0"/>
                <a:cs typeface="Times New Roman" panose="02020603050405020304" pitchFamily="18" charset="0"/>
              </a:defRPr>
            </a:pPr>
            <a:r>
              <a:rPr lang="en-US"/>
              <a:t>Employment by field of study in EU in 2017 across professionals (2nd Major ISCO Group)</a:t>
            </a:r>
          </a:p>
          <a:p>
            <a:pPr>
              <a:defRPr/>
            </a:pPr>
            <a:endParaRPr lang="en-US"/>
          </a:p>
        </c:rich>
      </c:tx>
      <c:overlay val="0"/>
      <c:spPr>
        <a:noFill/>
        <a:ln>
          <a:noFill/>
        </a:ln>
        <a:effectLst/>
      </c:spPr>
      <c:txPr>
        <a:bodyPr rot="0" spcFirstLastPara="1" vertOverflow="ellipsis" vert="horz" wrap="square" anchor="ctr" anchorCtr="1"/>
        <a:lstStyle/>
        <a:p>
          <a:pPr>
            <a:defRPr sz="1440" b="1" i="0" u="none" strike="noStrike" kern="1200" baseline="0">
              <a:solidFill>
                <a:schemeClr val="tx1">
                  <a:lumMod val="65000"/>
                  <a:lumOff val="35000"/>
                </a:schemeClr>
              </a:solidFill>
              <a:latin typeface="Times New Roman" panose="02020603050405020304" pitchFamily="18" charset="0"/>
              <a:ea typeface="Tahoma" panose="020B0604030504040204" pitchFamily="34" charset="0"/>
              <a:cs typeface="Times New Roman" panose="02020603050405020304" pitchFamily="18" charset="0"/>
            </a:defRPr>
          </a:pPr>
          <a:endParaRPr lang="en-US"/>
        </a:p>
      </c:txPr>
    </c:title>
    <c:autoTitleDeleted val="0"/>
    <c:plotArea>
      <c:layout/>
      <c:barChart>
        <c:barDir val="bar"/>
        <c:grouping val="clustered"/>
        <c:varyColors val="0"/>
        <c:ser>
          <c:idx val="0"/>
          <c:order val="0"/>
          <c:tx>
            <c:strRef>
              <c:f>Sheet1!$B$1</c:f>
              <c:strCache>
                <c:ptCount val="1"/>
                <c:pt idx="0">
                  <c:v>value</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Agriculture and veterinary</c:v>
                </c:pt>
                <c:pt idx="1">
                  <c:v>Services</c:v>
                </c:pt>
                <c:pt idx="2">
                  <c:v>Empty data</c:v>
                </c:pt>
                <c:pt idx="3">
                  <c:v>Generic programmes</c:v>
                </c:pt>
                <c:pt idx="4">
                  <c:v>ICT</c:v>
                </c:pt>
                <c:pt idx="5">
                  <c:v>Natural sciences and math</c:v>
                </c:pt>
                <c:pt idx="6">
                  <c:v>Social sciences</c:v>
                </c:pt>
                <c:pt idx="7">
                  <c:v>Arts and humanities</c:v>
                </c:pt>
                <c:pt idx="8">
                  <c:v>Education</c:v>
                </c:pt>
                <c:pt idx="9">
                  <c:v>Technical sciences</c:v>
                </c:pt>
                <c:pt idx="10">
                  <c:v>Health and welfare</c:v>
                </c:pt>
                <c:pt idx="11">
                  <c:v>Business, administration and law</c:v>
                </c:pt>
              </c:strCache>
            </c:strRef>
          </c:cat>
          <c:val>
            <c:numRef>
              <c:f>Sheet1!$B$2:$B$13</c:f>
              <c:numCache>
                <c:formatCode>General</c:formatCode>
                <c:ptCount val="12"/>
                <c:pt idx="0">
                  <c:v>1.19</c:v>
                </c:pt>
                <c:pt idx="1">
                  <c:v>1.84</c:v>
                </c:pt>
                <c:pt idx="2">
                  <c:v>3.61</c:v>
                </c:pt>
                <c:pt idx="3">
                  <c:v>3.72</c:v>
                </c:pt>
                <c:pt idx="4">
                  <c:v>6.15</c:v>
                </c:pt>
                <c:pt idx="5">
                  <c:v>6.27</c:v>
                </c:pt>
                <c:pt idx="6">
                  <c:v>9.0500000000000007</c:v>
                </c:pt>
                <c:pt idx="7">
                  <c:v>9.83</c:v>
                </c:pt>
                <c:pt idx="8">
                  <c:v>11.9</c:v>
                </c:pt>
                <c:pt idx="9">
                  <c:v>13.38</c:v>
                </c:pt>
                <c:pt idx="10">
                  <c:v>15.91</c:v>
                </c:pt>
                <c:pt idx="11">
                  <c:v>17.16</c:v>
                </c:pt>
              </c:numCache>
            </c:numRef>
          </c:val>
          <c:extLst>
            <c:ext xmlns:c16="http://schemas.microsoft.com/office/drawing/2014/chart" uri="{C3380CC4-5D6E-409C-BE32-E72D297353CC}">
              <c16:uniqueId val="{00000000-FE73-4916-945D-1D5CC52E6158}"/>
            </c:ext>
          </c:extLst>
        </c:ser>
        <c:dLbls>
          <c:dLblPos val="outEnd"/>
          <c:showLegendKey val="0"/>
          <c:showVal val="1"/>
          <c:showCatName val="0"/>
          <c:showSerName val="0"/>
          <c:showPercent val="0"/>
          <c:showBubbleSize val="0"/>
        </c:dLbls>
        <c:gapWidth val="115"/>
        <c:overlap val="-20"/>
        <c:axId val="1657871728"/>
        <c:axId val="1657877136"/>
      </c:barChart>
      <c:catAx>
        <c:axId val="1657871728"/>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Tahoma" panose="020B0604030504040204" pitchFamily="34" charset="0"/>
                    <a:cs typeface="Times New Roman" panose="02020603050405020304" pitchFamily="18" charset="0"/>
                  </a:defRPr>
                </a:pPr>
                <a:r>
                  <a:rPr lang="en-US"/>
                  <a:t>ISCED F 2013</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Tahoma" panose="020B0604030504040204" pitchFamily="34" charset="0"/>
                  <a:cs typeface="Times New Roman" panose="02020603050405020304" pitchFamily="18" charset="0"/>
                </a:defRPr>
              </a:pPr>
              <a:endParaRPr lang="en-U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Tahoma" panose="020B0604030504040204" pitchFamily="34" charset="0"/>
                <a:cs typeface="Times New Roman" panose="02020603050405020304" pitchFamily="18" charset="0"/>
              </a:defRPr>
            </a:pPr>
            <a:endParaRPr lang="en-US"/>
          </a:p>
        </c:txPr>
        <c:crossAx val="1657877136"/>
        <c:crosses val="autoZero"/>
        <c:auto val="1"/>
        <c:lblAlgn val="ctr"/>
        <c:lblOffset val="100"/>
        <c:noMultiLvlLbl val="0"/>
      </c:catAx>
      <c:valAx>
        <c:axId val="165787713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Tahoma" panose="020B0604030504040204" pitchFamily="34" charset="0"/>
                    <a:cs typeface="Times New Roman" panose="02020603050405020304" pitchFamily="18" charset="0"/>
                  </a:defRPr>
                </a:pPr>
                <a:r>
                  <a:rPr lang="en-US"/>
                  <a:t>Percentage</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Tahoma" panose="020B0604030504040204" pitchFamily="34" charset="0"/>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Tahoma" panose="020B0604030504040204" pitchFamily="34" charset="0"/>
                <a:cs typeface="Times New Roman" panose="02020603050405020304" pitchFamily="18" charset="0"/>
              </a:defRPr>
            </a:pPr>
            <a:endParaRPr lang="en-US"/>
          </a:p>
        </c:txPr>
        <c:crossAx val="1657871728"/>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Times New Roman" panose="02020603050405020304" pitchFamily="18" charset="0"/>
          <a:ea typeface="Tahoma" panose="020B0604030504040204" pitchFamily="34" charset="0"/>
          <a:cs typeface="Times New Roman" panose="020206030504050203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rawings/_rels/vmlDrawing1.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4"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F2B447E-6EFB-4657-B114-F0AA37501FFD}" type="datetimeFigureOut">
              <a:rPr lang="en-US" smtClean="0"/>
              <a:t>7/22/2019</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277C2D7E-41B8-4794-BED5-3694F64A4F46}" type="slidenum">
              <a:rPr lang="en-US" smtClean="0"/>
              <a:t>‹#›</a:t>
            </a:fld>
            <a:endParaRPr lang="en-US"/>
          </a:p>
        </p:txBody>
      </p:sp>
    </p:spTree>
    <p:extLst>
      <p:ext uri="{BB962C8B-B14F-4D97-AF65-F5344CB8AC3E}">
        <p14:creationId xmlns:p14="http://schemas.microsoft.com/office/powerpoint/2010/main" val="21935760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4665543-7B7C-4526-8B08-39D9338BD6FF}" type="datetimeFigureOut">
              <a:rPr lang="en-US" smtClean="0"/>
              <a:t>7/22/2019</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C797EBC-1442-4F57-8782-E9A252DBA023}" type="slidenum">
              <a:rPr lang="en-US" smtClean="0"/>
              <a:t>‹#›</a:t>
            </a:fld>
            <a:endParaRPr lang="en-US"/>
          </a:p>
        </p:txBody>
      </p:sp>
    </p:spTree>
    <p:extLst>
      <p:ext uri="{BB962C8B-B14F-4D97-AF65-F5344CB8AC3E}">
        <p14:creationId xmlns:p14="http://schemas.microsoft.com/office/powerpoint/2010/main" val="375780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797EBC-1442-4F57-8782-E9A252DBA023}" type="slidenum">
              <a:rPr lang="en-US" smtClean="0"/>
              <a:t>1</a:t>
            </a:fld>
            <a:endParaRPr lang="en-US"/>
          </a:p>
        </p:txBody>
      </p:sp>
    </p:spTree>
    <p:extLst>
      <p:ext uri="{BB962C8B-B14F-4D97-AF65-F5344CB8AC3E}">
        <p14:creationId xmlns:p14="http://schemas.microsoft.com/office/powerpoint/2010/main" val="1104447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797EBC-1442-4F57-8782-E9A252DBA023}" type="slidenum">
              <a:rPr lang="en-US" smtClean="0"/>
              <a:t>2</a:t>
            </a:fld>
            <a:endParaRPr lang="en-US"/>
          </a:p>
        </p:txBody>
      </p:sp>
    </p:spTree>
    <p:extLst>
      <p:ext uri="{BB962C8B-B14F-4D97-AF65-F5344CB8AC3E}">
        <p14:creationId xmlns:p14="http://schemas.microsoft.com/office/powerpoint/2010/main" val="2637477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797EBC-1442-4F57-8782-E9A252DBA023}" type="slidenum">
              <a:rPr lang="en-US" smtClean="0"/>
              <a:t>7</a:t>
            </a:fld>
            <a:endParaRPr lang="en-US"/>
          </a:p>
        </p:txBody>
      </p:sp>
    </p:spTree>
    <p:extLst>
      <p:ext uri="{BB962C8B-B14F-4D97-AF65-F5344CB8AC3E}">
        <p14:creationId xmlns:p14="http://schemas.microsoft.com/office/powerpoint/2010/main" val="1482314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DDF5425-B34A-496F-9918-8C2279146E18}" type="datetimeFigureOut">
              <a:rPr lang="en-US" smtClean="0"/>
              <a:t>7/22/2019</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1E7ED661-CC7F-4368-9FA8-05D204D0686F}" type="slidenum">
              <a:rPr lang="en-US" smtClean="0"/>
              <a:t>‹#›</a:t>
            </a:fld>
            <a:endParaRPr lang="en-US"/>
          </a:p>
        </p:txBody>
      </p:sp>
    </p:spTree>
    <p:extLst>
      <p:ext uri="{BB962C8B-B14F-4D97-AF65-F5344CB8AC3E}">
        <p14:creationId xmlns:p14="http://schemas.microsoft.com/office/powerpoint/2010/main" val="3144600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DDF5425-B34A-496F-9918-8C2279146E18}" type="datetimeFigureOut">
              <a:rPr lang="en-US" smtClean="0"/>
              <a:t>7/22/2019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7ED661-CC7F-4368-9FA8-05D204D0686F}" type="slidenum">
              <a:rPr lang="en-US" smtClean="0"/>
              <a:t>‹#›</a:t>
            </a:fld>
            <a:endParaRPr lang="en-US"/>
          </a:p>
        </p:txBody>
      </p:sp>
    </p:spTree>
    <p:extLst>
      <p:ext uri="{BB962C8B-B14F-4D97-AF65-F5344CB8AC3E}">
        <p14:creationId xmlns:p14="http://schemas.microsoft.com/office/powerpoint/2010/main" val="877911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DDF5425-B34A-496F-9918-8C2279146E18}" type="datetimeFigureOut">
              <a:rPr lang="en-US" smtClean="0"/>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ED661-CC7F-4368-9FA8-05D204D0686F}" type="slidenum">
              <a:rPr lang="en-US" smtClean="0"/>
              <a:t>‹#›</a:t>
            </a:fld>
            <a:endParaRPr lang="en-US"/>
          </a:p>
        </p:txBody>
      </p:sp>
    </p:spTree>
    <p:extLst>
      <p:ext uri="{BB962C8B-B14F-4D97-AF65-F5344CB8AC3E}">
        <p14:creationId xmlns:p14="http://schemas.microsoft.com/office/powerpoint/2010/main" val="964016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DDF5425-B34A-496F-9918-8C2279146E18}" type="datetimeFigureOut">
              <a:rPr lang="en-US" smtClean="0"/>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ED661-CC7F-4368-9FA8-05D204D0686F}" type="slidenum">
              <a:rPr lang="en-US" smtClean="0"/>
              <a:t>‹#›</a:t>
            </a:fld>
            <a:endParaRPr lang="en-US"/>
          </a:p>
        </p:txBody>
      </p:sp>
    </p:spTree>
    <p:extLst>
      <p:ext uri="{BB962C8B-B14F-4D97-AF65-F5344CB8AC3E}">
        <p14:creationId xmlns:p14="http://schemas.microsoft.com/office/powerpoint/2010/main" val="4014743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DDF5425-B34A-496F-9918-8C2279146E18}" type="datetimeFigureOut">
              <a:rPr lang="en-US" smtClean="0"/>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ED661-CC7F-4368-9FA8-05D204D0686F}" type="slidenum">
              <a:rPr lang="en-US" smtClean="0"/>
              <a:t>‹#›</a:t>
            </a:fld>
            <a:endParaRPr lang="en-US"/>
          </a:p>
        </p:txBody>
      </p:sp>
    </p:spTree>
    <p:extLst>
      <p:ext uri="{BB962C8B-B14F-4D97-AF65-F5344CB8AC3E}">
        <p14:creationId xmlns:p14="http://schemas.microsoft.com/office/powerpoint/2010/main" val="4011705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DDF5425-B34A-496F-9918-8C2279146E18}" type="datetimeFigureOut">
              <a:rPr lang="en-US" smtClean="0"/>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ED661-CC7F-4368-9FA8-05D204D0686F}" type="slidenum">
              <a:rPr lang="en-US" smtClean="0"/>
              <a:t>‹#›</a:t>
            </a:fld>
            <a:endParaRPr lang="en-US"/>
          </a:p>
        </p:txBody>
      </p:sp>
    </p:spTree>
    <p:extLst>
      <p:ext uri="{BB962C8B-B14F-4D97-AF65-F5344CB8AC3E}">
        <p14:creationId xmlns:p14="http://schemas.microsoft.com/office/powerpoint/2010/main" val="15414646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DDF5425-B34A-496F-9918-8C2279146E18}" type="datetimeFigureOut">
              <a:rPr lang="en-US" smtClean="0"/>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ED661-CC7F-4368-9FA8-05D204D0686F}" type="slidenum">
              <a:rPr lang="en-US" smtClean="0"/>
              <a:t>‹#›</a:t>
            </a:fld>
            <a:endParaRPr lang="en-US"/>
          </a:p>
        </p:txBody>
      </p:sp>
    </p:spTree>
    <p:extLst>
      <p:ext uri="{BB962C8B-B14F-4D97-AF65-F5344CB8AC3E}">
        <p14:creationId xmlns:p14="http://schemas.microsoft.com/office/powerpoint/2010/main" val="31888016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DDF5425-B34A-496F-9918-8C2279146E18}" type="datetimeFigureOut">
              <a:rPr lang="en-US" smtClean="0"/>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ED661-CC7F-4368-9FA8-05D204D0686F}" type="slidenum">
              <a:rPr lang="en-US" smtClean="0"/>
              <a:t>‹#›</a:t>
            </a:fld>
            <a:endParaRPr lang="en-US"/>
          </a:p>
        </p:txBody>
      </p:sp>
    </p:spTree>
    <p:extLst>
      <p:ext uri="{BB962C8B-B14F-4D97-AF65-F5344CB8AC3E}">
        <p14:creationId xmlns:p14="http://schemas.microsoft.com/office/powerpoint/2010/main" val="3621254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DDF5425-B34A-496F-9918-8C2279146E18}" type="datetimeFigureOut">
              <a:rPr lang="en-US" smtClean="0"/>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ED661-CC7F-4368-9FA8-05D204D0686F}" type="slidenum">
              <a:rPr lang="en-US" smtClean="0"/>
              <a:t>‹#›</a:t>
            </a:fld>
            <a:endParaRPr lang="en-US"/>
          </a:p>
        </p:txBody>
      </p:sp>
    </p:spTree>
    <p:extLst>
      <p:ext uri="{BB962C8B-B14F-4D97-AF65-F5344CB8AC3E}">
        <p14:creationId xmlns:p14="http://schemas.microsoft.com/office/powerpoint/2010/main" val="9475837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3E0AD6-21A6-4E16-86C1-0734B794F332}" type="datetimeFigureOut">
              <a:rPr lang="en-US" smtClean="0"/>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95C99-B763-4B78-A061-DF0262241A9B}" type="slidenum">
              <a:rPr lang="en-US" smtClean="0"/>
              <a:t>‹#›</a:t>
            </a:fld>
            <a:endParaRPr lang="en-US"/>
          </a:p>
        </p:txBody>
      </p:sp>
    </p:spTree>
    <p:extLst>
      <p:ext uri="{BB962C8B-B14F-4D97-AF65-F5344CB8AC3E}">
        <p14:creationId xmlns:p14="http://schemas.microsoft.com/office/powerpoint/2010/main" val="851250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3E0AD6-21A6-4E16-86C1-0734B794F332}" type="datetimeFigureOut">
              <a:rPr lang="en-US" smtClean="0"/>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95C99-B763-4B78-A061-DF0262241A9B}" type="slidenum">
              <a:rPr lang="en-US" smtClean="0"/>
              <a:t>‹#›</a:t>
            </a:fld>
            <a:endParaRPr lang="en-US"/>
          </a:p>
        </p:txBody>
      </p:sp>
    </p:spTree>
    <p:extLst>
      <p:ext uri="{BB962C8B-B14F-4D97-AF65-F5344CB8AC3E}">
        <p14:creationId xmlns:p14="http://schemas.microsoft.com/office/powerpoint/2010/main" val="1841992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DDF5425-B34A-496F-9918-8C2279146E18}" type="datetimeFigureOut">
              <a:rPr lang="en-US" smtClean="0"/>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1E7ED661-CC7F-4368-9FA8-05D204D0686F}" type="slidenum">
              <a:rPr lang="en-US" smtClean="0"/>
              <a:t>‹#›</a:t>
            </a:fld>
            <a:endParaRPr lang="en-US"/>
          </a:p>
        </p:txBody>
      </p:sp>
    </p:spTree>
    <p:extLst>
      <p:ext uri="{BB962C8B-B14F-4D97-AF65-F5344CB8AC3E}">
        <p14:creationId xmlns:p14="http://schemas.microsoft.com/office/powerpoint/2010/main" val="22167322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13E0AD6-21A6-4E16-86C1-0734B794F332}" type="datetimeFigureOut">
              <a:rPr lang="en-US" smtClean="0"/>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95C99-B763-4B78-A061-DF0262241A9B}" type="slidenum">
              <a:rPr lang="en-US" smtClean="0"/>
              <a:t>‹#›</a:t>
            </a:fld>
            <a:endParaRPr lang="en-US"/>
          </a:p>
        </p:txBody>
      </p:sp>
    </p:spTree>
    <p:extLst>
      <p:ext uri="{BB962C8B-B14F-4D97-AF65-F5344CB8AC3E}">
        <p14:creationId xmlns:p14="http://schemas.microsoft.com/office/powerpoint/2010/main" val="32468507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3E0AD6-21A6-4E16-86C1-0734B794F332}" type="datetimeFigureOut">
              <a:rPr lang="en-US" smtClean="0"/>
              <a:t>7/22/2019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995C99-B763-4B78-A061-DF0262241A9B}" type="slidenum">
              <a:rPr lang="en-US" smtClean="0"/>
              <a:t>‹#›</a:t>
            </a:fld>
            <a:endParaRPr lang="en-US"/>
          </a:p>
        </p:txBody>
      </p:sp>
    </p:spTree>
    <p:extLst>
      <p:ext uri="{BB962C8B-B14F-4D97-AF65-F5344CB8AC3E}">
        <p14:creationId xmlns:p14="http://schemas.microsoft.com/office/powerpoint/2010/main" val="21501753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3E0AD6-21A6-4E16-86C1-0734B794F332}" type="datetimeFigureOut">
              <a:rPr lang="en-US" smtClean="0"/>
              <a:t>7/22/2019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995C99-B763-4B78-A061-DF0262241A9B}" type="slidenum">
              <a:rPr lang="en-US" smtClean="0"/>
              <a:t>‹#›</a:t>
            </a:fld>
            <a:endParaRPr lang="en-US"/>
          </a:p>
        </p:txBody>
      </p:sp>
    </p:spTree>
    <p:extLst>
      <p:ext uri="{BB962C8B-B14F-4D97-AF65-F5344CB8AC3E}">
        <p14:creationId xmlns:p14="http://schemas.microsoft.com/office/powerpoint/2010/main" val="40870538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3E0AD6-21A6-4E16-86C1-0734B794F332}" type="datetimeFigureOut">
              <a:rPr lang="en-US" smtClean="0"/>
              <a:t>7/22/2019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995C99-B763-4B78-A061-DF0262241A9B}" type="slidenum">
              <a:rPr lang="en-US" smtClean="0"/>
              <a:t>‹#›</a:t>
            </a:fld>
            <a:endParaRPr lang="en-US"/>
          </a:p>
        </p:txBody>
      </p:sp>
    </p:spTree>
    <p:extLst>
      <p:ext uri="{BB962C8B-B14F-4D97-AF65-F5344CB8AC3E}">
        <p14:creationId xmlns:p14="http://schemas.microsoft.com/office/powerpoint/2010/main" val="14133977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3E0AD6-21A6-4E16-86C1-0734B794F332}" type="datetimeFigureOut">
              <a:rPr lang="en-US" smtClean="0"/>
              <a:t>7/22/2019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995C99-B763-4B78-A061-DF0262241A9B}" type="slidenum">
              <a:rPr lang="en-US" smtClean="0"/>
              <a:t>‹#›</a:t>
            </a:fld>
            <a:endParaRPr lang="en-US"/>
          </a:p>
        </p:txBody>
      </p:sp>
    </p:spTree>
    <p:extLst>
      <p:ext uri="{BB962C8B-B14F-4D97-AF65-F5344CB8AC3E}">
        <p14:creationId xmlns:p14="http://schemas.microsoft.com/office/powerpoint/2010/main" val="11050961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13E0AD6-21A6-4E16-86C1-0734B794F332}" type="datetimeFigureOut">
              <a:rPr lang="en-US" smtClean="0"/>
              <a:t>7/22/2019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995C99-B763-4B78-A061-DF0262241A9B}" type="slidenum">
              <a:rPr lang="en-US" smtClean="0"/>
              <a:t>‹#›</a:t>
            </a:fld>
            <a:endParaRPr lang="en-US"/>
          </a:p>
        </p:txBody>
      </p:sp>
    </p:spTree>
    <p:extLst>
      <p:ext uri="{BB962C8B-B14F-4D97-AF65-F5344CB8AC3E}">
        <p14:creationId xmlns:p14="http://schemas.microsoft.com/office/powerpoint/2010/main" val="2244716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13E0AD6-21A6-4E16-86C1-0734B794F332}" type="datetimeFigureOut">
              <a:rPr lang="en-US" smtClean="0"/>
              <a:t>7/22/2019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995C99-B763-4B78-A061-DF0262241A9B}" type="slidenum">
              <a:rPr lang="en-US" smtClean="0"/>
              <a:t>‹#›</a:t>
            </a:fld>
            <a:endParaRPr lang="en-US"/>
          </a:p>
        </p:txBody>
      </p:sp>
    </p:spTree>
    <p:extLst>
      <p:ext uri="{BB962C8B-B14F-4D97-AF65-F5344CB8AC3E}">
        <p14:creationId xmlns:p14="http://schemas.microsoft.com/office/powerpoint/2010/main" val="615347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3E0AD6-21A6-4E16-86C1-0734B794F332}" type="datetimeFigureOut">
              <a:rPr lang="en-US" smtClean="0"/>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95C99-B763-4B78-A061-DF0262241A9B}" type="slidenum">
              <a:rPr lang="en-US" smtClean="0"/>
              <a:t>‹#›</a:t>
            </a:fld>
            <a:endParaRPr lang="en-US"/>
          </a:p>
        </p:txBody>
      </p:sp>
    </p:spTree>
    <p:extLst>
      <p:ext uri="{BB962C8B-B14F-4D97-AF65-F5344CB8AC3E}">
        <p14:creationId xmlns:p14="http://schemas.microsoft.com/office/powerpoint/2010/main" val="28295854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3E0AD6-21A6-4E16-86C1-0734B794F332}" type="datetimeFigureOut">
              <a:rPr lang="en-US" smtClean="0"/>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95C99-B763-4B78-A061-DF0262241A9B}" type="slidenum">
              <a:rPr lang="en-US" smtClean="0"/>
              <a:t>‹#›</a:t>
            </a:fld>
            <a:endParaRPr lang="en-US"/>
          </a:p>
        </p:txBody>
      </p:sp>
    </p:spTree>
    <p:extLst>
      <p:ext uri="{BB962C8B-B14F-4D97-AF65-F5344CB8AC3E}">
        <p14:creationId xmlns:p14="http://schemas.microsoft.com/office/powerpoint/2010/main" val="1963434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DDF5425-B34A-496F-9918-8C2279146E18}" type="datetimeFigureOut">
              <a:rPr lang="en-US" smtClean="0"/>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ED661-CC7F-4368-9FA8-05D204D0686F}" type="slidenum">
              <a:rPr lang="en-US" smtClean="0"/>
              <a:t>‹#›</a:t>
            </a:fld>
            <a:endParaRPr lang="en-US"/>
          </a:p>
        </p:txBody>
      </p:sp>
    </p:spTree>
    <p:extLst>
      <p:ext uri="{BB962C8B-B14F-4D97-AF65-F5344CB8AC3E}">
        <p14:creationId xmlns:p14="http://schemas.microsoft.com/office/powerpoint/2010/main" val="3347828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DDF5425-B34A-496F-9918-8C2279146E18}" type="datetimeFigureOut">
              <a:rPr lang="en-US" smtClean="0"/>
              <a:t>7/22/2019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7ED661-CC7F-4368-9FA8-05D204D0686F}" type="slidenum">
              <a:rPr lang="en-US" smtClean="0"/>
              <a:t>‹#›</a:t>
            </a:fld>
            <a:endParaRPr lang="en-US"/>
          </a:p>
        </p:txBody>
      </p:sp>
    </p:spTree>
    <p:extLst>
      <p:ext uri="{BB962C8B-B14F-4D97-AF65-F5344CB8AC3E}">
        <p14:creationId xmlns:p14="http://schemas.microsoft.com/office/powerpoint/2010/main" val="2141544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DDF5425-B34A-496F-9918-8C2279146E18}" type="datetimeFigureOut">
              <a:rPr lang="en-US" smtClean="0"/>
              <a:t>7/22/2019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7ED661-CC7F-4368-9FA8-05D204D0686F}" type="slidenum">
              <a:rPr lang="en-US" smtClean="0"/>
              <a:t>‹#›</a:t>
            </a:fld>
            <a:endParaRPr lang="en-US"/>
          </a:p>
        </p:txBody>
      </p:sp>
    </p:spTree>
    <p:extLst>
      <p:ext uri="{BB962C8B-B14F-4D97-AF65-F5344CB8AC3E}">
        <p14:creationId xmlns:p14="http://schemas.microsoft.com/office/powerpoint/2010/main" val="1603715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DDF5425-B34A-496F-9918-8C2279146E18}" type="datetimeFigureOut">
              <a:rPr lang="en-US" smtClean="0"/>
              <a:t>7/22/2019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7ED661-CC7F-4368-9FA8-05D204D0686F}" type="slidenum">
              <a:rPr lang="en-US" smtClean="0"/>
              <a:t>‹#›</a:t>
            </a:fld>
            <a:endParaRPr lang="en-US"/>
          </a:p>
        </p:txBody>
      </p:sp>
    </p:spTree>
    <p:extLst>
      <p:ext uri="{BB962C8B-B14F-4D97-AF65-F5344CB8AC3E}">
        <p14:creationId xmlns:p14="http://schemas.microsoft.com/office/powerpoint/2010/main" val="380686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DF5425-B34A-496F-9918-8C2279146E18}" type="datetimeFigureOut">
              <a:rPr lang="en-US" smtClean="0"/>
              <a:t>7/22/2019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7ED661-CC7F-4368-9FA8-05D204D0686F}" type="slidenum">
              <a:rPr lang="en-US" smtClean="0"/>
              <a:t>‹#›</a:t>
            </a:fld>
            <a:endParaRPr lang="en-US"/>
          </a:p>
        </p:txBody>
      </p:sp>
    </p:spTree>
    <p:extLst>
      <p:ext uri="{BB962C8B-B14F-4D97-AF65-F5344CB8AC3E}">
        <p14:creationId xmlns:p14="http://schemas.microsoft.com/office/powerpoint/2010/main" val="1128295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DDF5425-B34A-496F-9918-8C2279146E18}" type="datetimeFigureOut">
              <a:rPr lang="en-US" smtClean="0"/>
              <a:t>7/22/2019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7ED661-CC7F-4368-9FA8-05D204D0686F}" type="slidenum">
              <a:rPr lang="en-US" smtClean="0"/>
              <a:t>‹#›</a:t>
            </a:fld>
            <a:endParaRPr lang="en-US"/>
          </a:p>
        </p:txBody>
      </p:sp>
    </p:spTree>
    <p:extLst>
      <p:ext uri="{BB962C8B-B14F-4D97-AF65-F5344CB8AC3E}">
        <p14:creationId xmlns:p14="http://schemas.microsoft.com/office/powerpoint/2010/main" val="75214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DDF5425-B34A-496F-9918-8C2279146E18}" type="datetimeFigureOut">
              <a:rPr lang="en-US" smtClean="0"/>
              <a:t>7/22/2019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7ED661-CC7F-4368-9FA8-05D204D0686F}" type="slidenum">
              <a:rPr lang="en-US" smtClean="0"/>
              <a:t>‹#›</a:t>
            </a:fld>
            <a:endParaRPr lang="en-US"/>
          </a:p>
        </p:txBody>
      </p:sp>
    </p:spTree>
    <p:extLst>
      <p:ext uri="{BB962C8B-B14F-4D97-AF65-F5344CB8AC3E}">
        <p14:creationId xmlns:p14="http://schemas.microsoft.com/office/powerpoint/2010/main" val="4213525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DDF5425-B34A-496F-9918-8C2279146E18}" type="datetimeFigureOut">
              <a:rPr lang="en-US" smtClean="0"/>
              <a:t>7/22/2019</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E7ED661-CC7F-4368-9FA8-05D204D0686F}" type="slidenum">
              <a:rPr lang="en-US" smtClean="0"/>
              <a:t>‹#›</a:t>
            </a:fld>
            <a:endParaRPr lang="en-US"/>
          </a:p>
        </p:txBody>
      </p:sp>
    </p:spTree>
    <p:extLst>
      <p:ext uri="{BB962C8B-B14F-4D97-AF65-F5344CB8AC3E}">
        <p14:creationId xmlns:p14="http://schemas.microsoft.com/office/powerpoint/2010/main" val="400795607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3E0AD6-21A6-4E16-86C1-0734B794F332}" type="datetimeFigureOut">
              <a:rPr lang="en-US" smtClean="0"/>
              <a:t>7/22/2019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995C99-B763-4B78-A061-DF0262241A9B}" type="slidenum">
              <a:rPr lang="en-US" smtClean="0"/>
              <a:t>‹#›</a:t>
            </a:fld>
            <a:endParaRPr lang="en-US"/>
          </a:p>
        </p:txBody>
      </p:sp>
    </p:spTree>
    <p:extLst>
      <p:ext uri="{BB962C8B-B14F-4D97-AF65-F5344CB8AC3E}">
        <p14:creationId xmlns:p14="http://schemas.microsoft.com/office/powerpoint/2010/main" val="2527777320"/>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en.unesco.org/sdg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en.unesco.org/themes/building-knowledge-societies" TargetMode="External"/><Relationship Id="rId13" Type="http://schemas.openxmlformats.org/officeDocument/2006/relationships/hyperlink" Target="https://en.unesco.org/sdgs" TargetMode="External"/><Relationship Id="rId3" Type="http://schemas.openxmlformats.org/officeDocument/2006/relationships/hyperlink" Target="https://en.unesco.org/themes/protecting-our-heritage-and-fostering-creativity" TargetMode="External"/><Relationship Id="rId7" Type="http://schemas.openxmlformats.org/officeDocument/2006/relationships/hyperlink" Target="https://en.unesco.org/themes/fostering-freedom-expression" TargetMode="External"/><Relationship Id="rId12" Type="http://schemas.openxmlformats.org/officeDocument/2006/relationships/hyperlink" Target="https://en.unesco.org/themes/education-health-and-well-being" TargetMode="External"/><Relationship Id="rId2" Type="http://schemas.openxmlformats.org/officeDocument/2006/relationships/hyperlink" Target="https://en.unesco.org/themes/education" TargetMode="External"/><Relationship Id="rId1" Type="http://schemas.openxmlformats.org/officeDocument/2006/relationships/slideLayout" Target="../slideLayouts/slideLayout2.xml"/><Relationship Id="rId6" Type="http://schemas.openxmlformats.org/officeDocument/2006/relationships/hyperlink" Target="https://en.unesco.org/themes/communication-and-information" TargetMode="External"/><Relationship Id="rId11" Type="http://schemas.openxmlformats.org/officeDocument/2006/relationships/hyperlink" Target="https://en.unesco.org/projects/the-spirit-of-mosul" TargetMode="External"/><Relationship Id="rId5" Type="http://schemas.openxmlformats.org/officeDocument/2006/relationships/hyperlink" Target="https://en.unesco.org/themes/learning-live-together" TargetMode="External"/><Relationship Id="rId15" Type="http://schemas.openxmlformats.org/officeDocument/2006/relationships/hyperlink" Target="http://en.unesco.org/gem-report/" TargetMode="External"/><Relationship Id="rId10" Type="http://schemas.openxmlformats.org/officeDocument/2006/relationships/hyperlink" Target="https://en.unesco.org/preventing-violent-extremism" TargetMode="External"/><Relationship Id="rId4" Type="http://schemas.openxmlformats.org/officeDocument/2006/relationships/hyperlink" Target="https://en.unesco.org/themes/science-sustainable-future" TargetMode="External"/><Relationship Id="rId9" Type="http://schemas.openxmlformats.org/officeDocument/2006/relationships/hyperlink" Target="https://en.unesco.org/artificial-intelligence" TargetMode="External"/><Relationship Id="rId14" Type="http://schemas.openxmlformats.org/officeDocument/2006/relationships/hyperlink" Target="https://en.unesco.org/themes/one-planet-one-ocean"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tsi.lv/en" TargetMode="External"/><Relationship Id="rId2" Type="http://schemas.openxmlformats.org/officeDocument/2006/relationships/hyperlink" Target="http://www.tsi.lv/"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hyperlink" Target="https://www.topuniversities.com/where-to-study/europe/switzerland/guide" TargetMode="External"/><Relationship Id="rId13" Type="http://schemas.openxmlformats.org/officeDocument/2006/relationships/hyperlink" Target="https://www.topuniversities.com/where-to-study/europe/denmark/guide" TargetMode="External"/><Relationship Id="rId18" Type="http://schemas.openxmlformats.org/officeDocument/2006/relationships/hyperlink" Target="https://www.topuniversities.com/where-to-study/europe/czech-republic/guide" TargetMode="External"/><Relationship Id="rId3" Type="http://schemas.openxmlformats.org/officeDocument/2006/relationships/hyperlink" Target="https://www.topuniversities.com/where-to-study/europe/germany/guide" TargetMode="External"/><Relationship Id="rId21" Type="http://schemas.openxmlformats.org/officeDocument/2006/relationships/hyperlink" Target="https://www.topuniversities.com/where-to-study/europe/estonia/guide" TargetMode="External"/><Relationship Id="rId7" Type="http://schemas.openxmlformats.org/officeDocument/2006/relationships/hyperlink" Target="https://www.topuniversities.com/where-to-study/europe/spain/guide" TargetMode="External"/><Relationship Id="rId12" Type="http://schemas.openxmlformats.org/officeDocument/2006/relationships/hyperlink" Target="https://www.topuniversities.com/where-to-study/europe/finland/guide" TargetMode="External"/><Relationship Id="rId17" Type="http://schemas.openxmlformats.org/officeDocument/2006/relationships/hyperlink" Target="https://www.topuniversities.com/where-to-study/europe/portugal/guide" TargetMode="External"/><Relationship Id="rId2" Type="http://schemas.openxmlformats.org/officeDocument/2006/relationships/hyperlink" Target="https://www.topuniversities.com/where-to-study/europe/united-kingdom/guide" TargetMode="External"/><Relationship Id="rId16" Type="http://schemas.openxmlformats.org/officeDocument/2006/relationships/hyperlink" Target="https://www.topuniversities.com/where-to-study/europe/norway/guide" TargetMode="External"/><Relationship Id="rId20" Type="http://schemas.openxmlformats.org/officeDocument/2006/relationships/hyperlink" Target="https://www.topuniversities.com/where-to-study/europe/poland/guide" TargetMode="External"/><Relationship Id="rId1" Type="http://schemas.openxmlformats.org/officeDocument/2006/relationships/slideLayout" Target="../slideLayouts/slideLayout2.xml"/><Relationship Id="rId6" Type="http://schemas.openxmlformats.org/officeDocument/2006/relationships/hyperlink" Target="https://www.topuniversities.com/where-to-study/europe/italy/guide" TargetMode="External"/><Relationship Id="rId11" Type="http://schemas.openxmlformats.org/officeDocument/2006/relationships/hyperlink" Target="https://www.topuniversities.com/where-to-study/europe/belgium/guide" TargetMode="External"/><Relationship Id="rId5" Type="http://schemas.openxmlformats.org/officeDocument/2006/relationships/hyperlink" Target="https://www.topuniversities.com/where-to-study/europe/netherlands/guide" TargetMode="External"/><Relationship Id="rId15" Type="http://schemas.openxmlformats.org/officeDocument/2006/relationships/hyperlink" Target="https://www.topuniversities.com/where-to-study/europe/austria/guide" TargetMode="External"/><Relationship Id="rId23" Type="http://schemas.openxmlformats.org/officeDocument/2006/relationships/hyperlink" Target="https://www.topuniversities.com/where-to-study/europe/belarus/guide" TargetMode="External"/><Relationship Id="rId10" Type="http://schemas.openxmlformats.org/officeDocument/2006/relationships/hyperlink" Target="https://www.topuniversities.com/where-to-study/europe/russia/guide" TargetMode="External"/><Relationship Id="rId19" Type="http://schemas.openxmlformats.org/officeDocument/2006/relationships/hyperlink" Target="https://www.topuniversities.com/where-to-study/europe/ukraine/guide" TargetMode="External"/><Relationship Id="rId4" Type="http://schemas.openxmlformats.org/officeDocument/2006/relationships/hyperlink" Target="https://www.topuniversities.com/where-to-study/europe/france/guide" TargetMode="External"/><Relationship Id="rId9" Type="http://schemas.openxmlformats.org/officeDocument/2006/relationships/hyperlink" Target="https://www.topuniversities.com/where-to-study/europe/sweden/guide" TargetMode="External"/><Relationship Id="rId14" Type="http://schemas.openxmlformats.org/officeDocument/2006/relationships/hyperlink" Target="https://www.topuniversities.com/where-to-study/europe/ireland/guide" TargetMode="External"/><Relationship Id="rId22" Type="http://schemas.openxmlformats.org/officeDocument/2006/relationships/hyperlink" Target="https://www.topuniversities.com/where-to-study/europe/greece/guide" TargetMode="External"/></Relationships>
</file>

<file path=ppt/slides/_rels/slide49.xml.rels><?xml version="1.0" encoding="UTF-8" standalone="yes"?>
<Relationships xmlns="http://schemas.openxmlformats.org/package/2006/relationships"><Relationship Id="rId8" Type="http://schemas.openxmlformats.org/officeDocument/2006/relationships/hyperlink" Target="https://www.topuniversities.com/universities/massachusetts-institute-technology-mit" TargetMode="External"/><Relationship Id="rId3" Type="http://schemas.openxmlformats.org/officeDocument/2006/relationships/hyperlink" Target="https://www.topuniversities.com/university-rankings/university-subject-rankings/2019/engineering-chemical" TargetMode="External"/><Relationship Id="rId7" Type="http://schemas.openxmlformats.org/officeDocument/2006/relationships/hyperlink" Target="https://www.topuniversities.com/university-rankings/university-subject-rankings/2019/engineering-mineral-mining" TargetMode="External"/><Relationship Id="rId12" Type="http://schemas.openxmlformats.org/officeDocument/2006/relationships/image" Target="../media/image21.jpeg"/><Relationship Id="rId2" Type="http://schemas.openxmlformats.org/officeDocument/2006/relationships/hyperlink" Target="https://www.topuniversities.com/university-rankings/university-subject-rankings/2019/computer-science-information-systems" TargetMode="External"/><Relationship Id="rId1" Type="http://schemas.openxmlformats.org/officeDocument/2006/relationships/slideLayout" Target="../slideLayouts/slideLayout2.xml"/><Relationship Id="rId6" Type="http://schemas.openxmlformats.org/officeDocument/2006/relationships/hyperlink" Target="https://www.topuniversities.com/university-rankings/university-subject-rankings/2019/engineering-mechanical" TargetMode="External"/><Relationship Id="rId11" Type="http://schemas.openxmlformats.org/officeDocument/2006/relationships/hyperlink" Target="https://www.topuniversities.com/university-rankings/university-subject-rankings/2019/engineering-technology" TargetMode="External"/><Relationship Id="rId5" Type="http://schemas.openxmlformats.org/officeDocument/2006/relationships/hyperlink" Target="https://www.topuniversities.com/university-rankings/university-subject-rankings/2019/engineering-electrical-electronic" TargetMode="External"/><Relationship Id="rId10" Type="http://schemas.openxmlformats.org/officeDocument/2006/relationships/hyperlink" Target="https://www.topuniversities.com/universities/eth-zurich-swiss-federal-institute-technology" TargetMode="External"/><Relationship Id="rId4" Type="http://schemas.openxmlformats.org/officeDocument/2006/relationships/hyperlink" Target="https://www.topuniversities.com/university-rankings/university-subject-rankings/2019/engineering-civil-structural" TargetMode="External"/><Relationship Id="rId9" Type="http://schemas.openxmlformats.org/officeDocument/2006/relationships/hyperlink" Target="https://www.topuniversities.com/universities/stanford-university"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8" Type="http://schemas.openxmlformats.org/officeDocument/2006/relationships/hyperlink" Target="https://www.topuniversities.com/student-info/qs-guides/how-study-abroad-uk" TargetMode="External"/><Relationship Id="rId13" Type="http://schemas.openxmlformats.org/officeDocument/2006/relationships/hyperlink" Target="https://www.topuniversities.com/universities/imperial-college-london/" TargetMode="External"/><Relationship Id="rId3" Type="http://schemas.openxmlformats.org/officeDocument/2006/relationships/hyperlink" Target="https://www.topuniversities.com/student-info/qs-guides/how-study-abroad-us" TargetMode="External"/><Relationship Id="rId7" Type="http://schemas.openxmlformats.org/officeDocument/2006/relationships/hyperlink" Target="https://www.topuniversities.com/universities/university-cambridge/" TargetMode="External"/><Relationship Id="rId12" Type="http://schemas.openxmlformats.org/officeDocument/2006/relationships/hyperlink" Target="https://www.topuniversities.com/universities/university-oxford/" TargetMode="External"/><Relationship Id="rId2" Type="http://schemas.openxmlformats.org/officeDocument/2006/relationships/hyperlink" Target="https://www.topuniversities.com/universities/massachusetts-institute-technology-mit/" TargetMode="External"/><Relationship Id="rId16" Type="http://schemas.openxmlformats.org/officeDocument/2006/relationships/hyperlink" Target="https://www.topuniversities.com/where-to-study/asia/china/guide" TargetMode="External"/><Relationship Id="rId1" Type="http://schemas.openxmlformats.org/officeDocument/2006/relationships/slideLayout" Target="../slideLayouts/slideLayout2.xml"/><Relationship Id="rId6" Type="http://schemas.openxmlformats.org/officeDocument/2006/relationships/hyperlink" Target="https://www.topuniversities.com/where-to-study/europe/switzerland/guide" TargetMode="External"/><Relationship Id="rId11" Type="http://schemas.openxmlformats.org/officeDocument/2006/relationships/hyperlink" Target="https://www.topuniversities.com/where-to-study/asia/singapore/singapore/guide" TargetMode="External"/><Relationship Id="rId5" Type="http://schemas.openxmlformats.org/officeDocument/2006/relationships/hyperlink" Target="https://www.topuniversities.com/universities/eth-zurich-swiss-federal-institute-technology" TargetMode="External"/><Relationship Id="rId15" Type="http://schemas.openxmlformats.org/officeDocument/2006/relationships/hyperlink" Target="https://www.topuniversities.com/universities/tsinghua-university/" TargetMode="External"/><Relationship Id="rId10" Type="http://schemas.openxmlformats.org/officeDocument/2006/relationships/hyperlink" Target="https://www.topuniversities.com/universities/nanyang-technological-university-singapore-ntu/" TargetMode="External"/><Relationship Id="rId4" Type="http://schemas.openxmlformats.org/officeDocument/2006/relationships/hyperlink" Target="https://www.topuniversities.com/universities/stanford-university" TargetMode="External"/><Relationship Id="rId9" Type="http://schemas.openxmlformats.org/officeDocument/2006/relationships/hyperlink" Target="https://www.topuniversities.com/universities/university-california-berkeley-ucb/" TargetMode="External"/><Relationship Id="rId14" Type="http://schemas.openxmlformats.org/officeDocument/2006/relationships/hyperlink" Target="https://www.topuniversities.com/universities/national-university-singapore-nus"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www.topuniversities.com/universities/stanford-university" TargetMode="External"/><Relationship Id="rId2" Type="http://schemas.openxmlformats.org/officeDocument/2006/relationships/hyperlink" Target="https://www.topuniversities.com/universities/massachusetts-institute-technology-mit/" TargetMode="External"/><Relationship Id="rId1" Type="http://schemas.openxmlformats.org/officeDocument/2006/relationships/slideLayout" Target="../slideLayouts/slideLayout2.xml"/><Relationship Id="rId6" Type="http://schemas.openxmlformats.org/officeDocument/2006/relationships/hyperlink" Target="https://www.topuniversities.com/universities/harvard-university/" TargetMode="External"/><Relationship Id="rId5" Type="http://schemas.openxmlformats.org/officeDocument/2006/relationships/hyperlink" Target="https://www.topuniversities.com/universities/delft-university-technology#sub" TargetMode="External"/><Relationship Id="rId4" Type="http://schemas.openxmlformats.org/officeDocument/2006/relationships/hyperlink" Target="https://www.topuniversities.com/universities/university-cambridge/"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www.topuniversities.com/universities/stanford-university" TargetMode="External"/><Relationship Id="rId2" Type="http://schemas.openxmlformats.org/officeDocument/2006/relationships/hyperlink" Target="https://www.topuniversities.com/universities/massachusetts-institute-technology-mit/" TargetMode="External"/><Relationship Id="rId1" Type="http://schemas.openxmlformats.org/officeDocument/2006/relationships/slideLayout" Target="../slideLayouts/slideLayout2.xml"/><Relationship Id="rId6" Type="http://schemas.openxmlformats.org/officeDocument/2006/relationships/hyperlink" Target="https://www.topuniversities.com/universities/university-cambridge/" TargetMode="External"/><Relationship Id="rId5" Type="http://schemas.openxmlformats.org/officeDocument/2006/relationships/hyperlink" Target="https://www.topuniversities.com/universities/university-california-berkeley-ucb/" TargetMode="External"/><Relationship Id="rId4" Type="http://schemas.openxmlformats.org/officeDocument/2006/relationships/hyperlink" Target="https://www.topuniversities.com/universities/eth-zurich-swiss-federal-institute-technology"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www.topuniversities.com/universities/university-politehnica-bucharest" TargetMode="External"/><Relationship Id="rId2" Type="http://schemas.openxmlformats.org/officeDocument/2006/relationships/hyperlink" Target="https://www.topuniversities.com/universities/university-politehnica-bucharest#sub"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hyperlink" Target="https://www.topuniversities.com/universities/politecnico-di-torino" TargetMode="External"/><Relationship Id="rId18" Type="http://schemas.openxmlformats.org/officeDocument/2006/relationships/image" Target="../media/image28.jpeg"/><Relationship Id="rId3" Type="http://schemas.openxmlformats.org/officeDocument/2006/relationships/control" Target="../activeX/activeX2.xml"/><Relationship Id="rId21" Type="http://schemas.openxmlformats.org/officeDocument/2006/relationships/image" Target="../media/image24.wmf"/><Relationship Id="rId7" Type="http://schemas.openxmlformats.org/officeDocument/2006/relationships/control" Target="../activeX/activeX6.xml"/><Relationship Id="rId12" Type="http://schemas.openxmlformats.org/officeDocument/2006/relationships/hyperlink" Target="https://www.topuniversities.com/universities/politecnico-di-torino#wurs" TargetMode="External"/><Relationship Id="rId17" Type="http://schemas.openxmlformats.org/officeDocument/2006/relationships/image" Target="../media/image27.jpeg"/><Relationship Id="rId2" Type="http://schemas.openxmlformats.org/officeDocument/2006/relationships/control" Target="../activeX/activeX1.xml"/><Relationship Id="rId16" Type="http://schemas.openxmlformats.org/officeDocument/2006/relationships/image" Target="../media/image26.jpeg"/><Relationship Id="rId20" Type="http://schemas.openxmlformats.org/officeDocument/2006/relationships/image" Target="../media/image23.wmf"/><Relationship Id="rId1" Type="http://schemas.openxmlformats.org/officeDocument/2006/relationships/vmlDrawing" Target="../drawings/vmlDrawing1.vml"/><Relationship Id="rId6" Type="http://schemas.openxmlformats.org/officeDocument/2006/relationships/control" Target="../activeX/activeX5.xml"/><Relationship Id="rId11" Type="http://schemas.openxmlformats.org/officeDocument/2006/relationships/hyperlink" Target="https://www.topuniversities.com/universities/politecnico-di-milano" TargetMode="External"/><Relationship Id="rId5" Type="http://schemas.openxmlformats.org/officeDocument/2006/relationships/control" Target="../activeX/activeX4.xml"/><Relationship Id="rId15" Type="http://schemas.openxmlformats.org/officeDocument/2006/relationships/hyperlink" Target="https://www.topuniversities.com/universities/politecnico-di-bari" TargetMode="External"/><Relationship Id="rId10" Type="http://schemas.openxmlformats.org/officeDocument/2006/relationships/hyperlink" Target="https://www.topuniversities.com/universities/politecnico-di-milano#wurs" TargetMode="External"/><Relationship Id="rId19" Type="http://schemas.openxmlformats.org/officeDocument/2006/relationships/image" Target="../media/image22.wmf"/><Relationship Id="rId4" Type="http://schemas.openxmlformats.org/officeDocument/2006/relationships/control" Target="../activeX/activeX3.xml"/><Relationship Id="rId9" Type="http://schemas.openxmlformats.org/officeDocument/2006/relationships/hyperlink" Target="https://www.google.com/maps/search/?api=1&amp;query=Novotel%20Bucharest%20City%20Centre%20Hotel%20Calea%20Victoriei%2037B%20Sector%201%20Bucharest" TargetMode="External"/><Relationship Id="rId14" Type="http://schemas.openxmlformats.org/officeDocument/2006/relationships/hyperlink" Target="https://www.topuniversities.com/universities/politecnico-di-bari#wurs" TargetMode="External"/><Relationship Id="rId22" Type="http://schemas.openxmlformats.org/officeDocument/2006/relationships/image" Target="../media/image25.wmf"/></Relationships>
</file>

<file path=ppt/slides/_rels/slide55.xml.rels><?xml version="1.0" encoding="UTF-8" standalone="yes"?>
<Relationships xmlns="http://schemas.openxmlformats.org/package/2006/relationships"><Relationship Id="rId2" Type="http://schemas.openxmlformats.org/officeDocument/2006/relationships/hyperlink" Target="https://www.umultirank.org/"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hyperlink" Target="https://www.umultirank.org/study-at/national-university-of-arts-bucharest-rankings/" TargetMode="External"/><Relationship Id="rId3" Type="http://schemas.openxmlformats.org/officeDocument/2006/relationships/hyperlink" Target="https://www.umultirank.org/study-at/carol-i-national-defence-university-rankings/" TargetMode="External"/><Relationship Id="rId7" Type="http://schemas.openxmlformats.org/officeDocument/2006/relationships/hyperlink" Target="https://www.umultirank.org/study-at/ecological-university-of-bucharest-rankings/" TargetMode="External"/><Relationship Id="rId2" Type="http://schemas.openxmlformats.org/officeDocument/2006/relationships/hyperlink" Target="https://www.umultirank.org/study-at/the-bucharest-university-of-economic-studies-rankings/" TargetMode="External"/><Relationship Id="rId1" Type="http://schemas.openxmlformats.org/officeDocument/2006/relationships/slideLayout" Target="../slideLayouts/slideLayout2.xml"/><Relationship Id="rId6" Type="http://schemas.openxmlformats.org/officeDocument/2006/relationships/hyperlink" Target="https://www.umultirank.org/study-at/technical-university-of-civil-engineering-of-bucharest-rankings/" TargetMode="External"/><Relationship Id="rId5" Type="http://schemas.openxmlformats.org/officeDocument/2006/relationships/hyperlink" Target="https://www.umultirank.org/study-at/titu-maiorescu-university-of-bucharest-rankings/" TargetMode="External"/><Relationship Id="rId10" Type="http://schemas.openxmlformats.org/officeDocument/2006/relationships/hyperlink" Target="https://www.umultirank.org/study-at/bioterra-university-of-bucharest-rankings/" TargetMode="External"/><Relationship Id="rId4" Type="http://schemas.openxmlformats.org/officeDocument/2006/relationships/hyperlink" Target="https://www.umultirank.org/study-at/ion-mincu-university-of-architecture-and-urban-planning-rankings/" TargetMode="External"/><Relationship Id="rId9" Type="http://schemas.openxmlformats.org/officeDocument/2006/relationships/hyperlink" Target="https://www.umultirank.org/study-at/national-university-of-physical-education-and-sport-bucharest-rankings/"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s://ec.europa.eu/commission/sites/beta-political/files/leaders-working-lunch-mutual-recognition-diplomas_en.pdf"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mailto:office@anc.edu.ro"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4097" y="435006"/>
            <a:ext cx="9839506" cy="1260629"/>
          </a:xfrm>
        </p:spPr>
        <p:txBody>
          <a:bodyPr>
            <a:noAutofit/>
          </a:bodyPr>
          <a:lstStyle/>
          <a:p>
            <a:pPr algn="ctr"/>
            <a:r>
              <a:rPr lang="ro-RO" sz="4000" b="1" i="1" dirty="0" smtClean="0"/>
              <a:t>Internaționalizarea Învățământului Superior</a:t>
            </a:r>
            <a:br>
              <a:rPr lang="ro-RO" sz="4000" b="1" i="1" dirty="0" smtClean="0"/>
            </a:br>
            <a:r>
              <a:rPr lang="en-US" sz="4000" b="1" i="1" dirty="0" err="1" smtClean="0"/>
              <a:t>aronadrea</a:t>
            </a:r>
            <a:r>
              <a:rPr lang="en-US" sz="4000" b="1" i="1" dirty="0" smtClean="0"/>
              <a:t> la </a:t>
            </a:r>
            <a:r>
              <a:rPr lang="en-US" sz="4000" b="1" i="1" dirty="0" err="1" smtClean="0"/>
              <a:t>domeniile</a:t>
            </a:r>
            <a:r>
              <a:rPr lang="en-US" sz="4000" b="1" i="1" dirty="0" smtClean="0"/>
              <a:t>  </a:t>
            </a:r>
            <a:r>
              <a:rPr lang="ro-RO" sz="4000" b="1" i="1" dirty="0" smtClean="0"/>
              <a:t> ISCED</a:t>
            </a:r>
            <a:endParaRPr lang="en-US" sz="3600" b="1" i="1" dirty="0"/>
          </a:p>
        </p:txBody>
      </p:sp>
      <p:sp>
        <p:nvSpPr>
          <p:cNvPr id="3" name="Subtitle 2"/>
          <p:cNvSpPr>
            <a:spLocks noGrp="1"/>
          </p:cNvSpPr>
          <p:nvPr>
            <p:ph type="subTitle" idx="1"/>
          </p:nvPr>
        </p:nvSpPr>
        <p:spPr>
          <a:xfrm>
            <a:off x="747855" y="2664810"/>
            <a:ext cx="11307501" cy="1989486"/>
          </a:xfrm>
        </p:spPr>
        <p:txBody>
          <a:bodyPr>
            <a:normAutofit fontScale="92500" lnSpcReduction="20000"/>
          </a:bodyPr>
          <a:lstStyle/>
          <a:p>
            <a:pPr algn="ctr"/>
            <a:r>
              <a:rPr lang="en-US" dirty="0" err="1" smtClean="0"/>
              <a:t>Politehnica</a:t>
            </a:r>
            <a:r>
              <a:rPr lang="en-US" dirty="0" smtClean="0"/>
              <a:t> BUCURESTI </a:t>
            </a:r>
          </a:p>
          <a:p>
            <a:pPr algn="ctr"/>
            <a:r>
              <a:rPr lang="ro-RO" dirty="0" smtClean="0"/>
              <a:t> </a:t>
            </a:r>
            <a:r>
              <a:rPr lang="en-US" dirty="0" err="1" smtClean="0"/>
              <a:t>iulie</a:t>
            </a:r>
            <a:r>
              <a:rPr lang="en-US" dirty="0" smtClean="0"/>
              <a:t> 2019 </a:t>
            </a:r>
          </a:p>
          <a:p>
            <a:pPr algn="ctr"/>
            <a:r>
              <a:rPr lang="en-US" dirty="0" smtClean="0"/>
              <a:t>													Motto :</a:t>
            </a:r>
            <a:r>
              <a:rPr lang="en-US" dirty="0"/>
              <a:t>“</a:t>
            </a:r>
            <a:r>
              <a:rPr lang="en-US" dirty="0" err="1"/>
              <a:t>Când</a:t>
            </a:r>
            <a:r>
              <a:rPr lang="en-US" dirty="0"/>
              <a:t> </a:t>
            </a:r>
            <a:r>
              <a:rPr lang="en-US" dirty="0" err="1"/>
              <a:t>vorbești</a:t>
            </a:r>
            <a:r>
              <a:rPr lang="en-US" dirty="0"/>
              <a:t>, nu </a:t>
            </a:r>
            <a:r>
              <a:rPr lang="en-US" dirty="0" err="1"/>
              <a:t>faci</a:t>
            </a:r>
            <a:r>
              <a:rPr lang="en-US" dirty="0"/>
              <a:t> </a:t>
            </a:r>
            <a:r>
              <a:rPr lang="en-US" dirty="0" err="1"/>
              <a:t>decât</a:t>
            </a:r>
            <a:r>
              <a:rPr lang="en-US" dirty="0"/>
              <a:t> </a:t>
            </a:r>
            <a:r>
              <a:rPr lang="en-US" dirty="0" err="1"/>
              <a:t>să</a:t>
            </a:r>
            <a:r>
              <a:rPr lang="en-US" dirty="0"/>
              <a:t> </a:t>
            </a:r>
            <a:r>
              <a:rPr lang="en-US" dirty="0" err="1" smtClean="0"/>
              <a:t>repeți</a:t>
            </a:r>
            <a:r>
              <a:rPr lang="en-US" dirty="0"/>
              <a:t> </a:t>
            </a:r>
            <a:r>
              <a:rPr lang="en-US" dirty="0" smtClean="0"/>
              <a:t>																	</a:t>
            </a:r>
            <a:r>
              <a:rPr lang="en-US" dirty="0" err="1" smtClean="0"/>
              <a:t>ce</a:t>
            </a:r>
            <a:r>
              <a:rPr lang="en-US" dirty="0" smtClean="0"/>
              <a:t> </a:t>
            </a:r>
            <a:r>
              <a:rPr lang="en-US" dirty="0" err="1"/>
              <a:t>știi</a:t>
            </a:r>
            <a:r>
              <a:rPr lang="en-US" dirty="0"/>
              <a:t> </a:t>
            </a:r>
            <a:r>
              <a:rPr lang="en-US" dirty="0" err="1"/>
              <a:t>deja</a:t>
            </a:r>
            <a:r>
              <a:rPr lang="en-US" dirty="0"/>
              <a:t>. </a:t>
            </a:r>
            <a:r>
              <a:rPr lang="en-US" dirty="0" err="1"/>
              <a:t>Dacă</a:t>
            </a:r>
            <a:r>
              <a:rPr lang="en-US" dirty="0"/>
              <a:t> </a:t>
            </a:r>
            <a:r>
              <a:rPr lang="en-US" dirty="0" err="1"/>
              <a:t>asculți</a:t>
            </a:r>
            <a:r>
              <a:rPr lang="en-US" dirty="0"/>
              <a:t>, </a:t>
            </a:r>
            <a:r>
              <a:rPr lang="en-US" dirty="0" err="1"/>
              <a:t>însă</a:t>
            </a:r>
            <a:r>
              <a:rPr lang="en-US" dirty="0"/>
              <a:t>, </a:t>
            </a:r>
            <a:r>
              <a:rPr lang="en-US" dirty="0" err="1"/>
              <a:t>ai</a:t>
            </a:r>
            <a:r>
              <a:rPr lang="en-US" dirty="0"/>
              <a:t> </a:t>
            </a:r>
            <a:r>
              <a:rPr lang="en-US" dirty="0" err="1"/>
              <a:t>putea</a:t>
            </a:r>
            <a:r>
              <a:rPr lang="en-US" dirty="0"/>
              <a:t> </a:t>
            </a:r>
            <a:r>
              <a:rPr lang="en-US" dirty="0" smtClean="0"/>
              <a:t>														</a:t>
            </a:r>
            <a:r>
              <a:rPr lang="en-US" dirty="0" err="1" smtClean="0"/>
              <a:t>învăța</a:t>
            </a:r>
            <a:r>
              <a:rPr lang="en-US" dirty="0" smtClean="0"/>
              <a:t> </a:t>
            </a:r>
            <a:r>
              <a:rPr lang="en-US" dirty="0" err="1"/>
              <a:t>ceva</a:t>
            </a:r>
            <a:r>
              <a:rPr lang="en-US" dirty="0"/>
              <a:t> </a:t>
            </a:r>
            <a:r>
              <a:rPr lang="en-US" dirty="0" err="1"/>
              <a:t>nou</a:t>
            </a:r>
            <a:r>
              <a:rPr lang="en-US" dirty="0"/>
              <a:t>.” – Dalai Lama</a:t>
            </a:r>
            <a:br>
              <a:rPr lang="en-US" dirty="0"/>
            </a:br>
            <a:endParaRPr lang="en-US" dirty="0" smtClean="0"/>
          </a:p>
          <a:p>
            <a:pPr algn="ctr"/>
            <a:endParaRPr lang="en-US" dirty="0"/>
          </a:p>
          <a:p>
            <a:pPr algn="ctr"/>
            <a:endParaRPr lang="en-US" dirty="0" smtClean="0"/>
          </a:p>
        </p:txBody>
      </p:sp>
      <p:sp>
        <p:nvSpPr>
          <p:cNvPr id="4" name="Rectangle 3"/>
          <p:cNvSpPr/>
          <p:nvPr/>
        </p:nvSpPr>
        <p:spPr>
          <a:xfrm>
            <a:off x="4270248" y="5408783"/>
            <a:ext cx="7708392" cy="923330"/>
          </a:xfrm>
          <a:prstGeom prst="rect">
            <a:avLst/>
          </a:prstGeom>
        </p:spPr>
        <p:txBody>
          <a:bodyPr wrap="square">
            <a:spAutoFit/>
          </a:bodyPr>
          <a:lstStyle/>
          <a:p>
            <a:pPr algn="ctr"/>
            <a:r>
              <a:rPr lang="ro-RO" dirty="0"/>
              <a:t>Autoritatea Națională pentru Calificări</a:t>
            </a:r>
            <a:endParaRPr lang="en-US" dirty="0"/>
          </a:p>
          <a:p>
            <a:pPr algn="ctr"/>
            <a:r>
              <a:rPr lang="en-US" dirty="0"/>
              <a:t>Prof.</a:t>
            </a:r>
            <a:r>
              <a:rPr lang="ro-RO" dirty="0"/>
              <a:t> </a:t>
            </a:r>
            <a:r>
              <a:rPr lang="en-US" dirty="0"/>
              <a:t>dr.</a:t>
            </a:r>
            <a:r>
              <a:rPr lang="ro-RO" dirty="0"/>
              <a:t> </a:t>
            </a:r>
            <a:r>
              <a:rPr lang="en-US" dirty="0" err="1"/>
              <a:t>ing</a:t>
            </a:r>
            <a:r>
              <a:rPr lang="en-US" dirty="0"/>
              <a:t>.</a:t>
            </a:r>
            <a:r>
              <a:rPr lang="ro-RO" dirty="0"/>
              <a:t> </a:t>
            </a:r>
            <a:r>
              <a:rPr lang="en-US" dirty="0"/>
              <a:t>Tiberiu Dobrescu</a:t>
            </a:r>
            <a:r>
              <a:rPr lang="ro-RO" dirty="0"/>
              <a:t>,</a:t>
            </a:r>
            <a:r>
              <a:rPr lang="en-US" dirty="0"/>
              <a:t> </a:t>
            </a:r>
            <a:r>
              <a:rPr lang="ro-RO" dirty="0"/>
              <a:t>p</a:t>
            </a:r>
            <a:r>
              <a:rPr lang="en-US" dirty="0"/>
              <a:t>re</a:t>
            </a:r>
            <a:r>
              <a:rPr lang="ro-RO" dirty="0"/>
              <a:t>ș</a:t>
            </a:r>
            <a:r>
              <a:rPr lang="en-US" dirty="0" err="1" smtClean="0"/>
              <a:t>edinte</a:t>
            </a:r>
            <a:endParaRPr lang="ro-RO" dirty="0" smtClean="0"/>
          </a:p>
          <a:p>
            <a:pPr algn="ctr"/>
            <a:r>
              <a:rPr lang="ro-RO" dirty="0" smtClean="0"/>
              <a:t>P</a:t>
            </a:r>
            <a:r>
              <a:rPr lang="en-US" dirty="0" err="1"/>
              <a:t>rof</a:t>
            </a:r>
            <a:r>
              <a:rPr lang="en-US" dirty="0"/>
              <a:t>.</a:t>
            </a:r>
            <a:r>
              <a:rPr lang="ro-RO" dirty="0"/>
              <a:t> </a:t>
            </a:r>
            <a:r>
              <a:rPr lang="en-US" dirty="0"/>
              <a:t>dr.</a:t>
            </a:r>
            <a:r>
              <a:rPr lang="ro-RO" dirty="0"/>
              <a:t> </a:t>
            </a:r>
            <a:r>
              <a:rPr lang="en-US" dirty="0" err="1"/>
              <a:t>ing</a:t>
            </a:r>
            <a:r>
              <a:rPr lang="en-US" dirty="0"/>
              <a:t>.</a:t>
            </a:r>
            <a:r>
              <a:rPr lang="ro-RO" dirty="0"/>
              <a:t> </a:t>
            </a:r>
            <a:r>
              <a:rPr lang="en-US" dirty="0"/>
              <a:t>Nicolae Post</a:t>
            </a:r>
            <a:r>
              <a:rPr lang="ro-RO" dirty="0"/>
              <a:t>ă</a:t>
            </a:r>
            <a:r>
              <a:rPr lang="en-US" dirty="0" err="1"/>
              <a:t>varu</a:t>
            </a:r>
            <a:r>
              <a:rPr lang="ro-RO" dirty="0"/>
              <a:t>,</a:t>
            </a:r>
            <a:r>
              <a:rPr lang="en-US" dirty="0"/>
              <a:t> </a:t>
            </a:r>
            <a:r>
              <a:rPr lang="en-US" dirty="0" err="1"/>
              <a:t>vicepre</a:t>
            </a:r>
            <a:r>
              <a:rPr lang="ro-RO" dirty="0"/>
              <a:t>ș</a:t>
            </a:r>
            <a:r>
              <a:rPr lang="en-US" dirty="0" err="1"/>
              <a:t>edinte</a:t>
            </a:r>
            <a:endParaRPr lang="en-US" i="1" dirty="0"/>
          </a:p>
        </p:txBody>
      </p:sp>
    </p:spTree>
    <p:extLst>
      <p:ext uri="{BB962C8B-B14F-4D97-AF65-F5344CB8AC3E}">
        <p14:creationId xmlns:p14="http://schemas.microsoft.com/office/powerpoint/2010/main" val="15212729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41119" y="81281"/>
            <a:ext cx="9144000" cy="1041082"/>
          </a:xfrm>
        </p:spPr>
        <p:txBody>
          <a:bodyPr>
            <a:normAutofit fontScale="90000"/>
          </a:bodyPr>
          <a:lstStyle/>
          <a:p>
            <a:r>
              <a:rPr lang="en-US" sz="3600" dirty="0" smtClean="0"/>
              <a:t>Future employment growth (% change) across occupations in Romania in 2018-2030(ISCO-08)</a:t>
            </a:r>
            <a:endParaRPr lang="en-US" sz="3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3638" y="1122363"/>
            <a:ext cx="6664723" cy="6858000"/>
          </a:xfrm>
          <a:prstGeom prst="rect">
            <a:avLst/>
          </a:prstGeom>
        </p:spPr>
      </p:pic>
    </p:spTree>
    <p:extLst>
      <p:ext uri="{BB962C8B-B14F-4D97-AF65-F5344CB8AC3E}">
        <p14:creationId xmlns:p14="http://schemas.microsoft.com/office/powerpoint/2010/main" val="31991787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452257" cy="5069024"/>
          </a:xfrm>
        </p:spPr>
        <p:txBody>
          <a:bodyPr>
            <a:normAutofit/>
          </a:bodyPr>
          <a:lstStyle/>
          <a:p>
            <a:r>
              <a:rPr lang="en-US" sz="3200" dirty="0" smtClean="0"/>
              <a:t>Future employment growth by sectors in Romania compared to EU in 2018-2030(CAEN)</a:t>
            </a:r>
            <a:endParaRPr lang="en-US" sz="32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13851" y="0"/>
            <a:ext cx="5484938" cy="6858000"/>
          </a:xfrm>
          <a:prstGeom prst="rect">
            <a:avLst/>
          </a:prstGeom>
        </p:spPr>
      </p:pic>
    </p:spTree>
    <p:extLst>
      <p:ext uri="{BB962C8B-B14F-4D97-AF65-F5344CB8AC3E}">
        <p14:creationId xmlns:p14="http://schemas.microsoft.com/office/powerpoint/2010/main" val="2682101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000897" cy="5069024"/>
          </a:xfrm>
        </p:spPr>
        <p:txBody>
          <a:bodyPr/>
          <a:lstStyle/>
          <a:p>
            <a:r>
              <a:rPr lang="en-US" dirty="0" smtClean="0"/>
              <a:t>Future employment growth by occupations in Romania in 2018-2030 (ISCO-08)</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6222" y="0"/>
            <a:ext cx="3622183" cy="6858000"/>
          </a:xfrm>
          <a:prstGeom prst="rect">
            <a:avLst/>
          </a:prstGeom>
        </p:spPr>
      </p:pic>
    </p:spTree>
    <p:extLst>
      <p:ext uri="{BB962C8B-B14F-4D97-AF65-F5344CB8AC3E}">
        <p14:creationId xmlns:p14="http://schemas.microsoft.com/office/powerpoint/2010/main" val="1783727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000897" cy="5069024"/>
          </a:xfrm>
        </p:spPr>
        <p:txBody>
          <a:bodyPr/>
          <a:lstStyle/>
          <a:p>
            <a:r>
              <a:rPr lang="en-US" dirty="0" smtClean="0"/>
              <a:t>Future needs (total job openings) by occupation in Romania in 2018-2030 (ISCO-08)</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0587" y="0"/>
            <a:ext cx="5782462" cy="6858000"/>
          </a:xfrm>
          <a:prstGeom prst="rect">
            <a:avLst/>
          </a:prstGeom>
        </p:spPr>
      </p:pic>
    </p:spTree>
    <p:extLst>
      <p:ext uri="{BB962C8B-B14F-4D97-AF65-F5344CB8AC3E}">
        <p14:creationId xmlns:p14="http://schemas.microsoft.com/office/powerpoint/2010/main" val="2597856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8056" y="292260"/>
            <a:ext cx="9144000" cy="1041082"/>
          </a:xfrm>
        </p:spPr>
        <p:txBody>
          <a:bodyPr>
            <a:normAutofit/>
          </a:bodyPr>
          <a:lstStyle/>
          <a:p>
            <a:r>
              <a:rPr lang="en-US" sz="2700" dirty="0" smtClean="0"/>
              <a:t>Future job openings of researchers &amp; engineers for educational level possessed in EU in 2018-2030 by education level</a:t>
            </a:r>
            <a:endParaRPr lang="en-US" sz="2700" dirty="0"/>
          </a:p>
        </p:txBody>
      </p:sp>
      <p:sp>
        <p:nvSpPr>
          <p:cNvPr id="6" name="Title 1"/>
          <p:cNvSpPr txBox="1">
            <a:spLocks/>
          </p:cNvSpPr>
          <p:nvPr/>
        </p:nvSpPr>
        <p:spPr>
          <a:xfrm>
            <a:off x="1458695" y="3335216"/>
            <a:ext cx="9144000" cy="104108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a:ea typeface="+mj-ea"/>
                <a:cs typeface="+mj-cs"/>
              </a:rPr>
              <a:t>Future job openings of researchers &amp; engineers in Romania in 2018-2030</a:t>
            </a:r>
            <a:endParaRPr kumimoji="0" lang="en-US" sz="28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6819" y="1333342"/>
            <a:ext cx="9144019" cy="2212853"/>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8695" y="4376298"/>
            <a:ext cx="9144019" cy="2212853"/>
          </a:xfrm>
          <a:prstGeom prst="rect">
            <a:avLst/>
          </a:prstGeom>
        </p:spPr>
      </p:pic>
    </p:spTree>
    <p:extLst>
      <p:ext uri="{BB962C8B-B14F-4D97-AF65-F5344CB8AC3E}">
        <p14:creationId xmlns:p14="http://schemas.microsoft.com/office/powerpoint/2010/main" val="22142790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8056" y="292260"/>
            <a:ext cx="9144000" cy="1041082"/>
          </a:xfrm>
        </p:spPr>
        <p:txBody>
          <a:bodyPr>
            <a:normAutofit/>
          </a:bodyPr>
          <a:lstStyle/>
          <a:p>
            <a:r>
              <a:rPr lang="en-US" sz="2700" dirty="0" smtClean="0"/>
              <a:t>Future job openings of ICT professionals for educational level possessed in EU in 2018-2030 by education level</a:t>
            </a:r>
            <a:endParaRPr lang="en-US" sz="27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58676" y="1488123"/>
            <a:ext cx="9144019" cy="2212853"/>
          </a:xfrm>
          <a:prstGeom prst="rect">
            <a:avLst/>
          </a:prstGeom>
        </p:spPr>
      </p:pic>
      <p:sp>
        <p:nvSpPr>
          <p:cNvPr id="6" name="Title 1"/>
          <p:cNvSpPr txBox="1">
            <a:spLocks/>
          </p:cNvSpPr>
          <p:nvPr/>
        </p:nvSpPr>
        <p:spPr>
          <a:xfrm>
            <a:off x="1458695" y="3335216"/>
            <a:ext cx="9144000" cy="104108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a:ea typeface="+mj-ea"/>
                <a:cs typeface="+mj-cs"/>
              </a:rPr>
              <a:t>Future job openings of </a:t>
            </a:r>
            <a:r>
              <a:rPr lang="en-US" sz="2800" dirty="0" smtClean="0">
                <a:solidFill>
                  <a:prstClr val="black"/>
                </a:solidFill>
                <a:latin typeface="Calibri Light" panose="020F0302020204030204"/>
              </a:rPr>
              <a:t>ICT</a:t>
            </a:r>
            <a:r>
              <a:rPr kumimoji="0" lang="en-US" sz="2800" b="0" i="0" u="none" strike="noStrike" kern="1200" cap="none" spc="0" normalizeH="0" baseline="0" noProof="0" dirty="0" smtClean="0">
                <a:ln>
                  <a:noFill/>
                </a:ln>
                <a:solidFill>
                  <a:prstClr val="black"/>
                </a:solidFill>
                <a:effectLst/>
                <a:uLnTx/>
                <a:uFillTx/>
                <a:latin typeface="Calibri Light" panose="020F0302020204030204"/>
                <a:ea typeface="+mj-ea"/>
                <a:cs typeface="+mj-cs"/>
              </a:rPr>
              <a:t> professionals in Romania in 2018-2030</a:t>
            </a:r>
            <a:endParaRPr kumimoji="0" lang="en-US" sz="28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6241" y="4376298"/>
            <a:ext cx="9144019" cy="2212853"/>
          </a:xfrm>
          <a:prstGeom prst="rect">
            <a:avLst/>
          </a:prstGeom>
        </p:spPr>
      </p:pic>
    </p:spTree>
    <p:extLst>
      <p:ext uri="{BB962C8B-B14F-4D97-AF65-F5344CB8AC3E}">
        <p14:creationId xmlns:p14="http://schemas.microsoft.com/office/powerpoint/2010/main" val="31951565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II.Ce</a:t>
            </a:r>
            <a:r>
              <a:rPr lang="en-US" dirty="0" smtClean="0"/>
              <a:t> ne </a:t>
            </a:r>
            <a:r>
              <a:rPr lang="en-US" dirty="0" err="1" smtClean="0"/>
              <a:t>dorim</a:t>
            </a:r>
            <a:r>
              <a:rPr lang="en-US" dirty="0" smtClean="0"/>
              <a:t> la IS (HE) </a:t>
            </a:r>
            <a:endParaRPr lang="en-US" dirty="0"/>
          </a:p>
        </p:txBody>
      </p:sp>
      <p:sp>
        <p:nvSpPr>
          <p:cNvPr id="3" name="Content Placeholder 2"/>
          <p:cNvSpPr>
            <a:spLocks noGrp="1"/>
          </p:cNvSpPr>
          <p:nvPr>
            <p:ph idx="1"/>
          </p:nvPr>
        </p:nvSpPr>
        <p:spPr/>
        <p:txBody>
          <a:bodyPr/>
          <a:lstStyle/>
          <a:p>
            <a:r>
              <a:rPr lang="en-US" dirty="0" smtClean="0"/>
              <a:t>                                                                                       Motto :</a:t>
            </a:r>
            <a:r>
              <a:rPr lang="en-US" dirty="0"/>
              <a:t> </a:t>
            </a:r>
            <a:r>
              <a:rPr lang="en-US" dirty="0" err="1"/>
              <a:t>Când</a:t>
            </a:r>
            <a:r>
              <a:rPr lang="en-US" dirty="0"/>
              <a:t> </a:t>
            </a:r>
            <a:r>
              <a:rPr lang="en-US" dirty="0" err="1"/>
              <a:t>te</a:t>
            </a:r>
            <a:r>
              <a:rPr lang="en-US" dirty="0"/>
              <a:t> </a:t>
            </a:r>
            <a:r>
              <a:rPr lang="en-US" dirty="0" err="1"/>
              <a:t>gândești</a:t>
            </a:r>
            <a:r>
              <a:rPr lang="en-US" dirty="0"/>
              <a:t> la a </a:t>
            </a:r>
            <a:r>
              <a:rPr lang="en-US" dirty="0" smtClean="0"/>
              <a:t>											</a:t>
            </a:r>
            <a:r>
              <a:rPr lang="en-US" dirty="0" err="1" smtClean="0"/>
              <a:t>renunța</a:t>
            </a:r>
            <a:r>
              <a:rPr lang="en-US" dirty="0"/>
              <a:t>, </a:t>
            </a:r>
            <a:r>
              <a:rPr lang="en-US" dirty="0" err="1"/>
              <a:t>adu-ți</a:t>
            </a:r>
            <a:r>
              <a:rPr lang="en-US" dirty="0"/>
              <a:t> </a:t>
            </a:r>
            <a:r>
              <a:rPr lang="en-US" dirty="0" err="1"/>
              <a:t>aminte</a:t>
            </a:r>
            <a:r>
              <a:rPr lang="en-US" dirty="0"/>
              <a:t> de </a:t>
            </a:r>
            <a:r>
              <a:rPr lang="en-US" dirty="0" err="1"/>
              <a:t>ce</a:t>
            </a:r>
            <a:r>
              <a:rPr lang="en-US" dirty="0"/>
              <a:t> </a:t>
            </a:r>
            <a:r>
              <a:rPr lang="en-US" dirty="0" err="1"/>
              <a:t>ai</a:t>
            </a:r>
            <a:r>
              <a:rPr lang="en-US" dirty="0"/>
              <a:t> </a:t>
            </a:r>
            <a:r>
              <a:rPr lang="en-US" dirty="0" err="1"/>
              <a:t>început</a:t>
            </a:r>
            <a:endParaRPr lang="en-US" dirty="0"/>
          </a:p>
          <a:p>
            <a:endParaRPr lang="en-US" dirty="0" smtClean="0"/>
          </a:p>
          <a:p>
            <a:r>
              <a:rPr lang="en-US" dirty="0" smtClean="0"/>
              <a:t>“Din </a:t>
            </a:r>
            <a:r>
              <a:rPr lang="en-US" dirty="0" err="1" smtClean="0"/>
              <a:t>perspectiva</a:t>
            </a:r>
            <a:r>
              <a:rPr lang="en-US" dirty="0" smtClean="0"/>
              <a:t> CNR,</a:t>
            </a:r>
            <a:r>
              <a:rPr lang="ro-RO" dirty="0" smtClean="0"/>
              <a:t> </a:t>
            </a:r>
            <a:r>
              <a:rPr lang="en-US" dirty="0" err="1" smtClean="0"/>
              <a:t>dar</a:t>
            </a:r>
            <a:r>
              <a:rPr lang="en-US" dirty="0" smtClean="0"/>
              <a:t> </a:t>
            </a:r>
            <a:r>
              <a:rPr lang="ro-RO" dirty="0" smtClean="0"/>
              <a:t>ș</a:t>
            </a:r>
            <a:r>
              <a:rPr lang="en-US" dirty="0" err="1" smtClean="0"/>
              <a:t>i</a:t>
            </a:r>
            <a:r>
              <a:rPr lang="en-US" dirty="0" smtClean="0"/>
              <a:t> AUF </a:t>
            </a:r>
            <a:r>
              <a:rPr lang="en-US" dirty="0" err="1" smtClean="0"/>
              <a:t>vom</a:t>
            </a:r>
            <a:r>
              <a:rPr lang="en-US" dirty="0" smtClean="0"/>
              <a:t> </a:t>
            </a:r>
            <a:r>
              <a:rPr lang="en-US" dirty="0" err="1" smtClean="0"/>
              <a:t>promova</a:t>
            </a:r>
            <a:r>
              <a:rPr lang="en-US" dirty="0" smtClean="0"/>
              <a:t> </a:t>
            </a:r>
            <a:r>
              <a:rPr lang="en-US" dirty="0" err="1" smtClean="0"/>
              <a:t>trei</a:t>
            </a:r>
            <a:r>
              <a:rPr lang="en-US" dirty="0" smtClean="0"/>
              <a:t> concept</a:t>
            </a:r>
            <a:r>
              <a:rPr lang="ro-RO" dirty="0" smtClean="0"/>
              <a:t>e</a:t>
            </a:r>
            <a:r>
              <a:rPr lang="en-US" dirty="0" smtClean="0"/>
              <a:t> </a:t>
            </a:r>
            <a:r>
              <a:rPr lang="en-US" dirty="0" err="1" smtClean="0"/>
              <a:t>cheie</a:t>
            </a:r>
            <a:r>
              <a:rPr lang="en-US" dirty="0" smtClean="0"/>
              <a:t>:</a:t>
            </a:r>
          </a:p>
          <a:p>
            <a:pPr lvl="1"/>
            <a:r>
              <a:rPr lang="en-US" dirty="0" err="1" smtClean="0"/>
              <a:t>calitatea</a:t>
            </a:r>
            <a:r>
              <a:rPr lang="en-US" u="sng" dirty="0" smtClean="0"/>
              <a:t>,</a:t>
            </a:r>
            <a:r>
              <a:rPr lang="ro-RO" u="sng" dirty="0" smtClean="0"/>
              <a:t> </a:t>
            </a:r>
            <a:r>
              <a:rPr lang="en-US" u="sng" dirty="0" err="1" smtClean="0"/>
              <a:t>angajabilitatea</a:t>
            </a:r>
            <a:r>
              <a:rPr lang="en-US" u="sng" dirty="0" smtClean="0"/>
              <a:t> </a:t>
            </a:r>
            <a:r>
              <a:rPr lang="ro-RO" dirty="0" smtClean="0"/>
              <a:t>ș</a:t>
            </a:r>
            <a:r>
              <a:rPr lang="en-US" dirty="0" err="1" smtClean="0"/>
              <a:t>i</a:t>
            </a:r>
            <a:r>
              <a:rPr lang="en-US" dirty="0" smtClean="0"/>
              <a:t> </a:t>
            </a:r>
            <a:r>
              <a:rPr lang="en-US" dirty="0" err="1" smtClean="0"/>
              <a:t>dezvoltarea</a:t>
            </a:r>
            <a:r>
              <a:rPr lang="en-US" dirty="0" smtClean="0"/>
              <a:t>“ (</a:t>
            </a:r>
            <a:r>
              <a:rPr lang="en-US" dirty="0" err="1" smtClean="0"/>
              <a:t>Prof.univ.dr</a:t>
            </a:r>
            <a:r>
              <a:rPr lang="en-US" dirty="0" smtClean="0"/>
              <a:t>.</a:t>
            </a:r>
            <a:r>
              <a:rPr lang="ro-RO" dirty="0" smtClean="0"/>
              <a:t> </a:t>
            </a:r>
            <a:r>
              <a:rPr lang="en-US" dirty="0" smtClean="0"/>
              <a:t>Sorin Mihai C</a:t>
            </a:r>
            <a:r>
              <a:rPr lang="ro-RO" dirty="0" smtClean="0"/>
              <a:t>î</a:t>
            </a:r>
            <a:r>
              <a:rPr lang="en-US" dirty="0" err="1" smtClean="0"/>
              <a:t>mpeanu</a:t>
            </a:r>
            <a:r>
              <a:rPr lang="en-US" dirty="0" smtClean="0"/>
              <a:t> –</a:t>
            </a:r>
            <a:r>
              <a:rPr lang="en-US" dirty="0" err="1" smtClean="0"/>
              <a:t>Presedinte</a:t>
            </a:r>
            <a:r>
              <a:rPr lang="en-US" dirty="0" smtClean="0"/>
              <a:t> CNR -</a:t>
            </a:r>
            <a:r>
              <a:rPr lang="ro-RO" dirty="0" smtClean="0"/>
              <a:t> </a:t>
            </a:r>
            <a:r>
              <a:rPr lang="en-US" dirty="0" err="1" smtClean="0"/>
              <a:t>interviu</a:t>
            </a:r>
            <a:r>
              <a:rPr lang="en-US" dirty="0" smtClean="0"/>
              <a:t> Market Watch –</a:t>
            </a:r>
            <a:r>
              <a:rPr lang="ro-RO" dirty="0" smtClean="0"/>
              <a:t> </a:t>
            </a:r>
            <a:r>
              <a:rPr lang="en-US" dirty="0" smtClean="0"/>
              <a:t>Mai 2019,pag.7)</a:t>
            </a:r>
            <a:endParaRPr lang="en-US" dirty="0"/>
          </a:p>
        </p:txBody>
      </p:sp>
    </p:spTree>
    <p:extLst>
      <p:ext uri="{BB962C8B-B14F-4D97-AF65-F5344CB8AC3E}">
        <p14:creationId xmlns:p14="http://schemas.microsoft.com/office/powerpoint/2010/main" val="2738601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4621" y="365760"/>
            <a:ext cx="10018713" cy="1558834"/>
          </a:xfrm>
        </p:spPr>
        <p:txBody>
          <a:bodyPr>
            <a:normAutofit/>
          </a:bodyPr>
          <a:lstStyle/>
          <a:p>
            <a:r>
              <a:rPr lang="en-US" b="1" dirty="0" err="1" smtClean="0"/>
              <a:t>Angajabilitatea</a:t>
            </a:r>
            <a:r>
              <a:rPr lang="en-US" b="1" dirty="0" smtClean="0"/>
              <a:t> </a:t>
            </a:r>
            <a:r>
              <a:rPr lang="ro-RO" b="1" dirty="0" err="1"/>
              <a:t>ș</a:t>
            </a:r>
            <a:r>
              <a:rPr lang="en-US" b="1" dirty="0" err="1" smtClean="0"/>
              <a:t>i</a:t>
            </a:r>
            <a:r>
              <a:rPr lang="en-US" b="1" dirty="0" smtClean="0"/>
              <a:t> </a:t>
            </a:r>
            <a:r>
              <a:rPr lang="ro-RO" b="1" dirty="0" smtClean="0"/>
              <a:t>Internaționalizarea</a:t>
            </a:r>
            <a:r>
              <a:rPr lang="en-US" b="1" dirty="0" smtClean="0"/>
              <a:t>(</a:t>
            </a:r>
            <a:r>
              <a:rPr lang="en-US" b="1" dirty="0" err="1" smtClean="0"/>
              <a:t>strategia</a:t>
            </a:r>
            <a:r>
              <a:rPr lang="en-US" b="1" dirty="0" smtClean="0"/>
              <a:t> MEN-2020)</a:t>
            </a:r>
            <a:endParaRPr lang="en-US" b="1" dirty="0"/>
          </a:p>
        </p:txBody>
      </p:sp>
      <p:sp>
        <p:nvSpPr>
          <p:cNvPr id="3" name="Content Placeholder 2"/>
          <p:cNvSpPr>
            <a:spLocks noGrp="1"/>
          </p:cNvSpPr>
          <p:nvPr>
            <p:ph idx="1"/>
          </p:nvPr>
        </p:nvSpPr>
        <p:spPr>
          <a:xfrm>
            <a:off x="1260630" y="1924595"/>
            <a:ext cx="10452704" cy="4624252"/>
          </a:xfrm>
        </p:spPr>
        <p:txBody>
          <a:bodyPr>
            <a:normAutofit fontScale="85000" lnSpcReduction="20000"/>
          </a:bodyPr>
          <a:lstStyle/>
          <a:p>
            <a:pPr>
              <a:buFont typeface="Arial" panose="020B0604020202020204" pitchFamily="34" charset="0"/>
              <a:buChar char="•"/>
            </a:pPr>
            <a:r>
              <a:rPr lang="en-US" sz="3200" dirty="0" smtClean="0"/>
              <a:t>                                                                                </a:t>
            </a:r>
            <a:r>
              <a:rPr lang="en-US" sz="3200" dirty="0" err="1" smtClean="0"/>
              <a:t>Motto:</a:t>
            </a:r>
            <a:r>
              <a:rPr lang="en-US" dirty="0" err="1" smtClean="0"/>
              <a:t>Nu</a:t>
            </a:r>
            <a:r>
              <a:rPr lang="en-US" dirty="0" smtClean="0"/>
              <a:t> </a:t>
            </a:r>
            <a:r>
              <a:rPr lang="en-US" dirty="0" err="1"/>
              <a:t>ceea</a:t>
            </a:r>
            <a:r>
              <a:rPr lang="en-US" dirty="0"/>
              <a:t> </a:t>
            </a:r>
            <a:r>
              <a:rPr lang="en-US" dirty="0" err="1"/>
              <a:t>ce</a:t>
            </a:r>
            <a:r>
              <a:rPr lang="en-US" dirty="0"/>
              <a:t> </a:t>
            </a:r>
            <a:r>
              <a:rPr lang="en-US" dirty="0" err="1"/>
              <a:t>ești</a:t>
            </a:r>
            <a:r>
              <a:rPr lang="en-US" dirty="0"/>
              <a:t> </a:t>
            </a:r>
            <a:r>
              <a:rPr lang="en-US" dirty="0" err="1"/>
              <a:t>te</a:t>
            </a:r>
            <a:r>
              <a:rPr lang="en-US" dirty="0"/>
              <a:t> </a:t>
            </a:r>
            <a:r>
              <a:rPr lang="en-US" dirty="0" err="1"/>
              <a:t>trage</a:t>
            </a:r>
            <a:r>
              <a:rPr lang="en-US" dirty="0"/>
              <a:t> </a:t>
            </a:r>
            <a:r>
              <a:rPr lang="en-US" dirty="0" err="1"/>
              <a:t>în</a:t>
            </a:r>
            <a:r>
              <a:rPr lang="en-US" dirty="0"/>
              <a:t> </a:t>
            </a:r>
            <a:r>
              <a:rPr lang="en-US" dirty="0" err="1"/>
              <a:t>urmă</a:t>
            </a:r>
            <a:r>
              <a:rPr lang="en-US" dirty="0"/>
              <a:t>, </a:t>
            </a:r>
            <a:r>
              <a:rPr lang="en-US" dirty="0" smtClean="0"/>
              <a:t>															ci </a:t>
            </a:r>
            <a:r>
              <a:rPr lang="en-US" dirty="0" err="1"/>
              <a:t>ceea</a:t>
            </a:r>
            <a:r>
              <a:rPr lang="en-US" dirty="0"/>
              <a:t> </a:t>
            </a:r>
            <a:r>
              <a:rPr lang="en-US" dirty="0" err="1"/>
              <a:t>ce</a:t>
            </a:r>
            <a:r>
              <a:rPr lang="en-US" dirty="0"/>
              <a:t> </a:t>
            </a:r>
            <a:r>
              <a:rPr lang="en-US" dirty="0" err="1"/>
              <a:t>crezi</a:t>
            </a:r>
            <a:r>
              <a:rPr lang="en-US" dirty="0"/>
              <a:t> </a:t>
            </a:r>
            <a:r>
              <a:rPr lang="en-US" dirty="0" err="1"/>
              <a:t>că</a:t>
            </a:r>
            <a:r>
              <a:rPr lang="en-US" dirty="0"/>
              <a:t> nu </a:t>
            </a:r>
            <a:r>
              <a:rPr lang="en-US" dirty="0" err="1"/>
              <a:t>ești</a:t>
            </a:r>
            <a:r>
              <a:rPr lang="en-US" dirty="0"/>
              <a:t>.</a:t>
            </a:r>
          </a:p>
          <a:p>
            <a:pPr>
              <a:buFont typeface="Arial" panose="020B0604020202020204" pitchFamily="34" charset="0"/>
              <a:buChar char="•"/>
            </a:pPr>
            <a:endParaRPr lang="en-US" sz="3200" dirty="0" smtClean="0"/>
          </a:p>
          <a:p>
            <a:pPr>
              <a:buFont typeface="Arial" panose="020B0604020202020204" pitchFamily="34" charset="0"/>
              <a:buChar char="•"/>
            </a:pPr>
            <a:r>
              <a:rPr lang="en-US" sz="3200" dirty="0" err="1" smtClean="0"/>
              <a:t>Presupun</a:t>
            </a:r>
            <a:r>
              <a:rPr lang="en-US" sz="3200" dirty="0" smtClean="0"/>
              <a:t> :</a:t>
            </a:r>
          </a:p>
          <a:p>
            <a:pPr>
              <a:buFont typeface="Arial" panose="020B0604020202020204" pitchFamily="34" charset="0"/>
              <a:buChar char="•"/>
            </a:pPr>
            <a:r>
              <a:rPr lang="ro-RO" sz="3200" dirty="0" smtClean="0"/>
              <a:t>Mobilitatea absolvenților români pe piața muncii europeană</a:t>
            </a:r>
            <a:endParaRPr lang="en-US" sz="3200" dirty="0" smtClean="0"/>
          </a:p>
          <a:p>
            <a:pPr>
              <a:buFont typeface="Arial" panose="020B0604020202020204" pitchFamily="34" charset="0"/>
              <a:buChar char="•"/>
            </a:pPr>
            <a:r>
              <a:rPr lang="en-US" sz="3200" dirty="0" err="1" smtClean="0"/>
              <a:t>Prin</a:t>
            </a:r>
            <a:r>
              <a:rPr lang="en-US" sz="3200" dirty="0" smtClean="0"/>
              <a:t> :</a:t>
            </a:r>
            <a:endParaRPr lang="ro-RO" sz="3200" dirty="0" smtClean="0"/>
          </a:p>
          <a:p>
            <a:pPr>
              <a:buFont typeface="Arial" panose="020B0604020202020204" pitchFamily="34" charset="0"/>
              <a:buChar char="•"/>
            </a:pPr>
            <a:r>
              <a:rPr lang="ro-RO" sz="3200" dirty="0" smtClean="0"/>
              <a:t>Recunoașterea calificărilor</a:t>
            </a:r>
            <a:r>
              <a:rPr lang="en-US" sz="3200" dirty="0" smtClean="0"/>
              <a:t>  </a:t>
            </a:r>
          </a:p>
          <a:p>
            <a:pPr>
              <a:buFont typeface="Arial" panose="020B0604020202020204" pitchFamily="34" charset="0"/>
              <a:buChar char="•"/>
            </a:pPr>
            <a:r>
              <a:rPr lang="en-US" sz="3200" dirty="0" err="1" smtClean="0"/>
              <a:t>datorita</a:t>
            </a:r>
            <a:r>
              <a:rPr lang="en-US" sz="3200" dirty="0" smtClean="0"/>
              <a:t> :</a:t>
            </a:r>
          </a:p>
          <a:p>
            <a:pPr>
              <a:buFont typeface="Arial" panose="020B0604020202020204" pitchFamily="34" charset="0"/>
              <a:buChar char="•"/>
            </a:pPr>
            <a:r>
              <a:rPr lang="en-US" sz="3000" dirty="0" err="1" smtClean="0"/>
              <a:t>Calitati</a:t>
            </a:r>
            <a:r>
              <a:rPr lang="en-US" sz="3000" dirty="0" smtClean="0"/>
              <a:t> </a:t>
            </a:r>
            <a:r>
              <a:rPr lang="ro-RO" sz="3000" dirty="0" smtClean="0"/>
              <a:t>î</a:t>
            </a:r>
            <a:r>
              <a:rPr lang="en-US" sz="3000" dirty="0" err="1" smtClean="0"/>
              <a:t>nv</a:t>
            </a:r>
            <a:r>
              <a:rPr lang="ro-RO" sz="3000" dirty="0" err="1" smtClean="0"/>
              <a:t>ăță</a:t>
            </a:r>
            <a:r>
              <a:rPr lang="en-US" sz="3000" dirty="0" smtClean="0"/>
              <a:t>m</a:t>
            </a:r>
            <a:r>
              <a:rPr lang="ro-RO" sz="3000" dirty="0" smtClean="0"/>
              <a:t>â</a:t>
            </a:r>
            <a:r>
              <a:rPr lang="en-US" sz="3000" dirty="0" err="1" smtClean="0"/>
              <a:t>ntului</a:t>
            </a:r>
            <a:r>
              <a:rPr lang="en-US" sz="3000" dirty="0" smtClean="0"/>
              <a:t> superior (</a:t>
            </a:r>
            <a:r>
              <a:rPr lang="en-US" sz="3000" dirty="0" err="1" smtClean="0"/>
              <a:t>rezultaele</a:t>
            </a:r>
            <a:r>
              <a:rPr lang="en-US" sz="3000" dirty="0" smtClean="0"/>
              <a:t> </a:t>
            </a:r>
            <a:r>
              <a:rPr lang="en-US" sz="3000" dirty="0" err="1" smtClean="0"/>
              <a:t>invatari</a:t>
            </a:r>
            <a:r>
              <a:rPr lang="en-US" sz="3000" dirty="0" smtClean="0"/>
              <a:t> ,ECTS,CNC )</a:t>
            </a:r>
            <a:r>
              <a:rPr lang="en-US" sz="3000" dirty="0" err="1" smtClean="0"/>
              <a:t>si</a:t>
            </a:r>
            <a:r>
              <a:rPr lang="en-US" sz="3000" dirty="0" smtClean="0"/>
              <a:t> </a:t>
            </a:r>
          </a:p>
          <a:p>
            <a:pPr>
              <a:buFont typeface="Arial" panose="020B0604020202020204" pitchFamily="34" charset="0"/>
              <a:buChar char="•"/>
            </a:pPr>
            <a:r>
              <a:rPr lang="en-US" sz="3200" dirty="0" err="1" smtClean="0"/>
              <a:t>Recunosteri</a:t>
            </a:r>
            <a:r>
              <a:rPr lang="en-US" sz="3200" dirty="0" smtClean="0"/>
              <a:t> </a:t>
            </a:r>
            <a:r>
              <a:rPr lang="en-US" sz="3200" dirty="0" err="1" smtClean="0"/>
              <a:t>standardelor</a:t>
            </a:r>
            <a:r>
              <a:rPr lang="en-US" sz="3200" dirty="0" smtClean="0"/>
              <a:t> </a:t>
            </a:r>
            <a:r>
              <a:rPr lang="en-US" sz="3200" dirty="0" err="1" smtClean="0"/>
              <a:t>internationale</a:t>
            </a:r>
            <a:r>
              <a:rPr lang="en-US" sz="3200" dirty="0" smtClean="0"/>
              <a:t> </a:t>
            </a:r>
            <a:r>
              <a:rPr lang="en-US" sz="3200" dirty="0" err="1" smtClean="0"/>
              <a:t>si</a:t>
            </a:r>
            <a:r>
              <a:rPr lang="en-US" sz="3200" dirty="0" smtClean="0"/>
              <a:t> </a:t>
            </a:r>
            <a:r>
              <a:rPr lang="en-US" sz="3200" dirty="0" err="1" smtClean="0"/>
              <a:t>recomandarilor</a:t>
            </a:r>
            <a:r>
              <a:rPr lang="en-US" sz="3200" dirty="0" smtClean="0"/>
              <a:t> UE </a:t>
            </a:r>
            <a:endParaRPr lang="en-US" sz="3200" dirty="0"/>
          </a:p>
        </p:txBody>
      </p:sp>
    </p:spTree>
    <p:extLst>
      <p:ext uri="{BB962C8B-B14F-4D97-AF65-F5344CB8AC3E}">
        <p14:creationId xmlns:p14="http://schemas.microsoft.com/office/powerpoint/2010/main" val="39609786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8385" y="1071154"/>
            <a:ext cx="10750858" cy="3396343"/>
          </a:xfrm>
        </p:spPr>
        <p:txBody>
          <a:bodyPr>
            <a:normAutofit fontScale="85000" lnSpcReduction="20000"/>
          </a:bodyPr>
          <a:lstStyle/>
          <a:p>
            <a:endParaRPr lang="en-US" sz="2800" dirty="0" smtClean="0"/>
          </a:p>
          <a:p>
            <a:r>
              <a:rPr lang="en-US" sz="2800" dirty="0" smtClean="0"/>
              <a:t>                                                                           MOTTO: </a:t>
            </a:r>
            <a:r>
              <a:rPr lang="en-US" dirty="0"/>
              <a:t> </a:t>
            </a:r>
            <a:r>
              <a:rPr lang="en-US" dirty="0" err="1"/>
              <a:t>Oricât</a:t>
            </a:r>
            <a:r>
              <a:rPr lang="en-US" dirty="0"/>
              <a:t> de </a:t>
            </a:r>
            <a:r>
              <a:rPr lang="en-US" dirty="0" err="1"/>
              <a:t>greu</a:t>
            </a:r>
            <a:r>
              <a:rPr lang="en-US" dirty="0"/>
              <a:t> </a:t>
            </a:r>
            <a:r>
              <a:rPr lang="en-US" dirty="0" err="1"/>
              <a:t>ar</a:t>
            </a:r>
            <a:r>
              <a:rPr lang="en-US" dirty="0"/>
              <a:t> fi </a:t>
            </a:r>
            <a:r>
              <a:rPr lang="en-US" dirty="0" err="1"/>
              <a:t>acum</a:t>
            </a:r>
            <a:r>
              <a:rPr lang="en-US" dirty="0"/>
              <a:t>, </a:t>
            </a:r>
            <a:r>
              <a:rPr lang="en-US" dirty="0" err="1"/>
              <a:t>într</a:t>
            </a:r>
            <a:r>
              <a:rPr lang="en-US" dirty="0"/>
              <a:t>-o </a:t>
            </a:r>
            <a:r>
              <a:rPr lang="en-US" dirty="0" err="1"/>
              <a:t>zi</a:t>
            </a:r>
            <a:r>
              <a:rPr lang="en-US" dirty="0"/>
              <a:t> </a:t>
            </a:r>
            <a:r>
              <a:rPr lang="en-US" dirty="0" err="1"/>
              <a:t>te</a:t>
            </a:r>
            <a:r>
              <a:rPr lang="en-US" dirty="0"/>
              <a:t> </a:t>
            </a:r>
            <a:r>
              <a:rPr lang="en-US" dirty="0" err="1"/>
              <a:t>vei</a:t>
            </a:r>
            <a:r>
              <a:rPr lang="en-US" dirty="0"/>
              <a:t> </a:t>
            </a:r>
            <a:r>
              <a:rPr lang="en-US" dirty="0" smtClean="0"/>
              <a:t>									</a:t>
            </a:r>
            <a:r>
              <a:rPr lang="en-US" dirty="0" err="1" smtClean="0"/>
              <a:t>uita</a:t>
            </a:r>
            <a:r>
              <a:rPr lang="en-US" dirty="0" smtClean="0"/>
              <a:t> </a:t>
            </a:r>
            <a:r>
              <a:rPr lang="en-US" dirty="0" err="1"/>
              <a:t>în</a:t>
            </a:r>
            <a:r>
              <a:rPr lang="en-US" dirty="0"/>
              <a:t> </a:t>
            </a:r>
            <a:r>
              <a:rPr lang="en-US" dirty="0" err="1"/>
              <a:t>urma</a:t>
            </a:r>
            <a:r>
              <a:rPr lang="en-US" dirty="0"/>
              <a:t> </a:t>
            </a:r>
            <a:r>
              <a:rPr lang="en-US" dirty="0" err="1"/>
              <a:t>și</a:t>
            </a:r>
            <a:r>
              <a:rPr lang="en-US" dirty="0"/>
              <a:t> </a:t>
            </a:r>
            <a:r>
              <a:rPr lang="en-US" dirty="0" err="1"/>
              <a:t>vei</a:t>
            </a:r>
            <a:r>
              <a:rPr lang="en-US" dirty="0"/>
              <a:t> </a:t>
            </a:r>
            <a:r>
              <a:rPr lang="en-US" dirty="0" err="1"/>
              <a:t>realiza</a:t>
            </a:r>
            <a:r>
              <a:rPr lang="en-US" dirty="0"/>
              <a:t> </a:t>
            </a:r>
            <a:r>
              <a:rPr lang="en-US" dirty="0" err="1"/>
              <a:t>că</a:t>
            </a:r>
            <a:r>
              <a:rPr lang="en-US" dirty="0"/>
              <a:t> </a:t>
            </a:r>
            <a:r>
              <a:rPr lang="en-US" dirty="0" err="1"/>
              <a:t>încercările</a:t>
            </a:r>
            <a:r>
              <a:rPr lang="en-US" dirty="0"/>
              <a:t> tale </a:t>
            </a:r>
            <a:r>
              <a:rPr lang="en-US" dirty="0" err="1"/>
              <a:t>te</a:t>
            </a:r>
            <a:r>
              <a:rPr lang="en-US" dirty="0"/>
              <a:t>-au </a:t>
            </a:r>
            <a:r>
              <a:rPr lang="en-US" dirty="0" err="1"/>
              <a:t>schimbat</a:t>
            </a:r>
            <a:r>
              <a:rPr lang="en-US" dirty="0"/>
              <a:t> </a:t>
            </a:r>
            <a:r>
              <a:rPr lang="en-US" dirty="0" err="1"/>
              <a:t>în</a:t>
            </a:r>
            <a:r>
              <a:rPr lang="en-US" dirty="0"/>
              <a:t> bine</a:t>
            </a:r>
            <a:r>
              <a:rPr lang="en-US" dirty="0" smtClean="0"/>
              <a:t>.</a:t>
            </a:r>
            <a:endParaRPr lang="en-US" sz="2800" dirty="0" smtClean="0"/>
          </a:p>
          <a:p>
            <a:r>
              <a:rPr lang="ro-RO" sz="2800" dirty="0" smtClean="0"/>
              <a:t>Asigură transparența sistemului</a:t>
            </a:r>
            <a:r>
              <a:rPr lang="en-US" sz="2800" dirty="0" smtClean="0"/>
              <a:t> de </a:t>
            </a:r>
            <a:r>
              <a:rPr lang="en-US" sz="2800" dirty="0" err="1" smtClean="0"/>
              <a:t>calificare</a:t>
            </a:r>
            <a:r>
              <a:rPr lang="en-US" sz="2800" dirty="0" smtClean="0"/>
              <a:t> din </a:t>
            </a:r>
            <a:r>
              <a:rPr lang="ro-RO" sz="2800" dirty="0" smtClean="0"/>
              <a:t>î</a:t>
            </a:r>
            <a:r>
              <a:rPr lang="en-US" sz="2800" dirty="0" err="1" smtClean="0"/>
              <a:t>nv</a:t>
            </a:r>
            <a:r>
              <a:rPr lang="ro-RO" sz="2800" dirty="0" err="1" smtClean="0"/>
              <a:t>ăță</a:t>
            </a:r>
            <a:r>
              <a:rPr lang="en-US" sz="2800" dirty="0" smtClean="0"/>
              <a:t>m</a:t>
            </a:r>
            <a:r>
              <a:rPr lang="ro-RO" sz="2800" dirty="0" smtClean="0"/>
              <a:t>â</a:t>
            </a:r>
            <a:r>
              <a:rPr lang="en-US" sz="2800" dirty="0" err="1" smtClean="0"/>
              <a:t>ntul</a:t>
            </a:r>
            <a:r>
              <a:rPr lang="en-US" sz="2800" dirty="0" smtClean="0"/>
              <a:t> superior  -RNCIS </a:t>
            </a:r>
          </a:p>
          <a:p>
            <a:r>
              <a:rPr lang="en-US" sz="2800" dirty="0" smtClean="0"/>
              <a:t> </a:t>
            </a:r>
            <a:r>
              <a:rPr lang="en-US" sz="2800" dirty="0"/>
              <a:t>Conduce la </a:t>
            </a:r>
            <a:r>
              <a:rPr lang="en-US" sz="2800" dirty="0" err="1"/>
              <a:t>recunoa</a:t>
            </a:r>
            <a:r>
              <a:rPr lang="ro-RO" sz="2800" dirty="0"/>
              <a:t>ș</a:t>
            </a:r>
            <a:r>
              <a:rPr lang="en-US" sz="2800" dirty="0" err="1"/>
              <a:t>terea</a:t>
            </a:r>
            <a:r>
              <a:rPr lang="en-US" sz="2800" dirty="0"/>
              <a:t> </a:t>
            </a:r>
            <a:r>
              <a:rPr lang="en-US" sz="2800" dirty="0" err="1"/>
              <a:t>calific</a:t>
            </a:r>
            <a:r>
              <a:rPr lang="ro-RO" sz="2800" dirty="0"/>
              <a:t>ă</a:t>
            </a:r>
            <a:r>
              <a:rPr lang="en-US" sz="2800" dirty="0" err="1" smtClean="0"/>
              <a:t>rilor</a:t>
            </a:r>
            <a:r>
              <a:rPr lang="en-US" sz="2800" dirty="0" smtClean="0"/>
              <a:t> </a:t>
            </a:r>
            <a:r>
              <a:rPr lang="en-US" sz="2800" dirty="0" err="1" smtClean="0"/>
              <a:t>prin</a:t>
            </a:r>
            <a:r>
              <a:rPr lang="en-US" sz="2800" dirty="0" smtClean="0"/>
              <a:t> :</a:t>
            </a:r>
            <a:r>
              <a:rPr lang="ro-RO" sz="2800" dirty="0" smtClean="0"/>
              <a:t> </a:t>
            </a:r>
            <a:endParaRPr lang="en-US" sz="2800" dirty="0" smtClean="0"/>
          </a:p>
          <a:p>
            <a:pPr lvl="1"/>
            <a:r>
              <a:rPr lang="en-US" sz="2400" dirty="0" err="1" smtClean="0"/>
              <a:t>recunoasterea</a:t>
            </a:r>
            <a:r>
              <a:rPr lang="en-US" sz="2400" dirty="0" smtClean="0"/>
              <a:t> </a:t>
            </a:r>
            <a:r>
              <a:rPr lang="en-US" sz="2400" dirty="0" err="1"/>
              <a:t>domeniului</a:t>
            </a:r>
            <a:r>
              <a:rPr lang="en-US" sz="2400" dirty="0"/>
              <a:t> de </a:t>
            </a:r>
            <a:r>
              <a:rPr lang="en-US" sz="2400" dirty="0" err="1"/>
              <a:t>studii</a:t>
            </a:r>
            <a:r>
              <a:rPr lang="en-US" sz="2400" dirty="0"/>
              <a:t> ISCED,</a:t>
            </a:r>
            <a:r>
              <a:rPr lang="ro-RO" sz="2400" dirty="0"/>
              <a:t> </a:t>
            </a:r>
            <a:endParaRPr lang="en-US" sz="2400" dirty="0" smtClean="0"/>
          </a:p>
          <a:p>
            <a:pPr lvl="1"/>
            <a:r>
              <a:rPr lang="en-US" sz="2400" dirty="0" err="1" smtClean="0"/>
              <a:t>nivel</a:t>
            </a:r>
            <a:r>
              <a:rPr lang="ro-RO" sz="2400" dirty="0"/>
              <a:t>ului</a:t>
            </a:r>
            <a:r>
              <a:rPr lang="en-US" sz="2400" dirty="0"/>
              <a:t> </a:t>
            </a:r>
            <a:r>
              <a:rPr lang="ro-RO" sz="2400" dirty="0"/>
              <a:t>de </a:t>
            </a:r>
            <a:r>
              <a:rPr lang="en-US" sz="2400" dirty="0" err="1"/>
              <a:t>calificare</a:t>
            </a:r>
            <a:r>
              <a:rPr lang="en-US" sz="2400" dirty="0"/>
              <a:t> EQF,</a:t>
            </a:r>
            <a:r>
              <a:rPr lang="ro-RO" sz="2400" dirty="0"/>
              <a:t> </a:t>
            </a:r>
            <a:r>
              <a:rPr lang="en-US" sz="2400" dirty="0" err="1"/>
              <a:t>credite</a:t>
            </a:r>
            <a:r>
              <a:rPr lang="ro-RO" sz="2400" dirty="0"/>
              <a:t>lor</a:t>
            </a:r>
            <a:r>
              <a:rPr lang="en-US" sz="2400" dirty="0"/>
              <a:t> ECTS,</a:t>
            </a:r>
            <a:r>
              <a:rPr lang="ro-RO" sz="2400" dirty="0"/>
              <a:t> </a:t>
            </a:r>
            <a:endParaRPr lang="en-US" sz="2400" dirty="0" smtClean="0"/>
          </a:p>
          <a:p>
            <a:pPr lvl="1"/>
            <a:r>
              <a:rPr lang="en-US" sz="2400" dirty="0" err="1" smtClean="0"/>
              <a:t>rezultate</a:t>
            </a:r>
            <a:r>
              <a:rPr lang="ro-RO" sz="2400" dirty="0"/>
              <a:t>lor î</a:t>
            </a:r>
            <a:r>
              <a:rPr lang="en-US" sz="2400" dirty="0" err="1"/>
              <a:t>nv</a:t>
            </a:r>
            <a:r>
              <a:rPr lang="ro-RO" sz="2400" dirty="0" err="1"/>
              <a:t>ăță</a:t>
            </a:r>
            <a:r>
              <a:rPr lang="en-US" sz="2400" dirty="0"/>
              <a:t>r</a:t>
            </a:r>
            <a:r>
              <a:rPr lang="ro-RO" sz="2400" dirty="0"/>
              <a:t>i</a:t>
            </a:r>
            <a:r>
              <a:rPr lang="en-US" sz="2400" dirty="0" err="1"/>
              <a:t>i</a:t>
            </a:r>
            <a:r>
              <a:rPr lang="en-US" sz="2400" dirty="0"/>
              <a:t> </a:t>
            </a:r>
            <a:r>
              <a:rPr lang="ro-RO" sz="2400" dirty="0"/>
              <a:t>s</a:t>
            </a:r>
            <a:r>
              <a:rPr lang="en-US" sz="2400" dirty="0" err="1"/>
              <a:t>imilare</a:t>
            </a:r>
            <a:r>
              <a:rPr lang="en-US" sz="2400" dirty="0"/>
              <a:t> </a:t>
            </a:r>
            <a:r>
              <a:rPr lang="it-IT" sz="2400" dirty="0"/>
              <a:t>cu alte </a:t>
            </a:r>
            <a:r>
              <a:rPr lang="ro-RO" sz="2400" dirty="0" err="1"/>
              <a:t>ță</a:t>
            </a:r>
            <a:r>
              <a:rPr lang="it-IT" sz="2400" dirty="0" err="1"/>
              <a:t>ri</a:t>
            </a:r>
            <a:r>
              <a:rPr lang="it-IT" sz="2400" dirty="0"/>
              <a:t> </a:t>
            </a:r>
            <a:r>
              <a:rPr lang="it-IT" sz="2400" dirty="0" err="1"/>
              <a:t>din</a:t>
            </a:r>
            <a:r>
              <a:rPr lang="it-IT" sz="2400" dirty="0"/>
              <a:t> spa</a:t>
            </a:r>
            <a:r>
              <a:rPr lang="ro-RO" sz="2400" dirty="0"/>
              <a:t>ț</a:t>
            </a:r>
            <a:r>
              <a:rPr lang="it-IT" sz="2400" dirty="0" err="1"/>
              <a:t>iul</a:t>
            </a:r>
            <a:r>
              <a:rPr lang="it-IT" sz="2400" dirty="0"/>
              <a:t> </a:t>
            </a:r>
            <a:r>
              <a:rPr lang="it-IT" sz="2400" dirty="0" err="1"/>
              <a:t>European</a:t>
            </a:r>
            <a:endParaRPr lang="en-US" sz="2400" dirty="0"/>
          </a:p>
          <a:p>
            <a:endParaRPr lang="en-US" sz="2800" dirty="0" smtClean="0"/>
          </a:p>
        </p:txBody>
      </p:sp>
      <p:sp>
        <p:nvSpPr>
          <p:cNvPr id="4" name="Title 1"/>
          <p:cNvSpPr>
            <a:spLocks noGrp="1"/>
          </p:cNvSpPr>
          <p:nvPr>
            <p:ph type="title"/>
          </p:nvPr>
        </p:nvSpPr>
        <p:spPr>
          <a:xfrm>
            <a:off x="1484311" y="383178"/>
            <a:ext cx="10018713" cy="573974"/>
          </a:xfrm>
        </p:spPr>
        <p:txBody>
          <a:bodyPr>
            <a:normAutofit fontScale="90000"/>
          </a:bodyPr>
          <a:lstStyle/>
          <a:p>
            <a:r>
              <a:rPr lang="en-US" b="1" dirty="0" smtClean="0"/>
              <a:t>ANC </a:t>
            </a:r>
            <a:endParaRPr lang="en-US" b="1" dirty="0"/>
          </a:p>
        </p:txBody>
      </p:sp>
      <p:sp>
        <p:nvSpPr>
          <p:cNvPr id="5" name="Title 1"/>
          <p:cNvSpPr txBox="1">
            <a:spLocks/>
          </p:cNvSpPr>
          <p:nvPr/>
        </p:nvSpPr>
        <p:spPr>
          <a:xfrm>
            <a:off x="1700719" y="4206240"/>
            <a:ext cx="10018713" cy="470263"/>
          </a:xfrm>
          <a:prstGeom prst="rect">
            <a:avLst/>
          </a:prstGeom>
          <a:effectLst/>
        </p:spPr>
        <p:txBody>
          <a:bodyPr vert="horz" lIns="91440" tIns="45720" rIns="91440" bIns="45720" rtlCol="0" anchor="ctr">
            <a:normAutofit fontScale="77500" lnSpcReduction="200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o-RO" b="1" dirty="0" smtClean="0"/>
              <a:t>INS</a:t>
            </a:r>
            <a:endParaRPr lang="en-US" b="1" dirty="0"/>
          </a:p>
        </p:txBody>
      </p:sp>
      <p:sp>
        <p:nvSpPr>
          <p:cNvPr id="6" name="Content Placeholder 2"/>
          <p:cNvSpPr txBox="1">
            <a:spLocks/>
          </p:cNvSpPr>
          <p:nvPr/>
        </p:nvSpPr>
        <p:spPr>
          <a:xfrm>
            <a:off x="1484311" y="4581500"/>
            <a:ext cx="10172070" cy="1906386"/>
          </a:xfrm>
          <a:prstGeom prst="rect">
            <a:avLst/>
          </a:prstGeom>
        </p:spPr>
        <p:txBody>
          <a:bodyPr vert="horz" lIns="91440" tIns="45720" rIns="91440" bIns="45720" rtlCol="0" anchor="ctr">
            <a:normAutofit lnSpcReduction="1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r>
              <a:rPr lang="en-US" sz="2800" dirty="0" smtClean="0"/>
              <a:t>                                                            MOTTO :</a:t>
            </a:r>
            <a:r>
              <a:rPr lang="it-IT" dirty="0" err="1"/>
              <a:t>Cea</a:t>
            </a:r>
            <a:r>
              <a:rPr lang="it-IT" dirty="0"/>
              <a:t> mai </a:t>
            </a:r>
            <a:r>
              <a:rPr lang="it-IT" dirty="0" err="1"/>
              <a:t>frumoasă</a:t>
            </a:r>
            <a:r>
              <a:rPr lang="it-IT" dirty="0"/>
              <a:t> </a:t>
            </a:r>
            <a:r>
              <a:rPr lang="it-IT" dirty="0" err="1"/>
              <a:t>priveliște</a:t>
            </a:r>
            <a:r>
              <a:rPr lang="it-IT" dirty="0"/>
              <a:t> </a:t>
            </a:r>
            <a:r>
              <a:rPr lang="it-IT" dirty="0" smtClean="0"/>
              <a:t>														</a:t>
            </a:r>
            <a:r>
              <a:rPr lang="it-IT" dirty="0" err="1" smtClean="0"/>
              <a:t>vine</a:t>
            </a:r>
            <a:r>
              <a:rPr lang="it-IT" dirty="0" smtClean="0"/>
              <a:t> </a:t>
            </a:r>
            <a:r>
              <a:rPr lang="it-IT" dirty="0" err="1"/>
              <a:t>după</a:t>
            </a:r>
            <a:r>
              <a:rPr lang="it-IT" dirty="0"/>
              <a:t> </a:t>
            </a:r>
            <a:r>
              <a:rPr lang="it-IT" dirty="0" err="1"/>
              <a:t>cea</a:t>
            </a:r>
            <a:r>
              <a:rPr lang="it-IT" dirty="0"/>
              <a:t> mai </a:t>
            </a:r>
            <a:r>
              <a:rPr lang="it-IT" dirty="0" err="1"/>
              <a:t>grea</a:t>
            </a:r>
            <a:r>
              <a:rPr lang="it-IT" dirty="0"/>
              <a:t> </a:t>
            </a:r>
            <a:r>
              <a:rPr lang="it-IT" dirty="0" err="1" smtClean="0"/>
              <a:t>urcare</a:t>
            </a:r>
            <a:endParaRPr lang="en-US" sz="2800" dirty="0" smtClean="0"/>
          </a:p>
          <a:p>
            <a:r>
              <a:rPr lang="ro-RO" sz="2800" dirty="0" smtClean="0"/>
              <a:t>Asigură </a:t>
            </a:r>
            <a:r>
              <a:rPr lang="en-US" sz="2800" dirty="0" err="1" smtClean="0"/>
              <a:t>raportarea</a:t>
            </a:r>
            <a:r>
              <a:rPr lang="en-US" sz="2800" dirty="0" smtClean="0"/>
              <a:t> </a:t>
            </a:r>
            <a:r>
              <a:rPr lang="ro-RO" sz="2800" dirty="0" smtClean="0"/>
              <a:t>statistica </a:t>
            </a:r>
            <a:r>
              <a:rPr lang="en-US" sz="2800" dirty="0" smtClean="0"/>
              <a:t>a </a:t>
            </a:r>
            <a:r>
              <a:rPr lang="ro-RO" sz="2800" dirty="0" smtClean="0"/>
              <a:t>sistemului</a:t>
            </a:r>
            <a:r>
              <a:rPr lang="en-US" sz="2800" dirty="0" smtClean="0"/>
              <a:t> de </a:t>
            </a:r>
            <a:r>
              <a:rPr lang="ro-RO" sz="2800" dirty="0"/>
              <a:t>î</a:t>
            </a:r>
            <a:r>
              <a:rPr lang="en-US" sz="2800" dirty="0" err="1" smtClean="0"/>
              <a:t>nv</a:t>
            </a:r>
            <a:r>
              <a:rPr lang="ro-RO" sz="2800" dirty="0" err="1" smtClean="0"/>
              <a:t>ăță</a:t>
            </a:r>
            <a:r>
              <a:rPr lang="en-US" sz="2800" dirty="0" smtClean="0"/>
              <a:t>m</a:t>
            </a:r>
            <a:r>
              <a:rPr lang="ro-RO" sz="2800" dirty="0" smtClean="0"/>
              <a:t>â</a:t>
            </a:r>
            <a:r>
              <a:rPr lang="en-US" sz="2800" dirty="0" err="1" smtClean="0"/>
              <a:t>nt</a:t>
            </a:r>
            <a:r>
              <a:rPr lang="en-US" sz="2800" dirty="0" smtClean="0"/>
              <a:t> superior</a:t>
            </a:r>
          </a:p>
          <a:p>
            <a:r>
              <a:rPr lang="en-US" sz="2800" dirty="0" err="1" smtClean="0"/>
              <a:t>Corespondenta</a:t>
            </a:r>
            <a:r>
              <a:rPr lang="en-US" sz="2800" dirty="0" smtClean="0"/>
              <a:t> cu </a:t>
            </a:r>
            <a:r>
              <a:rPr lang="en-US" sz="2800" dirty="0" err="1" smtClean="0"/>
              <a:t>Clasificarea</a:t>
            </a:r>
            <a:r>
              <a:rPr lang="en-US" sz="2800" dirty="0" smtClean="0"/>
              <a:t> </a:t>
            </a:r>
            <a:r>
              <a:rPr lang="en-US" sz="2800" dirty="0" err="1" smtClean="0"/>
              <a:t>european</a:t>
            </a:r>
            <a:r>
              <a:rPr lang="ro-RO" sz="2800" dirty="0" smtClean="0"/>
              <a:t>ă</a:t>
            </a:r>
            <a:r>
              <a:rPr lang="en-US" sz="2800" dirty="0" smtClean="0"/>
              <a:t>,</a:t>
            </a:r>
            <a:r>
              <a:rPr lang="ro-RO" sz="2800" dirty="0" smtClean="0"/>
              <a:t> E</a:t>
            </a:r>
            <a:r>
              <a:rPr lang="en-US" sz="2800" dirty="0" err="1" smtClean="0"/>
              <a:t>urostar</a:t>
            </a:r>
            <a:r>
              <a:rPr lang="en-US" sz="2800" dirty="0" smtClean="0"/>
              <a:t> </a:t>
            </a:r>
          </a:p>
        </p:txBody>
      </p:sp>
    </p:spTree>
    <p:extLst>
      <p:ext uri="{BB962C8B-B14F-4D97-AF65-F5344CB8AC3E}">
        <p14:creationId xmlns:p14="http://schemas.microsoft.com/office/powerpoint/2010/main" val="129154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OVERVIEW OF NATIONAL QUALIFICATIONS FRAMEWORK DEVELOPMENTS IN EUROPE </a:t>
            </a:r>
            <a:r>
              <a:rPr lang="en-US" dirty="0" smtClean="0"/>
              <a:t>2019 – CEDEFOP (Rom</a:t>
            </a:r>
            <a:r>
              <a:rPr lang="ro-RO" dirty="0" smtClean="0"/>
              <a:t>â</a:t>
            </a:r>
            <a:r>
              <a:rPr lang="en-US" dirty="0" err="1" smtClean="0"/>
              <a:t>nia</a:t>
            </a:r>
            <a:r>
              <a:rPr lang="en-US" dirty="0" smtClean="0"/>
              <a:t>)</a:t>
            </a:r>
            <a:endParaRPr lang="en-US" dirty="0"/>
          </a:p>
        </p:txBody>
      </p:sp>
      <p:graphicFrame>
        <p:nvGraphicFramePr>
          <p:cNvPr id="4" name="Table 3"/>
          <p:cNvGraphicFramePr>
            <a:graphicFrameLocks noGrp="1"/>
          </p:cNvGraphicFramePr>
          <p:nvPr>
            <p:extLst/>
          </p:nvPr>
        </p:nvGraphicFramePr>
        <p:xfrm>
          <a:off x="1358285" y="2438399"/>
          <a:ext cx="10244832" cy="3074634"/>
        </p:xfrm>
        <a:graphic>
          <a:graphicData uri="http://schemas.openxmlformats.org/drawingml/2006/table">
            <a:tbl>
              <a:tblPr firstRow="1" bandRow="1">
                <a:tableStyleId>{5C22544A-7EE6-4342-B048-85BDC9FD1C3A}</a:tableStyleId>
              </a:tblPr>
              <a:tblGrid>
                <a:gridCol w="1707472">
                  <a:extLst>
                    <a:ext uri="{9D8B030D-6E8A-4147-A177-3AD203B41FA5}">
                      <a16:colId xmlns:a16="http://schemas.microsoft.com/office/drawing/2014/main" val="3837915904"/>
                    </a:ext>
                  </a:extLst>
                </a:gridCol>
                <a:gridCol w="1707472">
                  <a:extLst>
                    <a:ext uri="{9D8B030D-6E8A-4147-A177-3AD203B41FA5}">
                      <a16:colId xmlns:a16="http://schemas.microsoft.com/office/drawing/2014/main" val="1748271199"/>
                    </a:ext>
                  </a:extLst>
                </a:gridCol>
                <a:gridCol w="1707472">
                  <a:extLst>
                    <a:ext uri="{9D8B030D-6E8A-4147-A177-3AD203B41FA5}">
                      <a16:colId xmlns:a16="http://schemas.microsoft.com/office/drawing/2014/main" val="953908531"/>
                    </a:ext>
                  </a:extLst>
                </a:gridCol>
                <a:gridCol w="1707472">
                  <a:extLst>
                    <a:ext uri="{9D8B030D-6E8A-4147-A177-3AD203B41FA5}">
                      <a16:colId xmlns:a16="http://schemas.microsoft.com/office/drawing/2014/main" val="2892232246"/>
                    </a:ext>
                  </a:extLst>
                </a:gridCol>
                <a:gridCol w="1707472">
                  <a:extLst>
                    <a:ext uri="{9D8B030D-6E8A-4147-A177-3AD203B41FA5}">
                      <a16:colId xmlns:a16="http://schemas.microsoft.com/office/drawing/2014/main" val="4071970457"/>
                    </a:ext>
                  </a:extLst>
                </a:gridCol>
                <a:gridCol w="1707472">
                  <a:extLst>
                    <a:ext uri="{9D8B030D-6E8A-4147-A177-3AD203B41FA5}">
                      <a16:colId xmlns:a16="http://schemas.microsoft.com/office/drawing/2014/main" val="4204606822"/>
                    </a:ext>
                  </a:extLst>
                </a:gridCol>
              </a:tblGrid>
              <a:tr h="555418">
                <a:tc>
                  <a:txBody>
                    <a:bodyPr/>
                    <a:lstStyle/>
                    <a:p>
                      <a:r>
                        <a:rPr lang="en-US" sz="1100" dirty="0" smtClean="0"/>
                        <a:t>Scope of the framework</a:t>
                      </a:r>
                      <a:endParaRPr lang="en-US" sz="1100" dirty="0"/>
                    </a:p>
                  </a:txBody>
                  <a:tcPr/>
                </a:tc>
                <a:tc>
                  <a:txBody>
                    <a:bodyPr/>
                    <a:lstStyle/>
                    <a:p>
                      <a:r>
                        <a:rPr lang="en-US" sz="1100" dirty="0" smtClean="0"/>
                        <a:t>Number of levels</a:t>
                      </a:r>
                      <a:endParaRPr lang="en-US" sz="1100" dirty="0"/>
                    </a:p>
                  </a:txBody>
                  <a:tcPr/>
                </a:tc>
                <a:tc>
                  <a:txBody>
                    <a:bodyPr/>
                    <a:lstStyle/>
                    <a:p>
                      <a:r>
                        <a:rPr lang="en-US" sz="1100" dirty="0" smtClean="0"/>
                        <a:t>Level descriptors</a:t>
                      </a:r>
                      <a:endParaRPr lang="en-US" sz="1100" dirty="0"/>
                    </a:p>
                  </a:txBody>
                  <a:tcPr/>
                </a:tc>
                <a:tc>
                  <a:txBody>
                    <a:bodyPr/>
                    <a:lstStyle/>
                    <a:p>
                      <a:r>
                        <a:rPr lang="en-US" sz="1100" dirty="0" smtClean="0"/>
                        <a:t>Legal basis/stage of development</a:t>
                      </a:r>
                      <a:endParaRPr lang="en-US" sz="1100" dirty="0"/>
                    </a:p>
                  </a:txBody>
                  <a:tcPr/>
                </a:tc>
                <a:tc>
                  <a:txBody>
                    <a:bodyPr/>
                    <a:lstStyle/>
                    <a:p>
                      <a:r>
                        <a:rPr lang="en-US" sz="1100" dirty="0" smtClean="0"/>
                        <a:t>NQF linked to EQF</a:t>
                      </a:r>
                      <a:endParaRPr lang="en-US" sz="1100" dirty="0"/>
                    </a:p>
                  </a:txBody>
                  <a:tcPr/>
                </a:tc>
                <a:tc>
                  <a:txBody>
                    <a:bodyPr/>
                    <a:lstStyle/>
                    <a:p>
                      <a:r>
                        <a:rPr lang="en-US" sz="1100" dirty="0" smtClean="0"/>
                        <a:t>NQF/EQF website</a:t>
                      </a:r>
                      <a:endParaRPr lang="en-US" sz="1100" dirty="0"/>
                    </a:p>
                  </a:txBody>
                  <a:tcPr/>
                </a:tc>
                <a:extLst>
                  <a:ext uri="{0D108BD9-81ED-4DB2-BD59-A6C34878D82A}">
                    <a16:rowId xmlns:a16="http://schemas.microsoft.com/office/drawing/2014/main" val="707118090"/>
                  </a:ext>
                </a:extLst>
              </a:tr>
              <a:tr h="2519216">
                <a:tc>
                  <a:txBody>
                    <a:bodyPr/>
                    <a:lstStyle/>
                    <a:p>
                      <a:r>
                        <a:rPr lang="en-US" sz="1100" dirty="0" smtClean="0"/>
                        <a:t>Comprehensive NQF including all levels and types of qualification from formal education and training. Open to qualifications obtained through validation of non-formal and informal learning.</a:t>
                      </a:r>
                      <a:endParaRPr lang="en-US" sz="1100" dirty="0"/>
                    </a:p>
                  </a:txBody>
                  <a:tcPr/>
                </a:tc>
                <a:tc>
                  <a:txBody>
                    <a:bodyPr/>
                    <a:lstStyle/>
                    <a:p>
                      <a:r>
                        <a:rPr lang="en-US" sz="1100" dirty="0" smtClean="0"/>
                        <a:t>Eight</a:t>
                      </a:r>
                      <a:endParaRPr lang="en-US" sz="1100" dirty="0"/>
                    </a:p>
                  </a:txBody>
                  <a:tcPr/>
                </a:tc>
                <a:tc>
                  <a:txBody>
                    <a:bodyPr/>
                    <a:lstStyle/>
                    <a:p>
                      <a:r>
                        <a:rPr lang="en-US" sz="1100" dirty="0" smtClean="0"/>
                        <a:t>• knowledge</a:t>
                      </a:r>
                    </a:p>
                    <a:p>
                      <a:r>
                        <a:rPr lang="en-US" sz="1100" dirty="0" smtClean="0"/>
                        <a:t> • skills </a:t>
                      </a:r>
                    </a:p>
                    <a:p>
                      <a:r>
                        <a:rPr lang="en-US" sz="1100" dirty="0" smtClean="0"/>
                        <a:t>• responsibility and autonomy </a:t>
                      </a:r>
                      <a:endParaRPr lang="en-US" sz="1100" dirty="0"/>
                    </a:p>
                  </a:txBody>
                  <a:tcPr/>
                </a:tc>
                <a:tc>
                  <a:txBody>
                    <a:bodyPr/>
                    <a:lstStyle/>
                    <a:p>
                      <a:pPr marL="171450" indent="-171450">
                        <a:buFont typeface="Arial" panose="020B0604020202020204" pitchFamily="34" charset="0"/>
                        <a:buChar char="•"/>
                      </a:pPr>
                      <a:r>
                        <a:rPr lang="en-US" sz="1100" dirty="0" smtClean="0"/>
                        <a:t>Government decision on the approval of the NQF (2013) (in Romanian) </a:t>
                      </a:r>
                      <a:endParaRPr lang="ro-RO" sz="1100" dirty="0" smtClean="0"/>
                    </a:p>
                    <a:p>
                      <a:pPr marL="171450" indent="-171450">
                        <a:buFont typeface="Arial" panose="020B0604020202020204" pitchFamily="34" charset="0"/>
                        <a:buChar char="•"/>
                      </a:pPr>
                      <a:r>
                        <a:rPr lang="en-US" sz="1100" dirty="0" smtClean="0"/>
                        <a:t>Government decision amending and supplementing GD No 918/2013 on the approval of the NQF (2018) and </a:t>
                      </a:r>
                      <a:r>
                        <a:rPr lang="en-US" sz="1100" dirty="0" err="1" smtClean="0"/>
                        <a:t>harmonised</a:t>
                      </a:r>
                      <a:r>
                        <a:rPr lang="en-US" sz="1100" dirty="0" smtClean="0"/>
                        <a:t> with the 2017 EQF recommendation (in Romanian)</a:t>
                      </a:r>
                      <a:endParaRPr lang="ro-RO" sz="1100" dirty="0" smtClean="0"/>
                    </a:p>
                    <a:p>
                      <a:pPr marL="171450" indent="-171450">
                        <a:buFont typeface="Arial" panose="020B0604020202020204" pitchFamily="34" charset="0"/>
                        <a:buChar char="•"/>
                      </a:pPr>
                      <a:r>
                        <a:rPr lang="en-US" sz="1100" b="1" dirty="0" smtClean="0"/>
                        <a:t> Operational</a:t>
                      </a:r>
                      <a:endParaRPr lang="en-US" sz="1100" b="1" dirty="0"/>
                    </a:p>
                  </a:txBody>
                  <a:tcPr/>
                </a:tc>
                <a:tc>
                  <a:txBody>
                    <a:bodyPr/>
                    <a:lstStyle/>
                    <a:p>
                      <a:r>
                        <a:rPr lang="en-US" sz="1100" dirty="0" smtClean="0"/>
                        <a:t>2018</a:t>
                      </a:r>
                      <a:endParaRPr lang="en-US" sz="1100" dirty="0"/>
                    </a:p>
                  </a:txBody>
                  <a:tcPr/>
                </a:tc>
                <a:tc>
                  <a:txBody>
                    <a:bodyPr/>
                    <a:lstStyle/>
                    <a:p>
                      <a:r>
                        <a:rPr lang="en-US" sz="1100" dirty="0" smtClean="0"/>
                        <a:t>http://www.anc.edu.ro</a:t>
                      </a:r>
                      <a:endParaRPr lang="en-US" sz="1100" dirty="0"/>
                    </a:p>
                  </a:txBody>
                  <a:tcPr/>
                </a:tc>
                <a:extLst>
                  <a:ext uri="{0D108BD9-81ED-4DB2-BD59-A6C34878D82A}">
                    <a16:rowId xmlns:a16="http://schemas.microsoft.com/office/drawing/2014/main" val="3965360186"/>
                  </a:ext>
                </a:extLst>
              </a:tr>
            </a:tbl>
          </a:graphicData>
        </a:graphic>
      </p:graphicFrame>
    </p:spTree>
    <p:extLst>
      <p:ext uri="{BB962C8B-B14F-4D97-AF65-F5344CB8AC3E}">
        <p14:creationId xmlns:p14="http://schemas.microsoft.com/office/powerpoint/2010/main" val="3712126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743505"/>
          </a:xfrm>
        </p:spPr>
        <p:txBody>
          <a:bodyPr/>
          <a:lstStyle/>
          <a:p>
            <a:r>
              <a:rPr lang="en-US" dirty="0" err="1" smtClean="0"/>
              <a:t>Educatie-invatamant</a:t>
            </a:r>
            <a:r>
              <a:rPr lang="en-US" dirty="0" smtClean="0"/>
              <a:t> superior </a:t>
            </a:r>
            <a:endParaRPr lang="en-US" dirty="0"/>
          </a:p>
        </p:txBody>
      </p:sp>
      <p:sp>
        <p:nvSpPr>
          <p:cNvPr id="3" name="Content Placeholder 2"/>
          <p:cNvSpPr>
            <a:spLocks noGrp="1"/>
          </p:cNvSpPr>
          <p:nvPr>
            <p:ph idx="1"/>
          </p:nvPr>
        </p:nvSpPr>
        <p:spPr>
          <a:xfrm>
            <a:off x="1484310" y="1651247"/>
            <a:ext cx="10018713" cy="4139953"/>
          </a:xfrm>
        </p:spPr>
        <p:txBody>
          <a:bodyPr/>
          <a:lstStyle/>
          <a:p>
            <a:r>
              <a:rPr lang="en-US" dirty="0" smtClean="0"/>
              <a:t>                                                               Motto :  </a:t>
            </a:r>
            <a:r>
              <a:rPr lang="en-US" dirty="0" err="1" smtClean="0"/>
              <a:t>Stelele</a:t>
            </a:r>
            <a:r>
              <a:rPr lang="en-US" dirty="0" smtClean="0"/>
              <a:t> </a:t>
            </a:r>
            <a:r>
              <a:rPr lang="en-US" dirty="0"/>
              <a:t>nu pot </a:t>
            </a:r>
            <a:r>
              <a:rPr lang="en-US" dirty="0" err="1"/>
              <a:t>străluci</a:t>
            </a:r>
            <a:r>
              <a:rPr lang="en-US" dirty="0"/>
              <a:t> </a:t>
            </a:r>
            <a:r>
              <a:rPr lang="en-US" dirty="0" err="1"/>
              <a:t>fără</a:t>
            </a:r>
            <a:r>
              <a:rPr lang="en-US" dirty="0"/>
              <a:t> </a:t>
            </a:r>
            <a:r>
              <a:rPr lang="en-US" dirty="0" err="1"/>
              <a:t>întuneric</a:t>
            </a:r>
            <a:r>
              <a:rPr lang="en-US" dirty="0" smtClean="0"/>
              <a:t>.</a:t>
            </a:r>
          </a:p>
          <a:p>
            <a:r>
              <a:rPr lang="en-US" dirty="0" err="1" smtClean="0"/>
              <a:t>Cuprins</a:t>
            </a:r>
            <a:r>
              <a:rPr lang="en-US" dirty="0" smtClean="0"/>
              <a:t> :</a:t>
            </a:r>
            <a:endParaRPr lang="en-US" dirty="0"/>
          </a:p>
          <a:p>
            <a:r>
              <a:rPr lang="en-US" dirty="0" err="1"/>
              <a:t>I</a:t>
            </a:r>
            <a:r>
              <a:rPr lang="en-US" dirty="0" err="1" smtClean="0"/>
              <a:t>.Prezentare</a:t>
            </a:r>
            <a:r>
              <a:rPr lang="en-US" dirty="0" smtClean="0"/>
              <a:t> </a:t>
            </a:r>
            <a:r>
              <a:rPr lang="en-US" dirty="0" err="1" smtClean="0"/>
              <a:t>generala</a:t>
            </a:r>
            <a:r>
              <a:rPr lang="en-US" dirty="0" smtClean="0"/>
              <a:t> </a:t>
            </a:r>
          </a:p>
          <a:p>
            <a:r>
              <a:rPr lang="en-US" dirty="0" err="1" smtClean="0"/>
              <a:t>II.De</a:t>
            </a:r>
            <a:r>
              <a:rPr lang="en-US" dirty="0" smtClean="0"/>
              <a:t> </a:t>
            </a:r>
            <a:r>
              <a:rPr lang="en-US" dirty="0" err="1" smtClean="0"/>
              <a:t>ce</a:t>
            </a:r>
            <a:r>
              <a:rPr lang="en-US" dirty="0" smtClean="0"/>
              <a:t> ISCED </a:t>
            </a:r>
          </a:p>
          <a:p>
            <a:r>
              <a:rPr lang="en-US" dirty="0" err="1" smtClean="0"/>
              <a:t>III.Politehnica</a:t>
            </a:r>
            <a:r>
              <a:rPr lang="en-US" dirty="0" smtClean="0"/>
              <a:t> </a:t>
            </a:r>
            <a:endParaRPr lang="en-US" dirty="0" smtClean="0"/>
          </a:p>
          <a:p>
            <a:r>
              <a:rPr lang="en-US" dirty="0" err="1" smtClean="0"/>
              <a:t>IV.Concluzii</a:t>
            </a:r>
            <a:endParaRPr lang="en-US" dirty="0"/>
          </a:p>
        </p:txBody>
      </p:sp>
    </p:spTree>
    <p:extLst>
      <p:ext uri="{BB962C8B-B14F-4D97-AF65-F5344CB8AC3E}">
        <p14:creationId xmlns:p14="http://schemas.microsoft.com/office/powerpoint/2010/main" val="4914396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36216263"/>
              </p:ext>
            </p:extLst>
          </p:nvPr>
        </p:nvGraphicFramePr>
        <p:xfrm>
          <a:off x="1816100" y="1573213"/>
          <a:ext cx="9482138" cy="4644085"/>
        </p:xfrm>
        <a:graphic>
          <a:graphicData uri="http://schemas.openxmlformats.org/drawingml/2006/table">
            <a:tbl>
              <a:tblPr firstRow="1" bandRow="1">
                <a:tableStyleId>{5C22544A-7EE6-4342-B048-85BDC9FD1C3A}</a:tableStyleId>
              </a:tblPr>
              <a:tblGrid>
                <a:gridCol w="4741069">
                  <a:extLst>
                    <a:ext uri="{9D8B030D-6E8A-4147-A177-3AD203B41FA5}">
                      <a16:colId xmlns:a16="http://schemas.microsoft.com/office/drawing/2014/main" val="4071714500"/>
                    </a:ext>
                  </a:extLst>
                </a:gridCol>
                <a:gridCol w="4741069">
                  <a:extLst>
                    <a:ext uri="{9D8B030D-6E8A-4147-A177-3AD203B41FA5}">
                      <a16:colId xmlns:a16="http://schemas.microsoft.com/office/drawing/2014/main" val="3523751538"/>
                    </a:ext>
                  </a:extLst>
                </a:gridCol>
              </a:tblGrid>
              <a:tr h="376225">
                <a:tc>
                  <a:txBody>
                    <a:bodyPr/>
                    <a:lstStyle/>
                    <a:p>
                      <a:endParaRPr lang="en-US" dirty="0"/>
                    </a:p>
                  </a:txBody>
                  <a:tcPr/>
                </a:tc>
                <a:tc>
                  <a:txBody>
                    <a:bodyPr/>
                    <a:lstStyle/>
                    <a:p>
                      <a:endParaRPr lang="en-US" sz="1800" kern="1200" dirty="0">
                        <a:solidFill>
                          <a:schemeClr val="dk1"/>
                        </a:solidFill>
                        <a:latin typeface="+mn-lt"/>
                        <a:ea typeface="+mn-ea"/>
                        <a:cs typeface="+mn-cs"/>
                      </a:endParaRPr>
                    </a:p>
                  </a:txBody>
                  <a:tcPr/>
                </a:tc>
                <a:extLst>
                  <a:ext uri="{0D108BD9-81ED-4DB2-BD59-A6C34878D82A}">
                    <a16:rowId xmlns:a16="http://schemas.microsoft.com/office/drawing/2014/main" val="352185769"/>
                  </a:ext>
                </a:extLst>
              </a:tr>
              <a:tr h="376225">
                <a:tc>
                  <a:txBody>
                    <a:bodyPr/>
                    <a:lstStyle/>
                    <a:p>
                      <a:r>
                        <a:rPr lang="ro-RO" dirty="0" smtClean="0"/>
                        <a:t>Academia de Studii Economice din București</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smtClean="0"/>
                        <a:t>Universitatea</a:t>
                      </a:r>
                      <a:r>
                        <a:rPr lang="en-US" dirty="0" smtClean="0"/>
                        <a:t> </a:t>
                      </a:r>
                      <a:r>
                        <a:rPr lang="en-US" dirty="0" err="1" smtClean="0"/>
                        <a:t>Babeș</a:t>
                      </a:r>
                      <a:r>
                        <a:rPr lang="en-US" dirty="0" smtClean="0"/>
                        <a:t> </a:t>
                      </a:r>
                      <a:r>
                        <a:rPr lang="en-US" dirty="0" err="1" smtClean="0"/>
                        <a:t>Bolyai</a:t>
                      </a:r>
                      <a:r>
                        <a:rPr lang="en-US" dirty="0" smtClean="0"/>
                        <a:t> din Cluj-Napoca</a:t>
                      </a:r>
                    </a:p>
                  </a:txBody>
                  <a:tcPr/>
                </a:tc>
                <a:extLst>
                  <a:ext uri="{0D108BD9-81ED-4DB2-BD59-A6C34878D82A}">
                    <a16:rowId xmlns:a16="http://schemas.microsoft.com/office/drawing/2014/main" val="2453663065"/>
                  </a:ext>
                </a:extLst>
              </a:tr>
              <a:tr h="376225">
                <a:tc>
                  <a:txBody>
                    <a:bodyPr/>
                    <a:lstStyle/>
                    <a:p>
                      <a:r>
                        <a:rPr lang="en-US" sz="1800" b="0" kern="1200" dirty="0" err="1" smtClean="0">
                          <a:solidFill>
                            <a:schemeClr val="dk1"/>
                          </a:solidFill>
                          <a:latin typeface="+mn-lt"/>
                          <a:ea typeface="+mn-ea"/>
                          <a:cs typeface="+mn-cs"/>
                        </a:rPr>
                        <a:t>Universitatea</a:t>
                      </a:r>
                      <a:r>
                        <a:rPr lang="en-US" sz="1800" b="0" kern="1200" dirty="0" smtClean="0">
                          <a:solidFill>
                            <a:schemeClr val="dk1"/>
                          </a:solidFill>
                          <a:latin typeface="+mn-lt"/>
                          <a:ea typeface="+mn-ea"/>
                          <a:cs typeface="+mn-cs"/>
                        </a:rPr>
                        <a:t> </a:t>
                      </a:r>
                      <a:r>
                        <a:rPr lang="en-US" sz="1800" b="0" kern="1200" dirty="0" err="1" smtClean="0">
                          <a:solidFill>
                            <a:schemeClr val="dk1"/>
                          </a:solidFill>
                          <a:latin typeface="+mn-lt"/>
                          <a:ea typeface="+mn-ea"/>
                          <a:cs typeface="+mn-cs"/>
                        </a:rPr>
                        <a:t>București</a:t>
                      </a:r>
                      <a:endParaRPr lang="en-US" sz="1800" b="0" kern="1200" dirty="0">
                        <a:solidFill>
                          <a:schemeClr val="dk1"/>
                        </a:solidFill>
                        <a:latin typeface="+mn-lt"/>
                        <a:ea typeface="+mn-ea"/>
                        <a:cs typeface="+mn-cs"/>
                      </a:endParaRPr>
                    </a:p>
                  </a:txBody>
                  <a:tcPr/>
                </a:tc>
                <a:tc>
                  <a:txBody>
                    <a:bodyPr/>
                    <a:lstStyle/>
                    <a:p>
                      <a:r>
                        <a:rPr lang="en-US" dirty="0" err="1" smtClean="0"/>
                        <a:t>Universitatea</a:t>
                      </a:r>
                      <a:r>
                        <a:rPr lang="en-US" dirty="0" smtClean="0"/>
                        <a:t> Lucian </a:t>
                      </a:r>
                      <a:r>
                        <a:rPr lang="en-US" dirty="0" err="1" smtClean="0"/>
                        <a:t>Blaga</a:t>
                      </a:r>
                      <a:r>
                        <a:rPr lang="en-US" dirty="0" smtClean="0"/>
                        <a:t> din Sibiu</a:t>
                      </a:r>
                      <a:endParaRPr lang="en-US" dirty="0"/>
                    </a:p>
                  </a:txBody>
                  <a:tcPr/>
                </a:tc>
                <a:extLst>
                  <a:ext uri="{0D108BD9-81ED-4DB2-BD59-A6C34878D82A}">
                    <a16:rowId xmlns:a16="http://schemas.microsoft.com/office/drawing/2014/main" val="3389449635"/>
                  </a:ext>
                </a:extLst>
              </a:tr>
              <a:tr h="376225">
                <a:tc>
                  <a:txBody>
                    <a:bodyPr/>
                    <a:lstStyle/>
                    <a:p>
                      <a:r>
                        <a:rPr lang="en-US" dirty="0" err="1" smtClean="0"/>
                        <a:t>Universitatea</a:t>
                      </a:r>
                      <a:r>
                        <a:rPr lang="en-US" dirty="0" smtClean="0"/>
                        <a:t> </a:t>
                      </a:r>
                      <a:r>
                        <a:rPr lang="en-US" dirty="0" err="1" smtClean="0"/>
                        <a:t>Tehnică</a:t>
                      </a:r>
                      <a:r>
                        <a:rPr lang="en-US" dirty="0" smtClean="0"/>
                        <a:t> Gheorghe </a:t>
                      </a:r>
                      <a:r>
                        <a:rPr lang="en-US" dirty="0" err="1" smtClean="0"/>
                        <a:t>Asachi</a:t>
                      </a:r>
                      <a:r>
                        <a:rPr lang="en-US" dirty="0" smtClean="0"/>
                        <a:t> din </a:t>
                      </a:r>
                      <a:r>
                        <a:rPr lang="en-US" dirty="0" err="1" smtClean="0"/>
                        <a:t>Iași</a:t>
                      </a:r>
                      <a:endParaRPr lang="en-US" dirty="0"/>
                    </a:p>
                  </a:txBody>
                  <a:tcPr/>
                </a:tc>
                <a:tc>
                  <a:txBody>
                    <a:bodyPr/>
                    <a:lstStyle/>
                    <a:p>
                      <a:r>
                        <a:rPr lang="en-US" dirty="0" err="1" smtClean="0"/>
                        <a:t>Universitatea</a:t>
                      </a:r>
                      <a:r>
                        <a:rPr lang="en-US" dirty="0" smtClean="0"/>
                        <a:t> </a:t>
                      </a:r>
                      <a:r>
                        <a:rPr lang="en-US" dirty="0" err="1" smtClean="0"/>
                        <a:t>Transilvania</a:t>
                      </a:r>
                      <a:r>
                        <a:rPr lang="en-US" dirty="0" smtClean="0"/>
                        <a:t> din </a:t>
                      </a:r>
                      <a:r>
                        <a:rPr lang="en-US" dirty="0" err="1" smtClean="0"/>
                        <a:t>Brașov</a:t>
                      </a:r>
                      <a:endParaRPr lang="en-US" dirty="0"/>
                    </a:p>
                  </a:txBody>
                  <a:tcPr/>
                </a:tc>
                <a:extLst>
                  <a:ext uri="{0D108BD9-81ED-4DB2-BD59-A6C34878D82A}">
                    <a16:rowId xmlns:a16="http://schemas.microsoft.com/office/drawing/2014/main" val="220365307"/>
                  </a:ext>
                </a:extLst>
              </a:tr>
              <a:tr h="340948">
                <a:tc>
                  <a:txBody>
                    <a:bodyPr/>
                    <a:lstStyle/>
                    <a:p>
                      <a:r>
                        <a:rPr lang="en-US" dirty="0" err="1" smtClean="0"/>
                        <a:t>Universitatea</a:t>
                      </a:r>
                      <a:r>
                        <a:rPr lang="en-US" dirty="0" smtClean="0"/>
                        <a:t> </a:t>
                      </a:r>
                      <a:r>
                        <a:rPr lang="en-US" dirty="0" err="1" smtClean="0"/>
                        <a:t>Alexandru</a:t>
                      </a:r>
                      <a:r>
                        <a:rPr lang="en-US" dirty="0" smtClean="0"/>
                        <a:t> </a:t>
                      </a:r>
                      <a:r>
                        <a:rPr lang="en-US" dirty="0" err="1" smtClean="0"/>
                        <a:t>Ioan</a:t>
                      </a:r>
                      <a:r>
                        <a:rPr lang="en-US" dirty="0" smtClean="0"/>
                        <a:t> </a:t>
                      </a:r>
                      <a:r>
                        <a:rPr lang="en-US" dirty="0" err="1" smtClean="0"/>
                        <a:t>Cuza</a:t>
                      </a:r>
                      <a:r>
                        <a:rPr lang="en-US" dirty="0" smtClean="0"/>
                        <a:t> din </a:t>
                      </a:r>
                      <a:r>
                        <a:rPr lang="en-US" dirty="0" err="1" smtClean="0"/>
                        <a:t>Iași</a:t>
                      </a:r>
                      <a:endParaRPr lang="en-US" dirty="0"/>
                    </a:p>
                  </a:txBody>
                  <a:tcPr/>
                </a:tc>
                <a:tc>
                  <a:txBody>
                    <a:bodyPr/>
                    <a:lstStyle/>
                    <a:p>
                      <a:r>
                        <a:rPr lang="en-US" dirty="0" err="1" smtClean="0"/>
                        <a:t>Universitatea</a:t>
                      </a:r>
                      <a:r>
                        <a:rPr lang="en-US" dirty="0" smtClean="0"/>
                        <a:t> de Vest din </a:t>
                      </a:r>
                      <a:r>
                        <a:rPr lang="en-US" dirty="0" err="1" smtClean="0"/>
                        <a:t>Timișoara</a:t>
                      </a:r>
                      <a:endParaRPr lang="en-US" dirty="0"/>
                    </a:p>
                  </a:txBody>
                  <a:tcPr/>
                </a:tc>
                <a:extLst>
                  <a:ext uri="{0D108BD9-81ED-4DB2-BD59-A6C34878D82A}">
                    <a16:rowId xmlns:a16="http://schemas.microsoft.com/office/drawing/2014/main" val="3302837939"/>
                  </a:ext>
                </a:extLst>
              </a:tr>
              <a:tr h="649375">
                <a:tc>
                  <a:txBody>
                    <a:bodyPr/>
                    <a:lstStyle/>
                    <a:p>
                      <a:r>
                        <a:rPr lang="en-US" dirty="0" err="1" smtClean="0"/>
                        <a:t>Universitatea</a:t>
                      </a:r>
                      <a:r>
                        <a:rPr lang="en-US" dirty="0" smtClean="0"/>
                        <a:t> </a:t>
                      </a:r>
                      <a:r>
                        <a:rPr lang="en-US" dirty="0" err="1" smtClean="0"/>
                        <a:t>Tehnică</a:t>
                      </a:r>
                      <a:r>
                        <a:rPr lang="en-US" dirty="0" smtClean="0"/>
                        <a:t> de </a:t>
                      </a:r>
                      <a:r>
                        <a:rPr lang="en-US" dirty="0" err="1" smtClean="0"/>
                        <a:t>Construcții</a:t>
                      </a:r>
                      <a:r>
                        <a:rPr lang="en-US" dirty="0" smtClean="0"/>
                        <a:t> din </a:t>
                      </a:r>
                      <a:r>
                        <a:rPr lang="en-US" dirty="0" err="1" smtClean="0"/>
                        <a:t>București</a:t>
                      </a:r>
                      <a:endParaRPr lang="en-US" dirty="0"/>
                    </a:p>
                  </a:txBody>
                  <a:tcPr/>
                </a:tc>
                <a:tc>
                  <a:txBody>
                    <a:bodyPr/>
                    <a:lstStyle/>
                    <a:p>
                      <a:r>
                        <a:rPr lang="en-US" dirty="0" err="1" smtClean="0"/>
                        <a:t>Universitatea</a:t>
                      </a:r>
                      <a:r>
                        <a:rPr lang="en-US" dirty="0" smtClean="0"/>
                        <a:t> </a:t>
                      </a:r>
                      <a:r>
                        <a:rPr lang="en-US" dirty="0" err="1" smtClean="0"/>
                        <a:t>Politehnica</a:t>
                      </a:r>
                      <a:r>
                        <a:rPr lang="en-US" dirty="0" smtClean="0"/>
                        <a:t> din </a:t>
                      </a:r>
                      <a:r>
                        <a:rPr lang="en-US" dirty="0" err="1" smtClean="0"/>
                        <a:t>Timișoara</a:t>
                      </a:r>
                      <a:endParaRPr lang="en-US" dirty="0"/>
                    </a:p>
                  </a:txBody>
                  <a:tcPr/>
                </a:tc>
                <a:extLst>
                  <a:ext uri="{0D108BD9-81ED-4DB2-BD59-A6C34878D82A}">
                    <a16:rowId xmlns:a16="http://schemas.microsoft.com/office/drawing/2014/main" val="1313809958"/>
                  </a:ext>
                </a:extLst>
              </a:tr>
              <a:tr h="348260">
                <a:tc>
                  <a:txBody>
                    <a:bodyPr/>
                    <a:lstStyle/>
                    <a:p>
                      <a:r>
                        <a:rPr lang="en-US" dirty="0" err="1" smtClean="0"/>
                        <a:t>Universitatea</a:t>
                      </a:r>
                      <a:r>
                        <a:rPr lang="en-US" dirty="0" smtClean="0"/>
                        <a:t> </a:t>
                      </a:r>
                      <a:r>
                        <a:rPr lang="en-US" dirty="0" err="1" smtClean="0"/>
                        <a:t>Româno-Americană</a:t>
                      </a:r>
                      <a:r>
                        <a:rPr lang="en-US" dirty="0" smtClean="0"/>
                        <a:t> din </a:t>
                      </a:r>
                      <a:r>
                        <a:rPr lang="en-US" dirty="0" err="1" smtClean="0"/>
                        <a:t>București</a:t>
                      </a:r>
                      <a:endParaRPr lang="en-US" dirty="0"/>
                    </a:p>
                  </a:txBody>
                  <a:tcPr/>
                </a:tc>
                <a:tc>
                  <a:txBody>
                    <a:bodyPr/>
                    <a:lstStyle/>
                    <a:p>
                      <a:r>
                        <a:rPr lang="en-US" dirty="0" err="1" smtClean="0"/>
                        <a:t>Universitatea</a:t>
                      </a:r>
                      <a:r>
                        <a:rPr lang="en-US" dirty="0" smtClean="0"/>
                        <a:t> </a:t>
                      </a:r>
                      <a:r>
                        <a:rPr lang="en-US" dirty="0" err="1" smtClean="0"/>
                        <a:t>Ștefan</a:t>
                      </a:r>
                      <a:r>
                        <a:rPr lang="en-US" dirty="0" smtClean="0"/>
                        <a:t> </a:t>
                      </a:r>
                      <a:r>
                        <a:rPr lang="en-US" dirty="0" err="1" smtClean="0"/>
                        <a:t>ce</a:t>
                      </a:r>
                      <a:r>
                        <a:rPr lang="en-US" dirty="0" smtClean="0"/>
                        <a:t> Mare din </a:t>
                      </a:r>
                      <a:r>
                        <a:rPr lang="en-US" dirty="0" err="1" smtClean="0"/>
                        <a:t>Suceava</a:t>
                      </a:r>
                      <a:endParaRPr lang="en-US" dirty="0"/>
                    </a:p>
                  </a:txBody>
                  <a:tcPr/>
                </a:tc>
                <a:extLst>
                  <a:ext uri="{0D108BD9-81ED-4DB2-BD59-A6C34878D82A}">
                    <a16:rowId xmlns:a16="http://schemas.microsoft.com/office/drawing/2014/main" val="2626047330"/>
                  </a:ext>
                </a:extLst>
              </a:tr>
              <a:tr h="3482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smtClean="0"/>
                        <a:t>Universitatea</a:t>
                      </a:r>
                      <a:r>
                        <a:rPr lang="en-US" dirty="0" smtClean="0"/>
                        <a:t> de Petrol </a:t>
                      </a:r>
                      <a:r>
                        <a:rPr lang="en-US" dirty="0" err="1" smtClean="0"/>
                        <a:t>și</a:t>
                      </a:r>
                      <a:r>
                        <a:rPr lang="en-US" dirty="0" smtClean="0"/>
                        <a:t> Gaze din </a:t>
                      </a:r>
                      <a:r>
                        <a:rPr lang="en-US" dirty="0" err="1" smtClean="0"/>
                        <a:t>Ploiești</a:t>
                      </a:r>
                      <a:endParaRPr lang="en-US" dirty="0" smtClean="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smtClean="0"/>
                        <a:t>Universitatea</a:t>
                      </a:r>
                      <a:r>
                        <a:rPr lang="en-US" dirty="0" smtClean="0"/>
                        <a:t> </a:t>
                      </a:r>
                      <a:r>
                        <a:rPr lang="en-US" dirty="0" err="1" smtClean="0"/>
                        <a:t>Dunărea</a:t>
                      </a:r>
                      <a:r>
                        <a:rPr lang="en-US" dirty="0" smtClean="0"/>
                        <a:t> de Jos din </a:t>
                      </a:r>
                      <a:r>
                        <a:rPr lang="en-US" dirty="0" err="1" smtClean="0"/>
                        <a:t>Galați</a:t>
                      </a:r>
                      <a:endParaRPr lang="en-US" dirty="0" smtClean="0"/>
                    </a:p>
                  </a:txBody>
                  <a:tcPr/>
                </a:tc>
                <a:extLst>
                  <a:ext uri="{0D108BD9-81ED-4DB2-BD59-A6C34878D82A}">
                    <a16:rowId xmlns:a16="http://schemas.microsoft.com/office/drawing/2014/main" val="2536961157"/>
                  </a:ext>
                </a:extLst>
              </a:tr>
              <a:tr h="37622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smtClean="0"/>
                        <a:t>Universitatea</a:t>
                      </a:r>
                      <a:r>
                        <a:rPr lang="en-US" dirty="0" smtClean="0"/>
                        <a:t> din Craiova</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smtClean="0"/>
                        <a:t>Universitatea</a:t>
                      </a:r>
                      <a:r>
                        <a:rPr lang="en-US" dirty="0" smtClean="0"/>
                        <a:t> </a:t>
                      </a:r>
                      <a:r>
                        <a:rPr lang="en-US" dirty="0" err="1" smtClean="0"/>
                        <a:t>Ovidius</a:t>
                      </a:r>
                      <a:r>
                        <a:rPr lang="en-US" dirty="0" smtClean="0"/>
                        <a:t> din </a:t>
                      </a:r>
                      <a:r>
                        <a:rPr lang="en-US" dirty="0" err="1" smtClean="0"/>
                        <a:t>Constanța</a:t>
                      </a:r>
                      <a:endParaRPr lang="en-US" dirty="0" smtClean="0"/>
                    </a:p>
                  </a:txBody>
                  <a:tcPr/>
                </a:tc>
                <a:extLst>
                  <a:ext uri="{0D108BD9-81ED-4DB2-BD59-A6C34878D82A}">
                    <a16:rowId xmlns:a16="http://schemas.microsoft.com/office/drawing/2014/main" val="2025804407"/>
                  </a:ext>
                </a:extLst>
              </a:tr>
              <a:tr h="37622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smtClean="0"/>
                        <a:t>Universitatea</a:t>
                      </a:r>
                      <a:r>
                        <a:rPr lang="en-US" dirty="0" smtClean="0"/>
                        <a:t> din </a:t>
                      </a:r>
                      <a:r>
                        <a:rPr lang="en-US" dirty="0" err="1" smtClean="0"/>
                        <a:t>Tehnică</a:t>
                      </a:r>
                      <a:r>
                        <a:rPr lang="en-US" dirty="0" smtClean="0"/>
                        <a:t> din Cluj-Napoca</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smtClean="0"/>
                        <a:t>Universitatea</a:t>
                      </a:r>
                      <a:r>
                        <a:rPr lang="en-US" dirty="0" smtClean="0"/>
                        <a:t> </a:t>
                      </a:r>
                      <a:r>
                        <a:rPr lang="en-US" dirty="0" err="1" smtClean="0"/>
                        <a:t>Maritim</a:t>
                      </a:r>
                      <a:r>
                        <a:rPr lang="ro-RO" dirty="0" smtClean="0"/>
                        <a:t>ă</a:t>
                      </a:r>
                      <a:r>
                        <a:rPr lang="en-US" dirty="0" smtClean="0"/>
                        <a:t> din </a:t>
                      </a:r>
                      <a:r>
                        <a:rPr lang="en-US" dirty="0" err="1" smtClean="0"/>
                        <a:t>Constan</a:t>
                      </a:r>
                      <a:r>
                        <a:rPr lang="ro-RO" dirty="0" smtClean="0"/>
                        <a:t>ț</a:t>
                      </a:r>
                      <a:r>
                        <a:rPr lang="en-US" dirty="0" smtClean="0"/>
                        <a:t>a </a:t>
                      </a:r>
                    </a:p>
                  </a:txBody>
                  <a:tcPr/>
                </a:tc>
                <a:extLst>
                  <a:ext uri="{0D108BD9-81ED-4DB2-BD59-A6C34878D82A}">
                    <a16:rowId xmlns:a16="http://schemas.microsoft.com/office/drawing/2014/main" val="2559778188"/>
                  </a:ext>
                </a:extLst>
              </a:tr>
              <a:tr h="376225">
                <a:tc>
                  <a:txBody>
                    <a:bodyPr/>
                    <a:lstStyle/>
                    <a:p>
                      <a:r>
                        <a:rPr lang="ro-RO" dirty="0" smtClean="0"/>
                        <a:t>Academia Navală ”Mircea cel Bătrân” din Constanța</a:t>
                      </a:r>
                      <a:endParaRPr lang="en-US" dirty="0"/>
                    </a:p>
                  </a:txBody>
                  <a:tcPr/>
                </a:tc>
                <a:tc>
                  <a:txBody>
                    <a:bodyPr/>
                    <a:lstStyle/>
                    <a:p>
                      <a:r>
                        <a:rPr lang="ro-RO" dirty="0" smtClean="0"/>
                        <a:t>Academia Tehnică Militară din</a:t>
                      </a:r>
                      <a:r>
                        <a:rPr lang="ro-RO" baseline="0" dirty="0" smtClean="0"/>
                        <a:t> București</a:t>
                      </a:r>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smtClean="0"/>
                        <a:t>Universitatea</a:t>
                      </a:r>
                      <a:r>
                        <a:rPr lang="en-US" dirty="0" smtClean="0"/>
                        <a:t> </a:t>
                      </a:r>
                      <a:r>
                        <a:rPr lang="en-US" dirty="0" err="1" smtClean="0"/>
                        <a:t>Politehnica</a:t>
                      </a:r>
                      <a:r>
                        <a:rPr lang="en-US" dirty="0" smtClean="0"/>
                        <a:t> </a:t>
                      </a:r>
                      <a:r>
                        <a:rPr lang="ro-RO" dirty="0" smtClean="0"/>
                        <a:t>din</a:t>
                      </a:r>
                      <a:r>
                        <a:rPr lang="ro-RO" baseline="0" dirty="0" smtClean="0"/>
                        <a:t> București</a:t>
                      </a:r>
                      <a:endParaRPr lang="en-US" baseline="0" dirty="0" smtClean="0"/>
                    </a:p>
                  </a:txBody>
                  <a:tcPr/>
                </a:tc>
                <a:extLst>
                  <a:ext uri="{0D108BD9-81ED-4DB2-BD59-A6C34878D82A}">
                    <a16:rowId xmlns:a16="http://schemas.microsoft.com/office/drawing/2014/main" val="1681842279"/>
                  </a:ext>
                </a:extLst>
              </a:tr>
            </a:tbl>
          </a:graphicData>
        </a:graphic>
      </p:graphicFrame>
      <p:sp>
        <p:nvSpPr>
          <p:cNvPr id="5" name="Title 1"/>
          <p:cNvSpPr>
            <a:spLocks noGrp="1"/>
          </p:cNvSpPr>
          <p:nvPr>
            <p:ph type="title"/>
          </p:nvPr>
        </p:nvSpPr>
        <p:spPr>
          <a:xfrm>
            <a:off x="1416204" y="283464"/>
            <a:ext cx="10537902" cy="846117"/>
          </a:xfrm>
        </p:spPr>
        <p:txBody>
          <a:bodyPr>
            <a:noAutofit/>
          </a:bodyPr>
          <a:lstStyle/>
          <a:p>
            <a:r>
              <a:rPr lang="ro-RO" sz="3200" b="1" dirty="0" smtClean="0"/>
              <a:t>Universități vizitate</a:t>
            </a:r>
            <a:endParaRPr lang="en-US" sz="3200" b="1" dirty="0"/>
          </a:p>
        </p:txBody>
      </p:sp>
    </p:spTree>
    <p:extLst>
      <p:ext uri="{BB962C8B-B14F-4D97-AF65-F5344CB8AC3E}">
        <p14:creationId xmlns:p14="http://schemas.microsoft.com/office/powerpoint/2010/main" val="23202668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93455" y="2185415"/>
            <a:ext cx="10466897" cy="4337305"/>
          </a:xfrm>
        </p:spPr>
        <p:txBody>
          <a:bodyPr>
            <a:normAutofit fontScale="85000" lnSpcReduction="10000"/>
          </a:bodyPr>
          <a:lstStyle/>
          <a:p>
            <a:r>
              <a:rPr lang="ro-RO" sz="3200" dirty="0" smtClean="0"/>
              <a:t>Liantul între transparență</a:t>
            </a:r>
            <a:r>
              <a:rPr lang="en-US" sz="3200" dirty="0" smtClean="0"/>
              <a:t>,</a:t>
            </a:r>
            <a:r>
              <a:rPr lang="ro-RO" sz="3200" dirty="0" smtClean="0"/>
              <a:t> </a:t>
            </a:r>
            <a:r>
              <a:rPr lang="en-US" sz="3200" dirty="0" err="1" smtClean="0"/>
              <a:t>recunoa</a:t>
            </a:r>
            <a:r>
              <a:rPr lang="ro-RO" sz="3200" dirty="0" smtClean="0"/>
              <a:t>ș</a:t>
            </a:r>
            <a:r>
              <a:rPr lang="en-US" sz="3200" dirty="0" err="1" smtClean="0"/>
              <a:t>tere</a:t>
            </a:r>
            <a:r>
              <a:rPr lang="en-US" sz="3200" dirty="0" smtClean="0"/>
              <a:t> </a:t>
            </a:r>
            <a:r>
              <a:rPr lang="ro-RO" sz="3200" dirty="0" smtClean="0"/>
              <a:t>și statistică</a:t>
            </a:r>
          </a:p>
          <a:p>
            <a:r>
              <a:rPr lang="ro-RO" sz="3200" dirty="0" smtClean="0"/>
              <a:t>Asigură raportarea universităților</a:t>
            </a:r>
            <a:r>
              <a:rPr lang="en-US" sz="3200" dirty="0" smtClean="0"/>
              <a:t> </a:t>
            </a:r>
            <a:r>
              <a:rPr lang="ro-RO" sz="3200" dirty="0" smtClean="0"/>
              <a:t>pentru </a:t>
            </a:r>
            <a:r>
              <a:rPr lang="ro-RO" sz="3200" dirty="0" err="1" smtClean="0"/>
              <a:t>rankinguri</a:t>
            </a:r>
            <a:r>
              <a:rPr lang="ro-RO" sz="3200" dirty="0" smtClean="0"/>
              <a:t>-le</a:t>
            </a:r>
            <a:r>
              <a:rPr lang="en-US" sz="3200" dirty="0" smtClean="0"/>
              <a:t> </a:t>
            </a:r>
            <a:r>
              <a:rPr lang="en-US" sz="3200" dirty="0" err="1" smtClean="0"/>
              <a:t>interna</a:t>
            </a:r>
            <a:r>
              <a:rPr lang="ro-RO" sz="3200" dirty="0" smtClean="0"/>
              <a:t>ț</a:t>
            </a:r>
            <a:r>
              <a:rPr lang="en-US" sz="3200" dirty="0" err="1" smtClean="0"/>
              <a:t>ionale</a:t>
            </a:r>
            <a:r>
              <a:rPr lang="en-US" sz="3200" dirty="0" smtClean="0"/>
              <a:t> </a:t>
            </a:r>
            <a:r>
              <a:rPr lang="en-US" sz="3200" dirty="0" err="1" smtClean="0"/>
              <a:t>generale</a:t>
            </a:r>
            <a:r>
              <a:rPr lang="en-US" sz="3200" dirty="0" smtClean="0"/>
              <a:t> </a:t>
            </a:r>
            <a:r>
              <a:rPr lang="ro-RO" sz="3200" dirty="0" smtClean="0"/>
              <a:t>ș</a:t>
            </a:r>
            <a:r>
              <a:rPr lang="en-US" sz="3200" dirty="0" err="1" smtClean="0"/>
              <a:t>i</a:t>
            </a:r>
            <a:r>
              <a:rPr lang="en-US" sz="3200" dirty="0" smtClean="0"/>
              <a:t> </a:t>
            </a:r>
            <a:r>
              <a:rPr lang="en-US" sz="3200" dirty="0" err="1" smtClean="0"/>
              <a:t>pe</a:t>
            </a:r>
            <a:r>
              <a:rPr lang="en-US" sz="3200" dirty="0" smtClean="0"/>
              <a:t> </a:t>
            </a:r>
            <a:r>
              <a:rPr lang="en-US" sz="3200" dirty="0" err="1" smtClean="0"/>
              <a:t>domenii</a:t>
            </a:r>
            <a:endParaRPr lang="en-US" sz="3200" dirty="0" smtClean="0"/>
          </a:p>
          <a:p>
            <a:r>
              <a:rPr lang="en-US" sz="3200" dirty="0"/>
              <a:t>ISCED </a:t>
            </a:r>
            <a:r>
              <a:rPr lang="en-US" sz="3200" dirty="0" err="1"/>
              <a:t>este</a:t>
            </a:r>
            <a:r>
              <a:rPr lang="en-US" sz="3200" dirty="0"/>
              <a:t> </a:t>
            </a:r>
            <a:r>
              <a:rPr lang="en-US" sz="3200" dirty="0" err="1"/>
              <a:t>pentru</a:t>
            </a:r>
            <a:r>
              <a:rPr lang="en-US" sz="3200" dirty="0"/>
              <a:t> student /absolvent o </a:t>
            </a:r>
            <a:r>
              <a:rPr lang="en-US" sz="3200" dirty="0" err="1"/>
              <a:t>necesitate</a:t>
            </a:r>
            <a:r>
              <a:rPr lang="en-US" sz="3200" dirty="0"/>
              <a:t> nu </a:t>
            </a:r>
            <a:r>
              <a:rPr lang="en-US" sz="3200" dirty="0" err="1"/>
              <a:t>pentru</a:t>
            </a:r>
            <a:r>
              <a:rPr lang="en-US" sz="3200" dirty="0"/>
              <a:t> professor</a:t>
            </a:r>
          </a:p>
          <a:p>
            <a:r>
              <a:rPr lang="en-US" sz="3200" dirty="0" err="1"/>
              <a:t>Corelarea</a:t>
            </a:r>
            <a:r>
              <a:rPr lang="en-US" sz="3200" dirty="0"/>
              <a:t> cu ISCED </a:t>
            </a:r>
            <a:r>
              <a:rPr lang="en-US" sz="3200" dirty="0" err="1"/>
              <a:t>este</a:t>
            </a:r>
            <a:r>
              <a:rPr lang="en-US" sz="3200" dirty="0"/>
              <a:t> un </a:t>
            </a:r>
            <a:r>
              <a:rPr lang="en-US" sz="3200" dirty="0" err="1"/>
              <a:t>interes</a:t>
            </a:r>
            <a:r>
              <a:rPr lang="en-US" sz="3200" dirty="0"/>
              <a:t> al </a:t>
            </a:r>
            <a:r>
              <a:rPr lang="en-US" sz="3200" dirty="0" err="1"/>
              <a:t>Romaniei</a:t>
            </a:r>
            <a:r>
              <a:rPr lang="en-US" sz="3200" dirty="0"/>
              <a:t> in </a:t>
            </a:r>
            <a:r>
              <a:rPr lang="en-US" sz="3200" dirty="0" err="1"/>
              <a:t>afirmarea</a:t>
            </a:r>
            <a:r>
              <a:rPr lang="en-US" sz="3200" dirty="0"/>
              <a:t> </a:t>
            </a:r>
            <a:r>
              <a:rPr lang="en-US" sz="3200" dirty="0" err="1"/>
              <a:t>europeana</a:t>
            </a:r>
            <a:r>
              <a:rPr lang="en-US" sz="3200" dirty="0"/>
              <a:t> a </a:t>
            </a:r>
            <a:r>
              <a:rPr lang="en-US" sz="3200" dirty="0" err="1"/>
              <a:t>invatamantului</a:t>
            </a:r>
            <a:r>
              <a:rPr lang="en-US" sz="3200" dirty="0"/>
              <a:t> superior </a:t>
            </a:r>
            <a:endParaRPr lang="ro-RO" sz="3200" dirty="0"/>
          </a:p>
          <a:p>
            <a:r>
              <a:rPr lang="en-US" sz="3200" dirty="0" smtClean="0"/>
              <a:t>8</a:t>
            </a:r>
            <a:r>
              <a:rPr lang="ro-RO" sz="3200" dirty="0" smtClean="0"/>
              <a:t> </a:t>
            </a:r>
            <a:r>
              <a:rPr lang="en-US" sz="3200" dirty="0" err="1" smtClean="0"/>
              <a:t>oportunitati</a:t>
            </a:r>
            <a:r>
              <a:rPr lang="en-US" sz="3200" dirty="0" smtClean="0"/>
              <a:t> </a:t>
            </a:r>
            <a:r>
              <a:rPr lang="ro-RO" sz="3200" dirty="0" smtClean="0"/>
              <a:t> </a:t>
            </a:r>
            <a:r>
              <a:rPr lang="ro-RO" sz="3200" dirty="0"/>
              <a:t>pentru care ne trebuie </a:t>
            </a:r>
            <a:r>
              <a:rPr lang="ro-RO" sz="3200" dirty="0" smtClean="0"/>
              <a:t>ISCED</a:t>
            </a:r>
            <a:endParaRPr lang="en-US" sz="3200" dirty="0" smtClean="0"/>
          </a:p>
          <a:p>
            <a:r>
              <a:rPr lang="en-US" sz="3200" dirty="0" smtClean="0"/>
              <a:t>Motto :</a:t>
            </a:r>
            <a:r>
              <a:rPr lang="en-US" dirty="0"/>
              <a:t>“</a:t>
            </a:r>
            <a:r>
              <a:rPr lang="en-US" dirty="0" err="1"/>
              <a:t>Îndoielile</a:t>
            </a:r>
            <a:r>
              <a:rPr lang="en-US" dirty="0"/>
              <a:t> </a:t>
            </a:r>
            <a:r>
              <a:rPr lang="en-US" dirty="0" err="1"/>
              <a:t>ucid</a:t>
            </a:r>
            <a:r>
              <a:rPr lang="en-US" dirty="0"/>
              <a:t> </a:t>
            </a:r>
            <a:r>
              <a:rPr lang="en-US" dirty="0" err="1"/>
              <a:t>mai</a:t>
            </a:r>
            <a:r>
              <a:rPr lang="en-US" dirty="0"/>
              <a:t> </a:t>
            </a:r>
            <a:r>
              <a:rPr lang="en-US" dirty="0" err="1"/>
              <a:t>multe</a:t>
            </a:r>
            <a:r>
              <a:rPr lang="en-US" dirty="0"/>
              <a:t> vise </a:t>
            </a:r>
            <a:r>
              <a:rPr lang="en-US" dirty="0" err="1"/>
              <a:t>decât</a:t>
            </a:r>
            <a:r>
              <a:rPr lang="en-US" dirty="0"/>
              <a:t> </a:t>
            </a:r>
            <a:r>
              <a:rPr lang="en-US" dirty="0" err="1"/>
              <a:t>ar</a:t>
            </a:r>
            <a:r>
              <a:rPr lang="en-US" dirty="0"/>
              <a:t> </a:t>
            </a:r>
            <a:r>
              <a:rPr lang="en-US" dirty="0" err="1"/>
              <a:t>putea</a:t>
            </a:r>
            <a:r>
              <a:rPr lang="en-US" dirty="0"/>
              <a:t> </a:t>
            </a:r>
            <a:r>
              <a:rPr lang="en-US" dirty="0" err="1"/>
              <a:t>vreodată</a:t>
            </a:r>
            <a:r>
              <a:rPr lang="en-US" dirty="0"/>
              <a:t> </a:t>
            </a:r>
            <a:r>
              <a:rPr lang="en-US" dirty="0" err="1"/>
              <a:t>eșecurile</a:t>
            </a:r>
            <a:r>
              <a:rPr lang="en-US" dirty="0"/>
              <a:t>.” – Karim </a:t>
            </a:r>
            <a:r>
              <a:rPr lang="en-US" dirty="0" err="1"/>
              <a:t>Seddiki</a:t>
            </a:r>
            <a:endParaRPr lang="en-US" dirty="0"/>
          </a:p>
          <a:p>
            <a:endParaRPr lang="en-US" sz="3200" dirty="0"/>
          </a:p>
          <a:p>
            <a:endParaRPr lang="en-US" sz="3200" dirty="0"/>
          </a:p>
        </p:txBody>
      </p:sp>
      <p:sp>
        <p:nvSpPr>
          <p:cNvPr id="4" name="Title 1"/>
          <p:cNvSpPr>
            <a:spLocks noGrp="1"/>
          </p:cNvSpPr>
          <p:nvPr>
            <p:ph type="title"/>
          </p:nvPr>
        </p:nvSpPr>
        <p:spPr>
          <a:xfrm>
            <a:off x="1493455" y="265176"/>
            <a:ext cx="10018713" cy="1359438"/>
          </a:xfrm>
        </p:spPr>
        <p:txBody>
          <a:bodyPr>
            <a:normAutofit/>
          </a:bodyPr>
          <a:lstStyle/>
          <a:p>
            <a:r>
              <a:rPr lang="en-US" b="1" dirty="0" err="1" smtClean="0"/>
              <a:t>Recunoasterea</a:t>
            </a:r>
            <a:r>
              <a:rPr lang="en-US" b="1" dirty="0" smtClean="0"/>
              <a:t> </a:t>
            </a:r>
            <a:r>
              <a:rPr lang="en-US" b="1" dirty="0" err="1" smtClean="0"/>
              <a:t>calific</a:t>
            </a:r>
            <a:r>
              <a:rPr lang="ro-RO" b="1" dirty="0" smtClean="0"/>
              <a:t>ă</a:t>
            </a:r>
            <a:r>
              <a:rPr lang="en-US" b="1" dirty="0" err="1" smtClean="0"/>
              <a:t>rilor</a:t>
            </a:r>
            <a:r>
              <a:rPr lang="en-US" b="1" dirty="0" smtClean="0"/>
              <a:t> </a:t>
            </a:r>
            <a:r>
              <a:rPr lang="ro-RO" b="1" dirty="0" smtClean="0"/>
              <a:t>- </a:t>
            </a:r>
            <a:r>
              <a:rPr lang="en-US" b="1" dirty="0" err="1" smtClean="0"/>
              <a:t>pasul</a:t>
            </a:r>
            <a:r>
              <a:rPr lang="en-US" b="1" dirty="0" smtClean="0"/>
              <a:t> 1.</a:t>
            </a:r>
            <a:br>
              <a:rPr lang="en-US" b="1" dirty="0" smtClean="0"/>
            </a:br>
            <a:r>
              <a:rPr lang="en-US" b="1" dirty="0" err="1" smtClean="0"/>
              <a:t>Adaptarea</a:t>
            </a:r>
            <a:r>
              <a:rPr lang="en-US" b="1" dirty="0" smtClean="0"/>
              <a:t> la  –</a:t>
            </a:r>
            <a:r>
              <a:rPr lang="ro-RO" b="1" dirty="0" smtClean="0"/>
              <a:t> ISCED</a:t>
            </a:r>
            <a:endParaRPr lang="en-US" b="1" dirty="0"/>
          </a:p>
        </p:txBody>
      </p:sp>
    </p:spTree>
    <p:extLst>
      <p:ext uri="{BB962C8B-B14F-4D97-AF65-F5344CB8AC3E}">
        <p14:creationId xmlns:p14="http://schemas.microsoft.com/office/powerpoint/2010/main" val="22829981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655320"/>
          </a:xfrm>
        </p:spPr>
        <p:txBody>
          <a:bodyPr>
            <a:normAutofit fontScale="90000"/>
          </a:bodyPr>
          <a:lstStyle/>
          <a:p>
            <a:r>
              <a:rPr lang="en-US" dirty="0" smtClean="0"/>
              <a:t>UNESCO</a:t>
            </a:r>
            <a:endParaRPr lang="en-US" dirty="0"/>
          </a:p>
        </p:txBody>
      </p:sp>
      <p:sp>
        <p:nvSpPr>
          <p:cNvPr id="3" name="Content Placeholder 2"/>
          <p:cNvSpPr>
            <a:spLocks noGrp="1"/>
          </p:cNvSpPr>
          <p:nvPr>
            <p:ph idx="1"/>
          </p:nvPr>
        </p:nvSpPr>
        <p:spPr>
          <a:xfrm>
            <a:off x="1484310" y="1280161"/>
            <a:ext cx="10018713" cy="5259976"/>
          </a:xfrm>
        </p:spPr>
        <p:txBody>
          <a:bodyPr>
            <a:normAutofit fontScale="92500" lnSpcReduction="20000"/>
          </a:bodyPr>
          <a:lstStyle/>
          <a:p>
            <a:r>
              <a:rPr lang="en-US" b="1" dirty="0"/>
              <a:t>UNESCO</a:t>
            </a:r>
          </a:p>
          <a:p>
            <a:r>
              <a:rPr lang="en-US" dirty="0" err="1"/>
              <a:t>Organizația</a:t>
            </a:r>
            <a:r>
              <a:rPr lang="en-US" dirty="0"/>
              <a:t> </a:t>
            </a:r>
            <a:r>
              <a:rPr lang="en-US" dirty="0" err="1"/>
              <a:t>Națiunilor</a:t>
            </a:r>
            <a:r>
              <a:rPr lang="en-US" dirty="0"/>
              <a:t> Unite </a:t>
            </a:r>
            <a:r>
              <a:rPr lang="en-US" dirty="0" err="1"/>
              <a:t>pentru</a:t>
            </a:r>
            <a:r>
              <a:rPr lang="en-US" dirty="0"/>
              <a:t> </a:t>
            </a:r>
            <a:r>
              <a:rPr lang="en-US" dirty="0" err="1"/>
              <a:t>Educație</a:t>
            </a:r>
            <a:r>
              <a:rPr lang="en-US" dirty="0"/>
              <a:t>, </a:t>
            </a:r>
            <a:r>
              <a:rPr lang="en-US" dirty="0" err="1"/>
              <a:t>Știință</a:t>
            </a:r>
            <a:r>
              <a:rPr lang="en-US" dirty="0"/>
              <a:t> </a:t>
            </a:r>
            <a:r>
              <a:rPr lang="en-US" dirty="0" err="1"/>
              <a:t>și</a:t>
            </a:r>
            <a:r>
              <a:rPr lang="en-US" dirty="0"/>
              <a:t> </a:t>
            </a:r>
            <a:r>
              <a:rPr lang="en-US" dirty="0" err="1"/>
              <a:t>Cultură</a:t>
            </a:r>
            <a:r>
              <a:rPr lang="en-US" dirty="0"/>
              <a:t> (UNESCO) </a:t>
            </a:r>
            <a:r>
              <a:rPr lang="en-US" dirty="0" err="1"/>
              <a:t>este</a:t>
            </a:r>
            <a:r>
              <a:rPr lang="en-US" dirty="0"/>
              <a:t> </a:t>
            </a:r>
            <a:r>
              <a:rPr lang="en-US" dirty="0" err="1"/>
              <a:t>una</a:t>
            </a:r>
            <a:r>
              <a:rPr lang="en-US" dirty="0"/>
              <a:t> </a:t>
            </a:r>
            <a:r>
              <a:rPr lang="en-US" dirty="0" err="1"/>
              <a:t>dintre</a:t>
            </a:r>
            <a:r>
              <a:rPr lang="en-US" dirty="0"/>
              <a:t> </a:t>
            </a:r>
            <a:r>
              <a:rPr lang="en-US" dirty="0" err="1"/>
              <a:t>cele</a:t>
            </a:r>
            <a:r>
              <a:rPr lang="en-US" dirty="0"/>
              <a:t> 16 </a:t>
            </a:r>
            <a:r>
              <a:rPr lang="en-US" dirty="0" err="1"/>
              <a:t>agenții</a:t>
            </a:r>
            <a:r>
              <a:rPr lang="en-US" dirty="0"/>
              <a:t> </a:t>
            </a:r>
            <a:r>
              <a:rPr lang="en-US" dirty="0" err="1"/>
              <a:t>specializate</a:t>
            </a:r>
            <a:r>
              <a:rPr lang="en-US" dirty="0"/>
              <a:t> din </a:t>
            </a:r>
            <a:r>
              <a:rPr lang="en-US" dirty="0" err="1"/>
              <a:t>sistemul</a:t>
            </a:r>
            <a:r>
              <a:rPr lang="en-US" dirty="0"/>
              <a:t> </a:t>
            </a:r>
            <a:r>
              <a:rPr lang="en-US" dirty="0" err="1"/>
              <a:t>Organizației</a:t>
            </a:r>
            <a:r>
              <a:rPr lang="en-US" dirty="0"/>
              <a:t> </a:t>
            </a:r>
            <a:r>
              <a:rPr lang="en-US" dirty="0" err="1"/>
              <a:t>Națiunilor</a:t>
            </a:r>
            <a:r>
              <a:rPr lang="en-US" dirty="0"/>
              <a:t> Unite (ONU), </a:t>
            </a:r>
            <a:r>
              <a:rPr lang="en-US" dirty="0" err="1"/>
              <a:t>constituită</a:t>
            </a:r>
            <a:r>
              <a:rPr lang="en-US" dirty="0"/>
              <a:t> la 16 </a:t>
            </a:r>
            <a:r>
              <a:rPr lang="en-US" dirty="0" err="1"/>
              <a:t>noiembrie</a:t>
            </a:r>
            <a:r>
              <a:rPr lang="en-US" dirty="0"/>
              <a:t> 1945 de </a:t>
            </a:r>
            <a:r>
              <a:rPr lang="en-US" dirty="0" err="1"/>
              <a:t>către</a:t>
            </a:r>
            <a:r>
              <a:rPr lang="en-US" dirty="0"/>
              <a:t> un </a:t>
            </a:r>
            <a:r>
              <a:rPr lang="en-US" dirty="0" err="1"/>
              <a:t>număr</a:t>
            </a:r>
            <a:r>
              <a:rPr lang="en-US" dirty="0"/>
              <a:t> de 20 de state care au </a:t>
            </a:r>
            <a:r>
              <a:rPr lang="en-US" dirty="0" err="1"/>
              <a:t>elaborat</a:t>
            </a:r>
            <a:r>
              <a:rPr lang="en-US" dirty="0"/>
              <a:t> </a:t>
            </a:r>
            <a:r>
              <a:rPr lang="en-US" dirty="0" err="1"/>
              <a:t>Constituția</a:t>
            </a:r>
            <a:r>
              <a:rPr lang="en-US" dirty="0"/>
              <a:t> </a:t>
            </a:r>
            <a:r>
              <a:rPr lang="en-US" dirty="0" err="1"/>
              <a:t>acestui</a:t>
            </a:r>
            <a:r>
              <a:rPr lang="en-US" dirty="0"/>
              <a:t> organism. </a:t>
            </a:r>
            <a:r>
              <a:rPr lang="en-US" dirty="0" err="1"/>
              <a:t>România</a:t>
            </a:r>
            <a:r>
              <a:rPr lang="en-US" dirty="0"/>
              <a:t> </a:t>
            </a:r>
            <a:r>
              <a:rPr lang="en-US" dirty="0" err="1"/>
              <a:t>i</a:t>
            </a:r>
            <a:r>
              <a:rPr lang="en-US" dirty="0"/>
              <a:t> s-a </a:t>
            </a:r>
            <a:r>
              <a:rPr lang="en-US" dirty="0" err="1"/>
              <a:t>alăturat</a:t>
            </a:r>
            <a:r>
              <a:rPr lang="en-US" dirty="0"/>
              <a:t> la 27 </a:t>
            </a:r>
            <a:r>
              <a:rPr lang="en-US" dirty="0" err="1"/>
              <a:t>iulie</a:t>
            </a:r>
            <a:r>
              <a:rPr lang="en-US" dirty="0"/>
              <a:t> 1956. </a:t>
            </a:r>
            <a:r>
              <a:rPr lang="en-US" dirty="0" err="1"/>
              <a:t>În</a:t>
            </a:r>
            <a:r>
              <a:rPr lang="en-US" dirty="0"/>
              <a:t> present, UNESCO </a:t>
            </a:r>
            <a:r>
              <a:rPr lang="en-US" dirty="0" err="1"/>
              <a:t>cuprinde</a:t>
            </a:r>
            <a:r>
              <a:rPr lang="en-US" dirty="0"/>
              <a:t> 195 de state </a:t>
            </a:r>
            <a:r>
              <a:rPr lang="en-US" dirty="0" err="1"/>
              <a:t>membre</a:t>
            </a:r>
            <a:r>
              <a:rPr lang="en-US" dirty="0"/>
              <a:t> </a:t>
            </a:r>
            <a:r>
              <a:rPr lang="en-US" dirty="0" err="1"/>
              <a:t>și</a:t>
            </a:r>
            <a:r>
              <a:rPr lang="en-US" dirty="0"/>
              <a:t> 10 state </a:t>
            </a:r>
            <a:r>
              <a:rPr lang="en-US" dirty="0" err="1"/>
              <a:t>asociate</a:t>
            </a:r>
            <a:r>
              <a:rPr lang="en-US" dirty="0"/>
              <a:t>. </a:t>
            </a:r>
            <a:r>
              <a:rPr lang="en-US" dirty="0" err="1"/>
              <a:t>Sediul</a:t>
            </a:r>
            <a:r>
              <a:rPr lang="en-US" dirty="0"/>
              <a:t> se </a:t>
            </a:r>
            <a:r>
              <a:rPr lang="en-US" dirty="0" err="1"/>
              <a:t>află</a:t>
            </a:r>
            <a:r>
              <a:rPr lang="en-US" dirty="0"/>
              <a:t> </a:t>
            </a:r>
            <a:r>
              <a:rPr lang="en-US" dirty="0" err="1"/>
              <a:t>în</a:t>
            </a:r>
            <a:r>
              <a:rPr lang="en-US" dirty="0"/>
              <a:t> Paris, </a:t>
            </a:r>
            <a:r>
              <a:rPr lang="en-US" dirty="0" err="1" smtClean="0"/>
              <a:t>Franța</a:t>
            </a:r>
            <a:r>
              <a:rPr lang="en-US" dirty="0" smtClean="0"/>
              <a:t>.</a:t>
            </a:r>
            <a:endParaRPr lang="en-US" dirty="0"/>
          </a:p>
          <a:p>
            <a:r>
              <a:rPr lang="en-US" dirty="0" err="1" smtClean="0"/>
              <a:t>În</a:t>
            </a:r>
            <a:r>
              <a:rPr lang="en-US" dirty="0" smtClean="0"/>
              <a:t> </a:t>
            </a:r>
            <a:r>
              <a:rPr lang="en-US" dirty="0" err="1"/>
              <a:t>prezent</a:t>
            </a:r>
            <a:r>
              <a:rPr lang="en-US" dirty="0"/>
              <a:t>, </a:t>
            </a:r>
            <a:r>
              <a:rPr lang="en-US" dirty="0" err="1"/>
              <a:t>Organizația</a:t>
            </a:r>
            <a:r>
              <a:rPr lang="en-US" dirty="0"/>
              <a:t> </a:t>
            </a:r>
            <a:r>
              <a:rPr lang="en-US" dirty="0" err="1"/>
              <a:t>își</a:t>
            </a:r>
            <a:r>
              <a:rPr lang="en-US" dirty="0"/>
              <a:t> </a:t>
            </a:r>
            <a:r>
              <a:rPr lang="en-US" dirty="0" err="1"/>
              <a:t>definește</a:t>
            </a:r>
            <a:r>
              <a:rPr lang="en-US" dirty="0"/>
              <a:t> </a:t>
            </a:r>
            <a:r>
              <a:rPr lang="en-US" dirty="0" err="1"/>
              <a:t>strategia</a:t>
            </a:r>
            <a:r>
              <a:rPr lang="en-US" dirty="0"/>
              <a:t> </a:t>
            </a:r>
            <a:r>
              <a:rPr lang="en-US" dirty="0" err="1"/>
              <a:t>și</a:t>
            </a:r>
            <a:r>
              <a:rPr lang="en-US" dirty="0"/>
              <a:t> </a:t>
            </a:r>
            <a:r>
              <a:rPr lang="en-US" dirty="0" err="1"/>
              <a:t>activitatea</a:t>
            </a:r>
            <a:r>
              <a:rPr lang="en-US" dirty="0"/>
              <a:t> </a:t>
            </a:r>
            <a:r>
              <a:rPr lang="en-US" dirty="0" err="1"/>
              <a:t>în</a:t>
            </a:r>
            <a:r>
              <a:rPr lang="en-US" dirty="0"/>
              <a:t> </a:t>
            </a:r>
            <a:r>
              <a:rPr lang="en-US" dirty="0" err="1"/>
              <a:t>baza</a:t>
            </a:r>
            <a:r>
              <a:rPr lang="en-US" dirty="0"/>
              <a:t> a 17 </a:t>
            </a:r>
            <a:r>
              <a:rPr lang="en-US" dirty="0" err="1"/>
              <a:t>obiective</a:t>
            </a:r>
            <a:r>
              <a:rPr lang="en-US" dirty="0"/>
              <a:t> de </a:t>
            </a:r>
            <a:r>
              <a:rPr lang="en-US" dirty="0" err="1"/>
              <a:t>dezvoltare</a:t>
            </a:r>
            <a:r>
              <a:rPr lang="en-US" dirty="0"/>
              <a:t> </a:t>
            </a:r>
            <a:r>
              <a:rPr lang="en-US" dirty="0" err="1"/>
              <a:t>durabilă</a:t>
            </a:r>
            <a:r>
              <a:rPr lang="en-US" dirty="0"/>
              <a:t> </a:t>
            </a:r>
            <a:r>
              <a:rPr lang="en-US" dirty="0" err="1"/>
              <a:t>cuprinse</a:t>
            </a:r>
            <a:r>
              <a:rPr lang="en-US" dirty="0"/>
              <a:t> </a:t>
            </a:r>
            <a:r>
              <a:rPr lang="en-US" dirty="0" err="1"/>
              <a:t>în</a:t>
            </a:r>
            <a:r>
              <a:rPr lang="en-US" dirty="0"/>
              <a:t> </a:t>
            </a:r>
            <a:r>
              <a:rPr lang="en-US" dirty="0">
                <a:hlinkClick r:id="rId2" tooltip="Agenda 2030 a UNESCO"/>
              </a:rPr>
              <a:t>Agenda 2030 a UNESCO</a:t>
            </a:r>
            <a:r>
              <a:rPr lang="en-US" dirty="0"/>
              <a:t>.</a:t>
            </a:r>
            <a:br>
              <a:rPr lang="en-US" dirty="0"/>
            </a:br>
            <a:r>
              <a:rPr lang="en-US" dirty="0" err="1"/>
              <a:t>România</a:t>
            </a:r>
            <a:r>
              <a:rPr lang="en-US" dirty="0"/>
              <a:t> </a:t>
            </a:r>
            <a:r>
              <a:rPr lang="en-US" dirty="0" err="1"/>
              <a:t>este</a:t>
            </a:r>
            <a:r>
              <a:rPr lang="en-US" dirty="0"/>
              <a:t> un </a:t>
            </a:r>
            <a:r>
              <a:rPr lang="en-US" dirty="0" err="1"/>
              <a:t>partener</a:t>
            </a:r>
            <a:r>
              <a:rPr lang="en-US" dirty="0"/>
              <a:t> </a:t>
            </a:r>
            <a:r>
              <a:rPr lang="en-US" dirty="0" err="1"/>
              <a:t>stabil</a:t>
            </a:r>
            <a:r>
              <a:rPr lang="en-US" dirty="0"/>
              <a:t> al UNESCO </a:t>
            </a:r>
            <a:r>
              <a:rPr lang="en-US" dirty="0" err="1"/>
              <a:t>în</a:t>
            </a:r>
            <a:r>
              <a:rPr lang="en-US" dirty="0"/>
              <a:t> </a:t>
            </a:r>
            <a:r>
              <a:rPr lang="en-US" dirty="0" err="1"/>
              <a:t>atingerea</a:t>
            </a:r>
            <a:r>
              <a:rPr lang="en-US" dirty="0"/>
              <a:t> </a:t>
            </a:r>
            <a:r>
              <a:rPr lang="en-US" dirty="0" err="1"/>
              <a:t>obiectivelor</a:t>
            </a:r>
            <a:r>
              <a:rPr lang="en-US" dirty="0"/>
              <a:t> sale </a:t>
            </a:r>
            <a:r>
              <a:rPr lang="en-US" dirty="0" err="1"/>
              <a:t>strategice</a:t>
            </a:r>
            <a:r>
              <a:rPr lang="en-US" dirty="0"/>
              <a:t>, </a:t>
            </a:r>
            <a:r>
              <a:rPr lang="en-US" dirty="0" err="1"/>
              <a:t>fiind</a:t>
            </a:r>
            <a:r>
              <a:rPr lang="en-US" dirty="0"/>
              <a:t> un </a:t>
            </a:r>
            <a:r>
              <a:rPr lang="en-US" dirty="0" err="1"/>
              <a:t>membru</a:t>
            </a:r>
            <a:r>
              <a:rPr lang="en-US" dirty="0"/>
              <a:t> </a:t>
            </a:r>
            <a:r>
              <a:rPr lang="en-US" dirty="0" err="1"/>
              <a:t>activ</a:t>
            </a:r>
            <a:r>
              <a:rPr lang="en-US" dirty="0"/>
              <a:t> al </a:t>
            </a:r>
            <a:r>
              <a:rPr lang="en-US" dirty="0" err="1"/>
              <a:t>tuturor</a:t>
            </a:r>
            <a:r>
              <a:rPr lang="en-US" dirty="0"/>
              <a:t> </a:t>
            </a:r>
            <a:r>
              <a:rPr lang="en-US" dirty="0" err="1"/>
              <a:t>celor</a:t>
            </a:r>
            <a:r>
              <a:rPr lang="en-US" dirty="0"/>
              <a:t> </a:t>
            </a:r>
            <a:r>
              <a:rPr lang="en-US" dirty="0" err="1"/>
              <a:t>șapte</a:t>
            </a:r>
            <a:r>
              <a:rPr lang="en-US" dirty="0"/>
              <a:t> </a:t>
            </a:r>
            <a:r>
              <a:rPr lang="en-US" dirty="0" err="1"/>
              <a:t>convenții</a:t>
            </a:r>
            <a:r>
              <a:rPr lang="en-US" dirty="0"/>
              <a:t> </a:t>
            </a:r>
            <a:r>
              <a:rPr lang="en-US" dirty="0" err="1"/>
              <a:t>culturale</a:t>
            </a:r>
            <a:r>
              <a:rPr lang="en-US" dirty="0"/>
              <a:t> UNESCO</a:t>
            </a:r>
            <a:r>
              <a:rPr lang="en-US" dirty="0" smtClean="0"/>
              <a:t>.</a:t>
            </a:r>
            <a:r>
              <a:rPr lang="it-IT" dirty="0">
                <a:solidFill>
                  <a:srgbClr val="000000"/>
                </a:solidFill>
                <a:latin typeface="Times New Roman" panose="02020603050405020304" pitchFamily="18" charset="0"/>
                <a:ea typeface="Times New Roman" panose="02020603050405020304" pitchFamily="18" charset="0"/>
              </a:rPr>
              <a:t> </a:t>
            </a:r>
            <a:endParaRPr lang="it-IT" dirty="0" smtClean="0">
              <a:solidFill>
                <a:srgbClr val="000000"/>
              </a:solidFill>
              <a:latin typeface="Times New Roman" panose="02020603050405020304" pitchFamily="18" charset="0"/>
              <a:ea typeface="Times New Roman" panose="02020603050405020304" pitchFamily="18" charset="0"/>
            </a:endParaRPr>
          </a:p>
          <a:p>
            <a:r>
              <a:rPr lang="it-IT" dirty="0" err="1" smtClean="0">
                <a:solidFill>
                  <a:srgbClr val="000000"/>
                </a:solidFill>
                <a:latin typeface="Times New Roman" panose="02020603050405020304" pitchFamily="18" charset="0"/>
                <a:ea typeface="Times New Roman" panose="02020603050405020304" pitchFamily="18" charset="0"/>
              </a:rPr>
              <a:t>Institutul</a:t>
            </a:r>
            <a:r>
              <a:rPr lang="it-IT" dirty="0" smtClean="0">
                <a:solidFill>
                  <a:srgbClr val="000000"/>
                </a:solidFill>
                <a:latin typeface="Times New Roman" panose="02020603050405020304" pitchFamily="18" charset="0"/>
                <a:ea typeface="Times New Roman" panose="02020603050405020304" pitchFamily="18" charset="0"/>
              </a:rPr>
              <a:t> </a:t>
            </a:r>
            <a:r>
              <a:rPr lang="it-IT" dirty="0" err="1">
                <a:solidFill>
                  <a:srgbClr val="000000"/>
                </a:solidFill>
                <a:latin typeface="Times New Roman" panose="02020603050405020304" pitchFamily="18" charset="0"/>
                <a:ea typeface="Times New Roman" panose="02020603050405020304" pitchFamily="18" charset="0"/>
              </a:rPr>
              <a:t>Statistic</a:t>
            </a:r>
            <a:r>
              <a:rPr lang="it-IT" dirty="0">
                <a:solidFill>
                  <a:srgbClr val="000000"/>
                </a:solidFill>
                <a:latin typeface="Times New Roman" panose="02020603050405020304" pitchFamily="18" charset="0"/>
                <a:ea typeface="Times New Roman" panose="02020603050405020304" pitchFamily="18" charset="0"/>
              </a:rPr>
              <a:t> al UNESCO (UIS) este </a:t>
            </a:r>
            <a:r>
              <a:rPr lang="it-IT" dirty="0" err="1">
                <a:solidFill>
                  <a:srgbClr val="000000"/>
                </a:solidFill>
                <a:latin typeface="Times New Roman" panose="02020603050405020304" pitchFamily="18" charset="0"/>
                <a:ea typeface="Times New Roman" panose="02020603050405020304" pitchFamily="18" charset="0"/>
              </a:rPr>
              <a:t>custodele</a:t>
            </a:r>
            <a:r>
              <a:rPr lang="it-IT" dirty="0">
                <a:solidFill>
                  <a:srgbClr val="000000"/>
                </a:solidFill>
                <a:latin typeface="Times New Roman" panose="02020603050405020304" pitchFamily="18" charset="0"/>
                <a:ea typeface="Times New Roman" panose="02020603050405020304" pitchFamily="18" charset="0"/>
              </a:rPr>
              <a:t> ISCED </a:t>
            </a:r>
            <a:r>
              <a:rPr lang="it-IT" dirty="0" err="1">
                <a:solidFill>
                  <a:srgbClr val="000000"/>
                </a:solidFill>
                <a:latin typeface="Times New Roman" panose="02020603050405020304" pitchFamily="18" charset="0"/>
                <a:ea typeface="Times New Roman" panose="02020603050405020304" pitchFamily="18" charset="0"/>
              </a:rPr>
              <a:t>fiind</a:t>
            </a:r>
            <a:r>
              <a:rPr lang="it-IT" dirty="0">
                <a:solidFill>
                  <a:srgbClr val="000000"/>
                </a:solidFill>
                <a:latin typeface="Times New Roman" panose="02020603050405020304" pitchFamily="18" charset="0"/>
                <a:ea typeface="Times New Roman" panose="02020603050405020304" pitchFamily="18" charset="0"/>
              </a:rPr>
              <a:t>, </a:t>
            </a:r>
            <a:r>
              <a:rPr lang="it-IT" dirty="0" err="1">
                <a:solidFill>
                  <a:srgbClr val="000000"/>
                </a:solidFill>
                <a:latin typeface="Times New Roman" panose="02020603050405020304" pitchFamily="18" charset="0"/>
                <a:ea typeface="Times New Roman" panose="02020603050405020304" pitchFamily="18" charset="0"/>
              </a:rPr>
              <a:t>astfel</a:t>
            </a:r>
            <a:r>
              <a:rPr lang="it-IT" dirty="0">
                <a:solidFill>
                  <a:srgbClr val="000000"/>
                </a:solidFill>
                <a:latin typeface="Times New Roman" panose="02020603050405020304" pitchFamily="18" charset="0"/>
                <a:ea typeface="Times New Roman" panose="02020603050405020304" pitchFamily="18" charset="0"/>
              </a:rPr>
              <a:t>, </a:t>
            </a:r>
            <a:r>
              <a:rPr lang="it-IT" dirty="0" err="1">
                <a:solidFill>
                  <a:srgbClr val="000000"/>
                </a:solidFill>
                <a:latin typeface="Times New Roman" panose="02020603050405020304" pitchFamily="18" charset="0"/>
                <a:ea typeface="Times New Roman" panose="02020603050405020304" pitchFamily="18" charset="0"/>
              </a:rPr>
              <a:t>responsabil</a:t>
            </a:r>
            <a:r>
              <a:rPr lang="it-IT" dirty="0">
                <a:solidFill>
                  <a:srgbClr val="000000"/>
                </a:solidFill>
                <a:latin typeface="Times New Roman" panose="02020603050405020304" pitchFamily="18" charset="0"/>
                <a:ea typeface="Times New Roman" panose="02020603050405020304" pitchFamily="18" charset="0"/>
              </a:rPr>
              <a:t> de </a:t>
            </a:r>
            <a:r>
              <a:rPr lang="it-IT" dirty="0" err="1">
                <a:solidFill>
                  <a:srgbClr val="000000"/>
                </a:solidFill>
                <a:latin typeface="Times New Roman" panose="02020603050405020304" pitchFamily="18" charset="0"/>
                <a:ea typeface="Times New Roman" panose="02020603050405020304" pitchFamily="18" charset="0"/>
              </a:rPr>
              <a:t>dezvoltarea</a:t>
            </a:r>
            <a:r>
              <a:rPr lang="it-IT" dirty="0">
                <a:solidFill>
                  <a:srgbClr val="000000"/>
                </a:solidFill>
                <a:latin typeface="Times New Roman" panose="02020603050405020304" pitchFamily="18" charset="0"/>
                <a:ea typeface="Times New Roman" panose="02020603050405020304" pitchFamily="18" charset="0"/>
              </a:rPr>
              <a:t>, </a:t>
            </a:r>
            <a:r>
              <a:rPr lang="it-IT" dirty="0" err="1">
                <a:solidFill>
                  <a:srgbClr val="000000"/>
                </a:solidFill>
                <a:latin typeface="Times New Roman" panose="02020603050405020304" pitchFamily="18" charset="0"/>
                <a:ea typeface="Times New Roman" panose="02020603050405020304" pitchFamily="18" charset="0"/>
              </a:rPr>
              <a:t>întreţinerea</a:t>
            </a:r>
            <a:r>
              <a:rPr lang="it-IT" dirty="0">
                <a:solidFill>
                  <a:srgbClr val="000000"/>
                </a:solidFill>
                <a:latin typeface="Times New Roman" panose="02020603050405020304" pitchFamily="18" charset="0"/>
                <a:ea typeface="Times New Roman" panose="02020603050405020304" pitchFamily="18" charset="0"/>
              </a:rPr>
              <a:t>, </a:t>
            </a:r>
            <a:r>
              <a:rPr lang="it-IT" dirty="0" err="1">
                <a:solidFill>
                  <a:srgbClr val="000000"/>
                </a:solidFill>
                <a:latin typeface="Times New Roman" panose="02020603050405020304" pitchFamily="18" charset="0"/>
                <a:ea typeface="Times New Roman" panose="02020603050405020304" pitchFamily="18" charset="0"/>
              </a:rPr>
              <a:t>actualizarea</a:t>
            </a:r>
            <a:r>
              <a:rPr lang="it-IT" dirty="0">
                <a:solidFill>
                  <a:srgbClr val="000000"/>
                </a:solidFill>
                <a:latin typeface="Times New Roman" panose="02020603050405020304" pitchFamily="18" charset="0"/>
                <a:ea typeface="Times New Roman" panose="02020603050405020304" pitchFamily="18" charset="0"/>
              </a:rPr>
              <a:t> </a:t>
            </a:r>
            <a:r>
              <a:rPr lang="it-IT" dirty="0" err="1">
                <a:solidFill>
                  <a:srgbClr val="000000"/>
                </a:solidFill>
                <a:latin typeface="Times New Roman" panose="02020603050405020304" pitchFamily="18" charset="0"/>
                <a:ea typeface="Times New Roman" panose="02020603050405020304" pitchFamily="18" charset="0"/>
              </a:rPr>
              <a:t>şi</a:t>
            </a:r>
            <a:r>
              <a:rPr lang="it-IT" dirty="0">
                <a:solidFill>
                  <a:srgbClr val="000000"/>
                </a:solidFill>
                <a:latin typeface="Times New Roman" panose="02020603050405020304" pitchFamily="18" charset="0"/>
                <a:ea typeface="Times New Roman" panose="02020603050405020304" pitchFamily="18" charset="0"/>
              </a:rPr>
              <a:t> </a:t>
            </a:r>
            <a:r>
              <a:rPr lang="it-IT" dirty="0" err="1">
                <a:solidFill>
                  <a:srgbClr val="000000"/>
                </a:solidFill>
                <a:latin typeface="Times New Roman" panose="02020603050405020304" pitchFamily="18" charset="0"/>
                <a:ea typeface="Times New Roman" panose="02020603050405020304" pitchFamily="18" charset="0"/>
              </a:rPr>
              <a:t>revizuirea</a:t>
            </a:r>
            <a:r>
              <a:rPr lang="it-IT" dirty="0">
                <a:solidFill>
                  <a:srgbClr val="000000"/>
                </a:solidFill>
                <a:latin typeface="Times New Roman" panose="02020603050405020304" pitchFamily="18" charset="0"/>
                <a:ea typeface="Times New Roman" panose="02020603050405020304" pitchFamily="18" charset="0"/>
              </a:rPr>
              <a:t> </a:t>
            </a:r>
            <a:r>
              <a:rPr lang="it-IT" dirty="0" err="1">
                <a:solidFill>
                  <a:srgbClr val="000000"/>
                </a:solidFill>
                <a:latin typeface="Times New Roman" panose="02020603050405020304" pitchFamily="18" charset="0"/>
                <a:ea typeface="Times New Roman" panose="02020603050405020304" pitchFamily="18" charset="0"/>
              </a:rPr>
              <a:t>acestei</a:t>
            </a:r>
            <a:r>
              <a:rPr lang="it-IT" dirty="0">
                <a:solidFill>
                  <a:srgbClr val="000000"/>
                </a:solidFill>
                <a:latin typeface="Times New Roman" panose="02020603050405020304" pitchFamily="18" charset="0"/>
                <a:ea typeface="Times New Roman" panose="02020603050405020304" pitchFamily="18" charset="0"/>
              </a:rPr>
              <a:t> </a:t>
            </a:r>
            <a:r>
              <a:rPr lang="it-IT" dirty="0" err="1">
                <a:solidFill>
                  <a:srgbClr val="000000"/>
                </a:solidFill>
                <a:latin typeface="Times New Roman" panose="02020603050405020304" pitchFamily="18" charset="0"/>
                <a:ea typeface="Times New Roman" panose="02020603050405020304" pitchFamily="18" charset="0"/>
              </a:rPr>
              <a:t>clasificări</a:t>
            </a:r>
            <a:r>
              <a:rPr lang="it-IT" dirty="0">
                <a:solidFill>
                  <a:srgbClr val="000000"/>
                </a:solidFill>
                <a:latin typeface="Times New Roman" panose="02020603050405020304" pitchFamily="18" charset="0"/>
                <a:ea typeface="Times New Roman" panose="02020603050405020304" pitchFamily="18" charset="0"/>
              </a:rPr>
              <a:t> de </a:t>
            </a:r>
            <a:r>
              <a:rPr lang="it-IT" dirty="0" err="1">
                <a:solidFill>
                  <a:srgbClr val="000000"/>
                </a:solidFill>
                <a:latin typeface="Times New Roman" panose="02020603050405020304" pitchFamily="18" charset="0"/>
                <a:ea typeface="Times New Roman" panose="02020603050405020304" pitchFamily="18" charset="0"/>
              </a:rPr>
              <a:t>referinţă</a:t>
            </a:r>
            <a:r>
              <a:rPr lang="it-IT" dirty="0">
                <a:solidFill>
                  <a:srgbClr val="000000"/>
                </a:solidFill>
                <a:latin typeface="Times New Roman" panose="02020603050405020304" pitchFamily="18" charset="0"/>
                <a:ea typeface="Times New Roman" panose="02020603050405020304" pitchFamily="18" charset="0"/>
              </a:rPr>
              <a:t>. </a:t>
            </a:r>
            <a:r>
              <a:rPr lang="pt-BR" dirty="0">
                <a:solidFill>
                  <a:srgbClr val="000000"/>
                </a:solidFill>
                <a:latin typeface="Times New Roman" panose="02020603050405020304" pitchFamily="18" charset="0"/>
                <a:ea typeface="Times New Roman" panose="02020603050405020304" pitchFamily="18" charset="0"/>
              </a:rPr>
              <a:t>De </a:t>
            </a:r>
            <a:r>
              <a:rPr lang="pt-BR" dirty="0" err="1">
                <a:solidFill>
                  <a:srgbClr val="000000"/>
                </a:solidFill>
                <a:latin typeface="Times New Roman" panose="02020603050405020304" pitchFamily="18" charset="0"/>
                <a:ea typeface="Times New Roman" panose="02020603050405020304" pitchFamily="18" charset="0"/>
              </a:rPr>
              <a:t>asemenea</a:t>
            </a:r>
            <a:r>
              <a:rPr lang="pt-BR" dirty="0">
                <a:solidFill>
                  <a:srgbClr val="000000"/>
                </a:solidFill>
                <a:latin typeface="Times New Roman" panose="02020603050405020304" pitchFamily="18" charset="0"/>
                <a:ea typeface="Times New Roman" panose="02020603050405020304" pitchFamily="18" charset="0"/>
              </a:rPr>
              <a:t>, </a:t>
            </a:r>
            <a:r>
              <a:rPr lang="pt-BR" dirty="0" err="1">
                <a:solidFill>
                  <a:srgbClr val="000000"/>
                </a:solidFill>
                <a:latin typeface="Times New Roman" panose="02020603050405020304" pitchFamily="18" charset="0"/>
                <a:ea typeface="Times New Roman" panose="02020603050405020304" pitchFamily="18" charset="0"/>
              </a:rPr>
              <a:t>oferă</a:t>
            </a:r>
            <a:r>
              <a:rPr lang="pt-BR" dirty="0">
                <a:solidFill>
                  <a:srgbClr val="000000"/>
                </a:solidFill>
                <a:latin typeface="Times New Roman" panose="02020603050405020304" pitchFamily="18" charset="0"/>
                <a:ea typeface="Times New Roman" panose="02020603050405020304" pitchFamily="18" charset="0"/>
              </a:rPr>
              <a:t> </a:t>
            </a:r>
            <a:r>
              <a:rPr lang="pt-BR" dirty="0" err="1">
                <a:solidFill>
                  <a:srgbClr val="000000"/>
                </a:solidFill>
                <a:latin typeface="Times New Roman" panose="02020603050405020304" pitchFamily="18" charset="0"/>
                <a:ea typeface="Times New Roman" panose="02020603050405020304" pitchFamily="18" charset="0"/>
              </a:rPr>
              <a:t>consiliere</a:t>
            </a:r>
            <a:r>
              <a:rPr lang="pt-BR" dirty="0">
                <a:solidFill>
                  <a:srgbClr val="000000"/>
                </a:solidFill>
                <a:latin typeface="Times New Roman" panose="02020603050405020304" pitchFamily="18" charset="0"/>
                <a:ea typeface="Times New Roman" panose="02020603050405020304" pitchFamily="18" charset="0"/>
              </a:rPr>
              <a:t> </a:t>
            </a:r>
            <a:r>
              <a:rPr lang="pt-BR" dirty="0" err="1">
                <a:solidFill>
                  <a:srgbClr val="000000"/>
                </a:solidFill>
                <a:latin typeface="Times New Roman" panose="02020603050405020304" pitchFamily="18" charset="0"/>
                <a:ea typeface="Times New Roman" panose="02020603050405020304" pitchFamily="18" charset="0"/>
              </a:rPr>
              <a:t>pentru</a:t>
            </a:r>
            <a:r>
              <a:rPr lang="pt-BR" dirty="0">
                <a:solidFill>
                  <a:srgbClr val="000000"/>
                </a:solidFill>
                <a:latin typeface="Times New Roman" panose="02020603050405020304" pitchFamily="18" charset="0"/>
                <a:ea typeface="Times New Roman" panose="02020603050405020304" pitchFamily="18" charset="0"/>
              </a:rPr>
              <a:t> </a:t>
            </a:r>
            <a:r>
              <a:rPr lang="pt-BR" dirty="0" err="1">
                <a:solidFill>
                  <a:srgbClr val="000000"/>
                </a:solidFill>
                <a:latin typeface="Times New Roman" panose="02020603050405020304" pitchFamily="18" charset="0"/>
                <a:ea typeface="Times New Roman" panose="02020603050405020304" pitchFamily="18" charset="0"/>
              </a:rPr>
              <a:t>folosirea</a:t>
            </a:r>
            <a:r>
              <a:rPr lang="pt-BR" dirty="0">
                <a:solidFill>
                  <a:srgbClr val="000000"/>
                </a:solidFill>
                <a:latin typeface="Times New Roman" panose="02020603050405020304" pitchFamily="18" charset="0"/>
                <a:ea typeface="Times New Roman" panose="02020603050405020304" pitchFamily="18" charset="0"/>
              </a:rPr>
              <a:t> </a:t>
            </a:r>
            <a:r>
              <a:rPr lang="pt-BR" dirty="0" err="1">
                <a:solidFill>
                  <a:srgbClr val="000000"/>
                </a:solidFill>
                <a:latin typeface="Times New Roman" panose="02020603050405020304" pitchFamily="18" charset="0"/>
                <a:ea typeface="Times New Roman" panose="02020603050405020304" pitchFamily="18" charset="0"/>
              </a:rPr>
              <a:t>eficientă</a:t>
            </a:r>
            <a:r>
              <a:rPr lang="pt-BR" dirty="0">
                <a:solidFill>
                  <a:srgbClr val="000000"/>
                </a:solidFill>
                <a:latin typeface="Times New Roman" panose="02020603050405020304" pitchFamily="18" charset="0"/>
                <a:ea typeface="Times New Roman" panose="02020603050405020304" pitchFamily="18" charset="0"/>
              </a:rPr>
              <a:t> </a:t>
            </a:r>
            <a:r>
              <a:rPr lang="pt-BR" dirty="0" err="1">
                <a:solidFill>
                  <a:srgbClr val="000000"/>
                </a:solidFill>
                <a:latin typeface="Times New Roman" panose="02020603050405020304" pitchFamily="18" charset="0"/>
                <a:ea typeface="Times New Roman" panose="02020603050405020304" pitchFamily="18" charset="0"/>
              </a:rPr>
              <a:t>şi</a:t>
            </a:r>
            <a:r>
              <a:rPr lang="pt-BR" dirty="0">
                <a:solidFill>
                  <a:srgbClr val="000000"/>
                </a:solidFill>
                <a:latin typeface="Times New Roman" panose="02020603050405020304" pitchFamily="18" charset="0"/>
                <a:ea typeface="Times New Roman" panose="02020603050405020304" pitchFamily="18" charset="0"/>
              </a:rPr>
              <a:t> </a:t>
            </a:r>
            <a:r>
              <a:rPr lang="pt-BR" dirty="0" err="1">
                <a:solidFill>
                  <a:srgbClr val="000000"/>
                </a:solidFill>
                <a:latin typeface="Times New Roman" panose="02020603050405020304" pitchFamily="18" charset="0"/>
                <a:ea typeface="Times New Roman" panose="02020603050405020304" pitchFamily="18" charset="0"/>
              </a:rPr>
              <a:t>coerentă</a:t>
            </a:r>
            <a:r>
              <a:rPr lang="pt-BR" dirty="0">
                <a:solidFill>
                  <a:srgbClr val="000000"/>
                </a:solidFill>
                <a:latin typeface="Times New Roman" panose="02020603050405020304" pitchFamily="18" charset="0"/>
                <a:ea typeface="Times New Roman" panose="02020603050405020304" pitchFamily="18" charset="0"/>
              </a:rPr>
              <a:t> a ISCED </a:t>
            </a:r>
            <a:r>
              <a:rPr lang="pt-BR" dirty="0" err="1">
                <a:solidFill>
                  <a:srgbClr val="000000"/>
                </a:solidFill>
                <a:latin typeface="Times New Roman" panose="02020603050405020304" pitchFamily="18" charset="0"/>
                <a:ea typeface="Times New Roman" panose="02020603050405020304" pitchFamily="18" charset="0"/>
              </a:rPr>
              <a:t>pentru</a:t>
            </a:r>
            <a:r>
              <a:rPr lang="pt-BR" dirty="0">
                <a:solidFill>
                  <a:srgbClr val="000000"/>
                </a:solidFill>
                <a:latin typeface="Times New Roman" panose="02020603050405020304" pitchFamily="18" charset="0"/>
                <a:ea typeface="Times New Roman" panose="02020603050405020304" pitchFamily="18" charset="0"/>
              </a:rPr>
              <a:t> </a:t>
            </a:r>
            <a:r>
              <a:rPr lang="pt-BR" dirty="0" err="1">
                <a:solidFill>
                  <a:srgbClr val="000000"/>
                </a:solidFill>
                <a:latin typeface="Times New Roman" panose="02020603050405020304" pitchFamily="18" charset="0"/>
                <a:ea typeface="Times New Roman" panose="02020603050405020304" pitchFamily="18" charset="0"/>
              </a:rPr>
              <a:t>colectarea</a:t>
            </a:r>
            <a:r>
              <a:rPr lang="pt-BR" dirty="0">
                <a:solidFill>
                  <a:srgbClr val="000000"/>
                </a:solidFill>
                <a:latin typeface="Times New Roman" panose="02020603050405020304" pitchFamily="18" charset="0"/>
                <a:ea typeface="Times New Roman" panose="02020603050405020304" pitchFamily="18" charset="0"/>
              </a:rPr>
              <a:t> </a:t>
            </a:r>
            <a:r>
              <a:rPr lang="pt-BR" dirty="0" err="1">
                <a:solidFill>
                  <a:srgbClr val="000000"/>
                </a:solidFill>
                <a:latin typeface="Times New Roman" panose="02020603050405020304" pitchFamily="18" charset="0"/>
                <a:ea typeface="Times New Roman" panose="02020603050405020304" pitchFamily="18" charset="0"/>
              </a:rPr>
              <a:t>şi</a:t>
            </a:r>
            <a:r>
              <a:rPr lang="pt-BR" dirty="0">
                <a:solidFill>
                  <a:srgbClr val="000000"/>
                </a:solidFill>
                <a:latin typeface="Times New Roman" panose="02020603050405020304" pitchFamily="18" charset="0"/>
                <a:ea typeface="Times New Roman" panose="02020603050405020304" pitchFamily="18" charset="0"/>
              </a:rPr>
              <a:t> </a:t>
            </a:r>
            <a:r>
              <a:rPr lang="pt-BR" dirty="0" err="1">
                <a:solidFill>
                  <a:srgbClr val="000000"/>
                </a:solidFill>
                <a:latin typeface="Times New Roman" panose="02020603050405020304" pitchFamily="18" charset="0"/>
                <a:ea typeface="Times New Roman" panose="02020603050405020304" pitchFamily="18" charset="0"/>
              </a:rPr>
              <a:t>analiza</a:t>
            </a:r>
            <a:r>
              <a:rPr lang="pt-BR" dirty="0">
                <a:solidFill>
                  <a:srgbClr val="000000"/>
                </a:solidFill>
                <a:latin typeface="Times New Roman" panose="02020603050405020304" pitchFamily="18" charset="0"/>
                <a:ea typeface="Times New Roman" panose="02020603050405020304" pitchFamily="18" charset="0"/>
              </a:rPr>
              <a:t> </a:t>
            </a:r>
            <a:r>
              <a:rPr lang="pt-BR" dirty="0" err="1">
                <a:solidFill>
                  <a:srgbClr val="000000"/>
                </a:solidFill>
                <a:latin typeface="Times New Roman" panose="02020603050405020304" pitchFamily="18" charset="0"/>
                <a:ea typeface="Times New Roman" panose="02020603050405020304" pitchFamily="18" charset="0"/>
              </a:rPr>
              <a:t>datelor</a:t>
            </a:r>
            <a:endParaRPr lang="en-US" dirty="0"/>
          </a:p>
          <a:p>
            <a:endParaRPr lang="en-US" dirty="0"/>
          </a:p>
        </p:txBody>
      </p:sp>
    </p:spTree>
    <p:extLst>
      <p:ext uri="{BB962C8B-B14F-4D97-AF65-F5344CB8AC3E}">
        <p14:creationId xmlns:p14="http://schemas.microsoft.com/office/powerpoint/2010/main" val="633714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324394"/>
          </a:xfrm>
        </p:spPr>
        <p:txBody>
          <a:bodyPr>
            <a:normAutofit fontScale="90000"/>
          </a:bodyPr>
          <a:lstStyle/>
          <a:p>
            <a:r>
              <a:rPr lang="en-US" dirty="0" smtClean="0"/>
              <a:t>COMISII </a:t>
            </a:r>
            <a:endParaRPr lang="en-US" dirty="0"/>
          </a:p>
        </p:txBody>
      </p:sp>
      <p:sp>
        <p:nvSpPr>
          <p:cNvPr id="3" name="Content Placeholder 2"/>
          <p:cNvSpPr>
            <a:spLocks noGrp="1"/>
          </p:cNvSpPr>
          <p:nvPr>
            <p:ph idx="1"/>
          </p:nvPr>
        </p:nvSpPr>
        <p:spPr>
          <a:xfrm>
            <a:off x="1484310" y="1193075"/>
            <a:ext cx="10018713" cy="4598126"/>
          </a:xfrm>
        </p:spPr>
        <p:txBody>
          <a:bodyPr>
            <a:normAutofit fontScale="47500" lnSpcReduction="20000"/>
          </a:bodyPr>
          <a:lstStyle/>
          <a:p>
            <a:r>
              <a:rPr lang="en-US" dirty="0" smtClean="0"/>
              <a:t>Expertise</a:t>
            </a:r>
            <a:endParaRPr lang="en-US" dirty="0"/>
          </a:p>
          <a:p>
            <a:r>
              <a:rPr lang="en-US" dirty="0">
                <a:hlinkClick r:id="rId2"/>
              </a:rPr>
              <a:t>Education</a:t>
            </a:r>
            <a:endParaRPr lang="en-US" dirty="0"/>
          </a:p>
          <a:p>
            <a:r>
              <a:rPr lang="en-US" dirty="0">
                <a:hlinkClick r:id="rId3"/>
              </a:rPr>
              <a:t>Culture</a:t>
            </a:r>
            <a:endParaRPr lang="en-US" dirty="0"/>
          </a:p>
          <a:p>
            <a:r>
              <a:rPr lang="en-US" dirty="0">
                <a:hlinkClick r:id="rId4"/>
              </a:rPr>
              <a:t>Natural Sciences</a:t>
            </a:r>
            <a:endParaRPr lang="en-US" dirty="0"/>
          </a:p>
          <a:p>
            <a:r>
              <a:rPr lang="en-US" dirty="0">
                <a:hlinkClick r:id="rId5"/>
              </a:rPr>
              <a:t>Social and Human Sciences</a:t>
            </a:r>
            <a:endParaRPr lang="en-US" dirty="0"/>
          </a:p>
          <a:p>
            <a:r>
              <a:rPr lang="en-US" dirty="0">
                <a:hlinkClick r:id="rId6"/>
              </a:rPr>
              <a:t>Communication &amp; Information</a:t>
            </a:r>
            <a:endParaRPr lang="en-US" dirty="0"/>
          </a:p>
          <a:p>
            <a:r>
              <a:rPr lang="en-US" dirty="0"/>
              <a:t>Actions</a:t>
            </a:r>
          </a:p>
          <a:p>
            <a:r>
              <a:rPr lang="en-US" dirty="0">
                <a:hlinkClick r:id="rId7"/>
              </a:rPr>
              <a:t>Fostering freedom of expression</a:t>
            </a:r>
            <a:endParaRPr lang="en-US" dirty="0"/>
          </a:p>
          <a:p>
            <a:r>
              <a:rPr lang="en-US" dirty="0">
                <a:hlinkClick r:id="rId8"/>
              </a:rPr>
              <a:t>Building knowledge societies</a:t>
            </a:r>
            <a:endParaRPr lang="en-US" dirty="0"/>
          </a:p>
          <a:p>
            <a:r>
              <a:rPr lang="en-US" dirty="0">
                <a:hlinkClick r:id="rId9"/>
              </a:rPr>
              <a:t>Artificial Intelligence</a:t>
            </a:r>
            <a:endParaRPr lang="en-US" dirty="0"/>
          </a:p>
          <a:p>
            <a:r>
              <a:rPr lang="en-US" dirty="0">
                <a:hlinkClick r:id="rId10"/>
              </a:rPr>
              <a:t>Preventing violent extremism</a:t>
            </a:r>
            <a:endParaRPr lang="en-US" dirty="0"/>
          </a:p>
          <a:p>
            <a:r>
              <a:rPr lang="en-US" dirty="0">
                <a:hlinkClick r:id="rId11"/>
              </a:rPr>
              <a:t>Revive the spirit of Mosul</a:t>
            </a:r>
            <a:endParaRPr lang="en-US" dirty="0"/>
          </a:p>
          <a:p>
            <a:r>
              <a:rPr lang="en-US" dirty="0">
                <a:hlinkClick r:id="rId12"/>
              </a:rPr>
              <a:t>Health Education &amp; well-being</a:t>
            </a:r>
            <a:endParaRPr lang="en-US" dirty="0"/>
          </a:p>
          <a:p>
            <a:r>
              <a:rPr lang="en-US" dirty="0">
                <a:hlinkClick r:id="rId13"/>
              </a:rPr>
              <a:t>Advancing the 2030 Sustainable Development Agenda</a:t>
            </a:r>
            <a:endParaRPr lang="en-US" dirty="0"/>
          </a:p>
          <a:p>
            <a:r>
              <a:rPr lang="en-US" dirty="0"/>
              <a:t>Specialized Areas</a:t>
            </a:r>
          </a:p>
          <a:p>
            <a:r>
              <a:rPr lang="en-US" dirty="0">
                <a:hlinkClick r:id="rId14"/>
              </a:rPr>
              <a:t>Intergovernmental Oceanographic Commission</a:t>
            </a:r>
            <a:endParaRPr lang="en-US" dirty="0"/>
          </a:p>
          <a:p>
            <a:r>
              <a:rPr lang="en-US" dirty="0">
                <a:hlinkClick r:id="rId15"/>
              </a:rPr>
              <a:t>Global Education Monitoring Report</a:t>
            </a:r>
            <a:endParaRPr lang="en-US" dirty="0"/>
          </a:p>
          <a:p>
            <a:endParaRPr lang="en-US" dirty="0"/>
          </a:p>
        </p:txBody>
      </p:sp>
    </p:spTree>
    <p:extLst>
      <p:ext uri="{BB962C8B-B14F-4D97-AF65-F5344CB8AC3E}">
        <p14:creationId xmlns:p14="http://schemas.microsoft.com/office/powerpoint/2010/main" val="39809824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2758736"/>
          </a:xfrm>
        </p:spPr>
        <p:txBody>
          <a:bodyPr>
            <a:normAutofit/>
          </a:bodyPr>
          <a:lstStyle/>
          <a:p>
            <a:r>
              <a:rPr lang="en-US" dirty="0" err="1" smtClean="0"/>
              <a:t>A.Despre</a:t>
            </a:r>
            <a:r>
              <a:rPr lang="en-US" dirty="0" smtClean="0"/>
              <a:t> ISCED-</a:t>
            </a:r>
            <a:br>
              <a:rPr lang="en-US" dirty="0" smtClean="0"/>
            </a:br>
            <a:r>
              <a:rPr lang="it-IT" sz="2000" dirty="0" err="1"/>
              <a:t>Clasificarea</a:t>
            </a:r>
            <a:r>
              <a:rPr lang="it-IT" sz="2000" dirty="0"/>
              <a:t> ISCED </a:t>
            </a:r>
            <a:r>
              <a:rPr lang="it-IT" sz="2000" dirty="0" err="1"/>
              <a:t>constă</a:t>
            </a:r>
            <a:r>
              <a:rPr lang="it-IT" sz="2000" dirty="0"/>
              <a:t> </a:t>
            </a:r>
            <a:r>
              <a:rPr lang="it-IT" sz="2000" dirty="0" err="1"/>
              <a:t>din</a:t>
            </a:r>
            <a:r>
              <a:rPr lang="it-IT" sz="2000" dirty="0"/>
              <a:t> </a:t>
            </a:r>
            <a:r>
              <a:rPr lang="it-IT" sz="2000" dirty="0" err="1"/>
              <a:t>scheme</a:t>
            </a:r>
            <a:r>
              <a:rPr lang="it-IT" sz="2000" dirty="0"/>
              <a:t> de codificare </a:t>
            </a:r>
            <a:r>
              <a:rPr lang="it-IT" sz="1800" dirty="0" err="1"/>
              <a:t>paralele</a:t>
            </a:r>
            <a:r>
              <a:rPr lang="it-IT" sz="1800" dirty="0"/>
              <a:t> </a:t>
            </a:r>
            <a:r>
              <a:rPr lang="it-IT" sz="1800" dirty="0" err="1"/>
              <a:t>pentru</a:t>
            </a:r>
            <a:r>
              <a:rPr lang="it-IT" sz="1800" dirty="0"/>
              <a:t> </a:t>
            </a:r>
            <a:r>
              <a:rPr lang="it-IT" sz="1800" dirty="0" err="1"/>
              <a:t>programe</a:t>
            </a:r>
            <a:r>
              <a:rPr lang="it-IT" sz="1800" dirty="0"/>
              <a:t> de </a:t>
            </a:r>
            <a:r>
              <a:rPr lang="it-IT" sz="1800" dirty="0" err="1"/>
              <a:t>învăţământ</a:t>
            </a:r>
            <a:r>
              <a:rPr lang="it-IT" sz="1800" dirty="0"/>
              <a:t> (ISCED-</a:t>
            </a:r>
            <a:r>
              <a:rPr lang="it-IT" sz="1800" dirty="0" err="1"/>
              <a:t>Programe</a:t>
            </a:r>
            <a:r>
              <a:rPr lang="it-IT" sz="1800" dirty="0"/>
              <a:t> </a:t>
            </a:r>
            <a:r>
              <a:rPr lang="it-IT" sz="1800" dirty="0" err="1"/>
              <a:t>sau</a:t>
            </a:r>
            <a:r>
              <a:rPr lang="it-IT" sz="1800" dirty="0"/>
              <a:t> ISCED-P) </a:t>
            </a:r>
            <a:r>
              <a:rPr lang="it-IT" sz="1800" dirty="0" err="1"/>
              <a:t>şi</a:t>
            </a:r>
            <a:r>
              <a:rPr lang="it-IT" sz="1800" dirty="0"/>
              <a:t> </a:t>
            </a:r>
            <a:r>
              <a:rPr lang="it-IT" sz="1800" dirty="0" err="1"/>
              <a:t>niveluri</a:t>
            </a:r>
            <a:r>
              <a:rPr lang="it-IT" sz="1800" dirty="0"/>
              <a:t> de </a:t>
            </a:r>
            <a:r>
              <a:rPr lang="it-IT" sz="1800" dirty="0" err="1"/>
              <a:t>educaţie</a:t>
            </a:r>
            <a:r>
              <a:rPr lang="it-IT" sz="1800" dirty="0"/>
              <a:t> (ISCED-</a:t>
            </a:r>
            <a:r>
              <a:rPr lang="it-IT" sz="1800" dirty="0" err="1"/>
              <a:t>Nivel</a:t>
            </a:r>
            <a:r>
              <a:rPr lang="it-IT" sz="1800" dirty="0"/>
              <a:t> </a:t>
            </a:r>
            <a:r>
              <a:rPr lang="it-IT" sz="1800" dirty="0" err="1"/>
              <a:t>absolvit</a:t>
            </a:r>
            <a:r>
              <a:rPr lang="it-IT" sz="1800" dirty="0"/>
              <a:t> </a:t>
            </a:r>
            <a:r>
              <a:rPr lang="it-IT" sz="1800" dirty="0" err="1"/>
              <a:t>sau</a:t>
            </a:r>
            <a:r>
              <a:rPr lang="it-IT" sz="1800" dirty="0"/>
              <a:t> ISCED-A). </a:t>
            </a:r>
            <a:r>
              <a:rPr lang="it-IT" sz="1800" dirty="0" err="1"/>
              <a:t>În</a:t>
            </a:r>
            <a:r>
              <a:rPr lang="it-IT" sz="1800" dirty="0"/>
              <a:t> </a:t>
            </a:r>
            <a:r>
              <a:rPr lang="it-IT" sz="1800" dirty="0" err="1"/>
              <a:t>cadrul</a:t>
            </a:r>
            <a:r>
              <a:rPr lang="it-IT" sz="1800" dirty="0"/>
              <a:t> </a:t>
            </a:r>
            <a:r>
              <a:rPr lang="it-IT" sz="1800" dirty="0" err="1"/>
              <a:t>ambelor</a:t>
            </a:r>
            <a:r>
              <a:rPr lang="it-IT" sz="1800" dirty="0"/>
              <a:t> </a:t>
            </a:r>
            <a:r>
              <a:rPr lang="it-IT" sz="1800" dirty="0" err="1"/>
              <a:t>scheme</a:t>
            </a:r>
            <a:r>
              <a:rPr lang="it-IT" sz="1800" dirty="0"/>
              <a:t> </a:t>
            </a:r>
            <a:r>
              <a:rPr lang="it-IT" sz="1800" dirty="0" err="1"/>
              <a:t>sunt</a:t>
            </a:r>
            <a:r>
              <a:rPr lang="it-IT" sz="1800" dirty="0"/>
              <a:t> identificate </a:t>
            </a:r>
            <a:r>
              <a:rPr lang="it-IT" sz="1800" dirty="0" err="1"/>
              <a:t>nouă</a:t>
            </a:r>
            <a:r>
              <a:rPr lang="it-IT" sz="1800" dirty="0"/>
              <a:t> </a:t>
            </a:r>
            <a:r>
              <a:rPr lang="it-IT" sz="1800" dirty="0" err="1"/>
              <a:t>niveluri</a:t>
            </a:r>
            <a:r>
              <a:rPr lang="it-IT" sz="1800" dirty="0"/>
              <a:t> separate. </a:t>
            </a:r>
            <a:r>
              <a:rPr lang="it-IT" sz="1800" dirty="0" err="1"/>
              <a:t>În</a:t>
            </a:r>
            <a:r>
              <a:rPr lang="it-IT" sz="1800" dirty="0"/>
              <a:t> </a:t>
            </a:r>
            <a:r>
              <a:rPr lang="it-IT" sz="1800" dirty="0" err="1"/>
              <a:t>cadrul</a:t>
            </a:r>
            <a:r>
              <a:rPr lang="it-IT" sz="1800" dirty="0"/>
              <a:t> </a:t>
            </a:r>
            <a:r>
              <a:rPr lang="it-IT" sz="1800" dirty="0" err="1"/>
              <a:t>fiecărui</a:t>
            </a:r>
            <a:r>
              <a:rPr lang="it-IT" sz="1800" dirty="0"/>
              <a:t> </a:t>
            </a:r>
            <a:r>
              <a:rPr lang="it-IT" sz="1800" dirty="0" err="1"/>
              <a:t>nivel</a:t>
            </a:r>
            <a:r>
              <a:rPr lang="it-IT" sz="1800" dirty="0"/>
              <a:t> </a:t>
            </a:r>
            <a:r>
              <a:rPr lang="it-IT" sz="1800" dirty="0" err="1"/>
              <a:t>sunt</a:t>
            </a:r>
            <a:r>
              <a:rPr lang="it-IT" sz="1800" dirty="0"/>
              <a:t> </a:t>
            </a:r>
            <a:r>
              <a:rPr lang="it-IT" sz="1800" dirty="0" err="1"/>
              <a:t>folosite</a:t>
            </a:r>
            <a:r>
              <a:rPr lang="it-IT" sz="1800" dirty="0"/>
              <a:t> </a:t>
            </a:r>
            <a:r>
              <a:rPr lang="it-IT" sz="1800" dirty="0" err="1"/>
              <a:t>dimensiuni</a:t>
            </a:r>
            <a:r>
              <a:rPr lang="it-IT" sz="1800" dirty="0"/>
              <a:t> complementare </a:t>
            </a:r>
            <a:r>
              <a:rPr lang="it-IT" sz="1800" dirty="0" err="1"/>
              <a:t>pentru</a:t>
            </a:r>
            <a:r>
              <a:rPr lang="it-IT" sz="1800" dirty="0"/>
              <a:t> a identifica </a:t>
            </a:r>
            <a:r>
              <a:rPr lang="it-IT" sz="1800" dirty="0" err="1"/>
              <a:t>categorii</a:t>
            </a:r>
            <a:r>
              <a:rPr lang="it-IT" sz="1800" dirty="0"/>
              <a:t> </a:t>
            </a:r>
            <a:r>
              <a:rPr lang="it-IT" sz="1800" dirty="0" err="1"/>
              <a:t>şi</a:t>
            </a:r>
            <a:r>
              <a:rPr lang="it-IT" sz="1800" dirty="0"/>
              <a:t> sub-</a:t>
            </a:r>
            <a:r>
              <a:rPr lang="it-IT" sz="1800" dirty="0" err="1"/>
              <a:t>categorii</a:t>
            </a:r>
            <a:r>
              <a:rPr lang="it-IT" sz="1800" dirty="0"/>
              <a:t> </a:t>
            </a:r>
            <a:r>
              <a:rPr lang="it-IT" sz="1800" dirty="0" err="1"/>
              <a:t>ulterioare</a:t>
            </a:r>
            <a:r>
              <a:rPr lang="it-IT" sz="1800" dirty="0"/>
              <a:t>, </a:t>
            </a:r>
            <a:r>
              <a:rPr lang="it-IT" sz="1800" dirty="0" err="1"/>
              <a:t>dacă</a:t>
            </a:r>
            <a:r>
              <a:rPr lang="it-IT" sz="1800" dirty="0"/>
              <a:t> este </a:t>
            </a:r>
            <a:r>
              <a:rPr lang="it-IT" sz="1800" dirty="0" err="1"/>
              <a:t>cazul</a:t>
            </a:r>
            <a:r>
              <a:rPr lang="it-IT" sz="1800" dirty="0"/>
              <a:t>. </a:t>
            </a:r>
            <a:r>
              <a:rPr lang="it-IT" sz="1800" dirty="0" err="1"/>
              <a:t>Sistemele</a:t>
            </a:r>
            <a:r>
              <a:rPr lang="it-IT" sz="1800" dirty="0"/>
              <a:t> de codificare de </a:t>
            </a:r>
            <a:r>
              <a:rPr lang="it-IT" sz="1800" dirty="0" err="1"/>
              <a:t>trei</a:t>
            </a:r>
            <a:r>
              <a:rPr lang="it-IT" sz="1800" dirty="0"/>
              <a:t> cifre </a:t>
            </a:r>
            <a:r>
              <a:rPr lang="it-IT" sz="1800" dirty="0" err="1"/>
              <a:t>sunt</a:t>
            </a:r>
            <a:r>
              <a:rPr lang="it-IT" sz="1800" dirty="0"/>
              <a:t> </a:t>
            </a:r>
            <a:r>
              <a:rPr lang="it-IT" sz="1800" dirty="0" err="1"/>
              <a:t>folosite</a:t>
            </a:r>
            <a:r>
              <a:rPr lang="it-IT" sz="1800" dirty="0"/>
              <a:t> </a:t>
            </a:r>
            <a:r>
              <a:rPr lang="it-IT" sz="1800" dirty="0" err="1"/>
              <a:t>pentru</a:t>
            </a:r>
            <a:r>
              <a:rPr lang="it-IT" sz="1800" dirty="0"/>
              <a:t> a codifica </a:t>
            </a:r>
            <a:r>
              <a:rPr lang="it-IT" sz="1800" dirty="0" err="1"/>
              <a:t>atât</a:t>
            </a:r>
            <a:r>
              <a:rPr lang="it-IT" sz="1800" dirty="0"/>
              <a:t> </a:t>
            </a:r>
            <a:r>
              <a:rPr lang="it-IT" sz="1800" dirty="0" err="1"/>
              <a:t>programele</a:t>
            </a:r>
            <a:r>
              <a:rPr lang="it-IT" sz="1800" dirty="0"/>
              <a:t> de </a:t>
            </a:r>
            <a:r>
              <a:rPr lang="it-IT" sz="1800" dirty="0" err="1"/>
              <a:t>învăţământ</a:t>
            </a:r>
            <a:r>
              <a:rPr lang="it-IT" sz="1800" dirty="0"/>
              <a:t>, </a:t>
            </a:r>
            <a:r>
              <a:rPr lang="it-IT" sz="1800" dirty="0" err="1"/>
              <a:t>cât</a:t>
            </a:r>
            <a:r>
              <a:rPr lang="it-IT" sz="1800" dirty="0"/>
              <a:t> </a:t>
            </a:r>
            <a:r>
              <a:rPr lang="it-IT" sz="1800" dirty="0" err="1"/>
              <a:t>şi</a:t>
            </a:r>
            <a:r>
              <a:rPr lang="it-IT" sz="1800" dirty="0"/>
              <a:t> </a:t>
            </a:r>
            <a:r>
              <a:rPr lang="it-IT" sz="1800" dirty="0" err="1"/>
              <a:t>nivelul</a:t>
            </a:r>
            <a:r>
              <a:rPr lang="it-IT" sz="1800" dirty="0"/>
              <a:t> de </a:t>
            </a:r>
            <a:r>
              <a:rPr lang="it-IT" sz="1800" dirty="0" err="1"/>
              <a:t>educaţie</a:t>
            </a:r>
            <a:r>
              <a:rPr lang="it-IT" sz="1800" dirty="0"/>
              <a:t> </a:t>
            </a:r>
            <a:r>
              <a:rPr lang="it-IT" sz="1800" dirty="0" err="1"/>
              <a:t>absolvit</a:t>
            </a:r>
            <a:endParaRPr lang="en-US" sz="1800" dirty="0"/>
          </a:p>
        </p:txBody>
      </p:sp>
      <p:pic>
        <p:nvPicPr>
          <p:cNvPr id="4" name="Content Placeholder 3"/>
          <p:cNvPicPr>
            <a:picLocks noGrp="1" noChangeAspect="1"/>
          </p:cNvPicPr>
          <p:nvPr>
            <p:ph idx="1"/>
          </p:nvPr>
        </p:nvPicPr>
        <p:blipFill>
          <a:blip r:embed="rId2"/>
          <a:stretch>
            <a:fillRect/>
          </a:stretch>
        </p:blipFill>
        <p:spPr>
          <a:xfrm>
            <a:off x="3432680" y="3545448"/>
            <a:ext cx="6121973" cy="3089572"/>
          </a:xfrm>
          <a:prstGeom prst="rect">
            <a:avLst/>
          </a:prstGeom>
        </p:spPr>
      </p:pic>
    </p:spTree>
    <p:extLst>
      <p:ext uri="{BB962C8B-B14F-4D97-AF65-F5344CB8AC3E}">
        <p14:creationId xmlns:p14="http://schemas.microsoft.com/office/powerpoint/2010/main" val="29009224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432682" y="1249201"/>
            <a:ext cx="6121973" cy="4186560"/>
          </a:xfrm>
          <a:prstGeom prst="rect">
            <a:avLst/>
          </a:prstGeom>
        </p:spPr>
      </p:pic>
    </p:spTree>
    <p:extLst>
      <p:ext uri="{BB962C8B-B14F-4D97-AF65-F5344CB8AC3E}">
        <p14:creationId xmlns:p14="http://schemas.microsoft.com/office/powerpoint/2010/main" val="35730203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432682" y="565462"/>
            <a:ext cx="6121973" cy="5660400"/>
          </a:xfrm>
          <a:prstGeom prst="rect">
            <a:avLst/>
          </a:prstGeom>
        </p:spPr>
      </p:pic>
    </p:spTree>
    <p:extLst>
      <p:ext uri="{BB962C8B-B14F-4D97-AF65-F5344CB8AC3E}">
        <p14:creationId xmlns:p14="http://schemas.microsoft.com/office/powerpoint/2010/main" val="4124581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432682" y="1729654"/>
            <a:ext cx="6121973" cy="2865292"/>
          </a:xfrm>
          <a:prstGeom prst="rect">
            <a:avLst/>
          </a:prstGeom>
        </p:spPr>
      </p:pic>
    </p:spTree>
    <p:extLst>
      <p:ext uri="{BB962C8B-B14F-4D97-AF65-F5344CB8AC3E}">
        <p14:creationId xmlns:p14="http://schemas.microsoft.com/office/powerpoint/2010/main" val="20427754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333662" y="775875"/>
            <a:ext cx="5945363" cy="5311012"/>
          </a:xfrm>
          <a:prstGeom prst="rect">
            <a:avLst/>
          </a:prstGeom>
        </p:spPr>
      </p:pic>
    </p:spTree>
    <p:extLst>
      <p:ext uri="{BB962C8B-B14F-4D97-AF65-F5344CB8AC3E}">
        <p14:creationId xmlns:p14="http://schemas.microsoft.com/office/powerpoint/2010/main" val="37302175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026241" y="222250"/>
            <a:ext cx="4714193" cy="6435725"/>
          </a:xfrm>
          <a:prstGeom prst="rect">
            <a:avLst/>
          </a:prstGeom>
        </p:spPr>
      </p:pic>
    </p:spTree>
    <p:extLst>
      <p:ext uri="{BB962C8B-B14F-4D97-AF65-F5344CB8AC3E}">
        <p14:creationId xmlns:p14="http://schemas.microsoft.com/office/powerpoint/2010/main" val="3753843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858914"/>
          </a:xfrm>
        </p:spPr>
        <p:txBody>
          <a:bodyPr>
            <a:normAutofit/>
          </a:bodyPr>
          <a:lstStyle/>
          <a:p>
            <a:pPr marL="285750" lvl="0" indent="-285750">
              <a:spcBef>
                <a:spcPct val="20000"/>
              </a:spcBef>
              <a:spcAft>
                <a:spcPts val="600"/>
              </a:spcAft>
            </a:pPr>
            <a:r>
              <a:rPr lang="en-US" sz="1500" b="1" dirty="0">
                <a:ln>
                  <a:noFill/>
                </a:ln>
                <a:solidFill>
                  <a:prstClr val="black"/>
                </a:solidFill>
                <a:ea typeface="+mn-ea"/>
                <a:cs typeface="+mn-cs"/>
              </a:rPr>
              <a:t>MONITORUL </a:t>
            </a:r>
            <a:r>
              <a:rPr lang="en-US" sz="1500" b="1" dirty="0" smtClean="0">
                <a:ln>
                  <a:noFill/>
                </a:ln>
                <a:solidFill>
                  <a:prstClr val="black"/>
                </a:solidFill>
                <a:ea typeface="+mn-ea"/>
                <a:cs typeface="+mn-cs"/>
              </a:rPr>
              <a:t>EDUCATIEI </a:t>
            </a:r>
            <a:r>
              <a:rPr lang="en-US" sz="1500" b="1" dirty="0">
                <a:ln>
                  <a:noFill/>
                </a:ln>
                <a:solidFill>
                  <a:prstClr val="black"/>
                </a:solidFill>
                <a:ea typeface="+mn-ea"/>
                <a:cs typeface="+mn-cs"/>
              </a:rPr>
              <a:t>SI FORMARII </a:t>
            </a:r>
            <a:r>
              <a:rPr lang="en-US" sz="1500" b="1" dirty="0" smtClean="0">
                <a:ln>
                  <a:noFill/>
                </a:ln>
                <a:solidFill>
                  <a:prstClr val="black"/>
                </a:solidFill>
                <a:ea typeface="+mn-ea"/>
                <a:cs typeface="+mn-cs"/>
              </a:rPr>
              <a:t>2018-          ROMANIA                              </a:t>
            </a:r>
            <a:r>
              <a:rPr lang="en-US" sz="1500" b="1" dirty="0">
                <a:ln>
                  <a:noFill/>
                </a:ln>
                <a:solidFill>
                  <a:prstClr val="black"/>
                </a:solidFill>
                <a:ea typeface="+mn-ea"/>
                <a:cs typeface="+mn-cs"/>
              </a:rPr>
              <a:t>COMISIA EUROPEANA </a:t>
            </a:r>
            <a:br>
              <a:rPr lang="en-US" sz="1500" b="1" dirty="0">
                <a:ln>
                  <a:noFill/>
                </a:ln>
                <a:solidFill>
                  <a:prstClr val="black"/>
                </a:solidFill>
                <a:ea typeface="+mn-ea"/>
                <a:cs typeface="+mn-cs"/>
              </a:rPr>
            </a:br>
            <a:r>
              <a:rPr lang="en-US" sz="1500" b="1" dirty="0" smtClean="0">
                <a:ln>
                  <a:noFill/>
                </a:ln>
                <a:solidFill>
                  <a:prstClr val="black"/>
                </a:solidFill>
                <a:ea typeface="+mn-ea"/>
                <a:cs typeface="+mn-cs"/>
              </a:rPr>
              <a:t>SITUATIA  GENERALA </a:t>
            </a:r>
            <a:endParaRPr lang="en-US" dirty="0"/>
          </a:p>
        </p:txBody>
      </p:sp>
      <p:pic>
        <p:nvPicPr>
          <p:cNvPr id="4" name="Content Placeholder 3"/>
          <p:cNvPicPr>
            <a:picLocks noGrp="1" noChangeAspect="1"/>
          </p:cNvPicPr>
          <p:nvPr>
            <p:ph idx="1"/>
          </p:nvPr>
        </p:nvPicPr>
        <p:blipFill>
          <a:blip r:embed="rId2"/>
          <a:stretch>
            <a:fillRect/>
          </a:stretch>
        </p:blipFill>
        <p:spPr>
          <a:xfrm>
            <a:off x="1484313" y="1801867"/>
            <a:ext cx="10018712" cy="3821004"/>
          </a:xfrm>
          <a:prstGeom prst="rect">
            <a:avLst/>
          </a:prstGeom>
        </p:spPr>
      </p:pic>
    </p:spTree>
    <p:extLst>
      <p:ext uri="{BB962C8B-B14F-4D97-AF65-F5344CB8AC3E}">
        <p14:creationId xmlns:p14="http://schemas.microsoft.com/office/powerpoint/2010/main" val="37941538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432482" y="1024567"/>
            <a:ext cx="7501631" cy="4813629"/>
          </a:xfrm>
          <a:prstGeom prst="rect">
            <a:avLst/>
          </a:prstGeom>
        </p:spPr>
      </p:pic>
    </p:spTree>
    <p:extLst>
      <p:ext uri="{BB962C8B-B14F-4D97-AF65-F5344CB8AC3E}">
        <p14:creationId xmlns:p14="http://schemas.microsoft.com/office/powerpoint/2010/main" val="27902306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402771"/>
          </a:xfrm>
        </p:spPr>
        <p:txBody>
          <a:bodyPr>
            <a:normAutofit fontScale="90000"/>
          </a:bodyPr>
          <a:lstStyle/>
          <a:p>
            <a:r>
              <a:rPr lang="en-US" dirty="0" err="1" smtClean="0"/>
              <a:t>B.De</a:t>
            </a:r>
            <a:r>
              <a:rPr lang="en-US" dirty="0" smtClean="0"/>
              <a:t> </a:t>
            </a:r>
            <a:r>
              <a:rPr lang="en-US" dirty="0" err="1" smtClean="0"/>
              <a:t>ce</a:t>
            </a:r>
            <a:r>
              <a:rPr lang="en-US" dirty="0" smtClean="0"/>
              <a:t> ISCED -1</a:t>
            </a:r>
            <a:endParaRPr lang="en-US" dirty="0"/>
          </a:p>
        </p:txBody>
      </p:sp>
      <p:sp>
        <p:nvSpPr>
          <p:cNvPr id="3" name="Content Placeholder 2"/>
          <p:cNvSpPr>
            <a:spLocks noGrp="1"/>
          </p:cNvSpPr>
          <p:nvPr>
            <p:ph idx="1"/>
          </p:nvPr>
        </p:nvSpPr>
        <p:spPr>
          <a:xfrm>
            <a:off x="1484310" y="1201783"/>
            <a:ext cx="10018713" cy="5225143"/>
          </a:xfrm>
        </p:spPr>
        <p:txBody>
          <a:bodyPr>
            <a:normAutofit fontScale="55000" lnSpcReduction="20000"/>
          </a:bodyPr>
          <a:lstStyle/>
          <a:p>
            <a:r>
              <a:rPr lang="en-US" sz="2500" b="1" dirty="0"/>
              <a:t>ADAPTAREA NOMENCLATORULUI DE DOMENII </a:t>
            </a:r>
            <a:r>
              <a:rPr lang="en-US" sz="2500" b="1" dirty="0" smtClean="0"/>
              <a:t>ŞI SPECIALIZĂRI </a:t>
            </a:r>
            <a:r>
              <a:rPr lang="en-US" sz="2500" b="1" dirty="0"/>
              <a:t>INGINEREŞTI LA CERINŢELE </a:t>
            </a:r>
            <a:r>
              <a:rPr lang="en-US" sz="2500" b="1" dirty="0" smtClean="0"/>
              <a:t>ŞIDINAMICA </a:t>
            </a:r>
            <a:r>
              <a:rPr lang="en-US" sz="2500" b="1" dirty="0"/>
              <a:t>PIEŢEI MUNCII</a:t>
            </a:r>
          </a:p>
          <a:p>
            <a:r>
              <a:rPr lang="en-US" sz="2900" dirty="0" err="1"/>
              <a:t>Ioan</a:t>
            </a:r>
            <a:r>
              <a:rPr lang="en-US" sz="2900" dirty="0"/>
              <a:t> Vida-Simiti1, 2, </a:t>
            </a:r>
            <a:r>
              <a:rPr lang="en-US" sz="2900" dirty="0" err="1"/>
              <a:t>Viorel</a:t>
            </a:r>
            <a:r>
              <a:rPr lang="en-US" sz="2900" dirty="0"/>
              <a:t> </a:t>
            </a:r>
            <a:r>
              <a:rPr lang="en-US" sz="2900" dirty="0" err="1"/>
              <a:t>Aurel</a:t>
            </a:r>
            <a:r>
              <a:rPr lang="en-US" sz="2900" dirty="0"/>
              <a:t> Şerban3, Romeo Resiga3</a:t>
            </a:r>
          </a:p>
          <a:p>
            <a:r>
              <a:rPr lang="en-US" dirty="0"/>
              <a:t>1Academia de </a:t>
            </a:r>
            <a:r>
              <a:rPr lang="en-US" dirty="0" err="1"/>
              <a:t>Ştiinţe</a:t>
            </a:r>
            <a:r>
              <a:rPr lang="en-US" dirty="0"/>
              <a:t> </a:t>
            </a:r>
            <a:r>
              <a:rPr lang="en-US" dirty="0" err="1"/>
              <a:t>Tehnice</a:t>
            </a:r>
            <a:r>
              <a:rPr lang="en-US" dirty="0"/>
              <a:t> din </a:t>
            </a:r>
            <a:r>
              <a:rPr lang="en-US" dirty="0" err="1"/>
              <a:t>România</a:t>
            </a:r>
            <a:r>
              <a:rPr lang="en-US" dirty="0"/>
              <a:t>, 2Universitatea </a:t>
            </a:r>
            <a:r>
              <a:rPr lang="en-US" dirty="0" err="1"/>
              <a:t>Tehnică</a:t>
            </a:r>
            <a:r>
              <a:rPr lang="en-US" dirty="0"/>
              <a:t> din </a:t>
            </a:r>
            <a:r>
              <a:rPr lang="en-US" dirty="0" err="1"/>
              <a:t>Cluj</a:t>
            </a:r>
            <a:r>
              <a:rPr lang="en-US" dirty="0"/>
              <a:t>-</a:t>
            </a:r>
          </a:p>
          <a:p>
            <a:r>
              <a:rPr lang="en-US" dirty="0" err="1"/>
              <a:t>Napoca</a:t>
            </a:r>
            <a:r>
              <a:rPr lang="en-US" dirty="0"/>
              <a:t>, 3Universitatea </a:t>
            </a:r>
            <a:r>
              <a:rPr lang="en-US" dirty="0" err="1"/>
              <a:t>Politehnica</a:t>
            </a:r>
            <a:r>
              <a:rPr lang="en-US" dirty="0"/>
              <a:t> din </a:t>
            </a:r>
            <a:r>
              <a:rPr lang="en-US" dirty="0" err="1" smtClean="0"/>
              <a:t>Timişoara</a:t>
            </a:r>
            <a:endParaRPr lang="en-US" dirty="0" smtClean="0"/>
          </a:p>
          <a:p>
            <a:endParaRPr lang="en-US" dirty="0"/>
          </a:p>
          <a:p>
            <a:r>
              <a:rPr lang="en-US" dirty="0" smtClean="0"/>
              <a:t>REZUMAT</a:t>
            </a:r>
            <a:r>
              <a:rPr lang="en-US" dirty="0"/>
              <a:t>: </a:t>
            </a:r>
            <a:r>
              <a:rPr lang="en-US" dirty="0" err="1"/>
              <a:t>Lucrarea</a:t>
            </a:r>
            <a:r>
              <a:rPr lang="en-US" dirty="0"/>
              <a:t> </a:t>
            </a:r>
            <a:r>
              <a:rPr lang="en-US" dirty="0" err="1"/>
              <a:t>debutează</a:t>
            </a:r>
            <a:r>
              <a:rPr lang="en-US" dirty="0"/>
              <a:t> cu un </a:t>
            </a:r>
            <a:r>
              <a:rPr lang="en-US" b="1" dirty="0" err="1"/>
              <a:t>studiu</a:t>
            </a:r>
            <a:r>
              <a:rPr lang="en-US" b="1" dirty="0"/>
              <a:t> critic </a:t>
            </a:r>
            <a:r>
              <a:rPr lang="en-US" b="1" dirty="0" err="1"/>
              <a:t>asupra</a:t>
            </a:r>
            <a:r>
              <a:rPr lang="en-US" b="1" dirty="0"/>
              <a:t> </a:t>
            </a:r>
            <a:r>
              <a:rPr lang="en-US" b="1" dirty="0" err="1"/>
              <a:t>conţinutului</a:t>
            </a:r>
            <a:r>
              <a:rPr lang="en-US" b="1" dirty="0"/>
              <a:t> </a:t>
            </a:r>
            <a:r>
              <a:rPr lang="en-US" b="1" dirty="0" err="1"/>
              <a:t>nomenclatorului</a:t>
            </a:r>
            <a:r>
              <a:rPr lang="en-US" b="1" dirty="0"/>
              <a:t> de</a:t>
            </a:r>
          </a:p>
          <a:p>
            <a:r>
              <a:rPr lang="en-US" b="1" dirty="0" err="1"/>
              <a:t>domenii</a:t>
            </a:r>
            <a:r>
              <a:rPr lang="en-US" b="1" dirty="0"/>
              <a:t> </a:t>
            </a:r>
            <a:r>
              <a:rPr lang="en-US" b="1" dirty="0" err="1"/>
              <a:t>şi</a:t>
            </a:r>
            <a:r>
              <a:rPr lang="en-US" b="1" dirty="0"/>
              <a:t> </a:t>
            </a:r>
            <a:r>
              <a:rPr lang="en-US" b="1" dirty="0" err="1"/>
              <a:t>specializări</a:t>
            </a:r>
            <a:r>
              <a:rPr lang="en-US" b="1" dirty="0"/>
              <a:t> din </a:t>
            </a:r>
            <a:r>
              <a:rPr lang="en-US" b="1" dirty="0" err="1"/>
              <a:t>învăţământul</a:t>
            </a:r>
            <a:r>
              <a:rPr lang="en-US" b="1" dirty="0"/>
              <a:t> </a:t>
            </a:r>
            <a:r>
              <a:rPr lang="en-US" b="1" dirty="0" err="1"/>
              <a:t>universitar</a:t>
            </a:r>
            <a:r>
              <a:rPr lang="en-US" b="1" dirty="0"/>
              <a:t>, </a:t>
            </a:r>
            <a:r>
              <a:rPr lang="en-US" b="1" dirty="0" err="1"/>
              <a:t>domeniul</a:t>
            </a:r>
            <a:r>
              <a:rPr lang="en-US" b="1" dirty="0"/>
              <a:t> fundamental "</a:t>
            </a:r>
            <a:r>
              <a:rPr lang="en-US" b="1" dirty="0" err="1"/>
              <a:t>Stiinţe</a:t>
            </a:r>
            <a:r>
              <a:rPr lang="en-US" b="1" dirty="0"/>
              <a:t> </a:t>
            </a:r>
            <a:r>
              <a:rPr lang="en-US" b="1" dirty="0" err="1"/>
              <a:t>inginereşti</a:t>
            </a:r>
            <a:r>
              <a:rPr lang="en-US" b="1" dirty="0"/>
              <a:t>",</a:t>
            </a:r>
          </a:p>
          <a:p>
            <a:r>
              <a:rPr lang="en-US" b="1" dirty="0" err="1"/>
              <a:t>comparativ</a:t>
            </a:r>
            <a:r>
              <a:rPr lang="en-US" b="1" dirty="0"/>
              <a:t> cu </a:t>
            </a:r>
            <a:r>
              <a:rPr lang="en-US" b="1" dirty="0" err="1"/>
              <a:t>structura</a:t>
            </a:r>
            <a:r>
              <a:rPr lang="en-US" b="1" dirty="0"/>
              <a:t> </a:t>
            </a:r>
            <a:r>
              <a:rPr lang="en-US" b="1" dirty="0" err="1"/>
              <a:t>propusă</a:t>
            </a:r>
            <a:r>
              <a:rPr lang="en-US" b="1" dirty="0"/>
              <a:t> de </a:t>
            </a:r>
            <a:r>
              <a:rPr lang="en-US" b="1" dirty="0" err="1"/>
              <a:t>procesul</a:t>
            </a:r>
            <a:r>
              <a:rPr lang="en-US" b="1" dirty="0"/>
              <a:t> „Bologna</a:t>
            </a:r>
            <a:r>
              <a:rPr lang="en-US" dirty="0"/>
              <a:t>”, cu </a:t>
            </a:r>
            <a:r>
              <a:rPr lang="en-US" dirty="0" err="1"/>
              <a:t>privire</a:t>
            </a:r>
            <a:r>
              <a:rPr lang="en-US" dirty="0"/>
              <a:t> la </a:t>
            </a:r>
            <a:r>
              <a:rPr lang="en-US" dirty="0" err="1"/>
              <a:t>numărul</a:t>
            </a:r>
            <a:r>
              <a:rPr lang="en-US" dirty="0"/>
              <a:t> </a:t>
            </a:r>
            <a:r>
              <a:rPr lang="en-US" dirty="0" err="1"/>
              <a:t>acestora</a:t>
            </a:r>
            <a:r>
              <a:rPr lang="en-US" dirty="0"/>
              <a:t>,</a:t>
            </a:r>
          </a:p>
          <a:p>
            <a:r>
              <a:rPr lang="en-US" dirty="0" err="1"/>
              <a:t>paralelisme</a:t>
            </a:r>
            <a:r>
              <a:rPr lang="en-US" dirty="0"/>
              <a:t>, </a:t>
            </a:r>
            <a:r>
              <a:rPr lang="en-US" dirty="0" err="1"/>
              <a:t>suprapuneri</a:t>
            </a:r>
            <a:r>
              <a:rPr lang="en-US" dirty="0"/>
              <a:t> </a:t>
            </a:r>
            <a:r>
              <a:rPr lang="en-US" dirty="0" err="1"/>
              <a:t>şi</a:t>
            </a:r>
            <a:r>
              <a:rPr lang="en-US" dirty="0"/>
              <a:t> </a:t>
            </a:r>
            <a:r>
              <a:rPr lang="en-US" dirty="0" err="1"/>
              <a:t>denumiri</a:t>
            </a:r>
            <a:r>
              <a:rPr lang="en-US" dirty="0"/>
              <a:t> </a:t>
            </a:r>
            <a:r>
              <a:rPr lang="en-US" dirty="0" err="1"/>
              <a:t>necorespunzătoare</a:t>
            </a:r>
            <a:r>
              <a:rPr lang="en-US" dirty="0"/>
              <a:t>, </a:t>
            </a:r>
            <a:r>
              <a:rPr lang="en-US" dirty="0" err="1"/>
              <a:t>influenţa</a:t>
            </a:r>
            <a:r>
              <a:rPr lang="en-US" dirty="0"/>
              <a:t> </a:t>
            </a:r>
            <a:r>
              <a:rPr lang="en-US" dirty="0" err="1"/>
              <a:t>asupra</a:t>
            </a:r>
            <a:r>
              <a:rPr lang="en-US" dirty="0"/>
              <a:t> </a:t>
            </a:r>
            <a:r>
              <a:rPr lang="en-US" dirty="0" err="1"/>
              <a:t>denumirii</a:t>
            </a:r>
            <a:r>
              <a:rPr lang="en-US" dirty="0"/>
              <a:t> </a:t>
            </a:r>
            <a:r>
              <a:rPr lang="en-US" dirty="0" err="1"/>
              <a:t>calificărilor</a:t>
            </a:r>
            <a:endParaRPr lang="en-US" dirty="0"/>
          </a:p>
          <a:p>
            <a:r>
              <a:rPr lang="en-US" dirty="0" err="1"/>
              <a:t>universitare</a:t>
            </a:r>
            <a:r>
              <a:rPr lang="en-US" dirty="0"/>
              <a:t> </a:t>
            </a:r>
            <a:r>
              <a:rPr lang="en-US" dirty="0" err="1"/>
              <a:t>inginereşti</a:t>
            </a:r>
            <a:r>
              <a:rPr lang="en-US" dirty="0"/>
              <a:t>, </a:t>
            </a:r>
            <a:r>
              <a:rPr lang="en-US" dirty="0" err="1"/>
              <a:t>concluzii</a:t>
            </a:r>
            <a:r>
              <a:rPr lang="en-US" dirty="0"/>
              <a:t> </a:t>
            </a:r>
            <a:r>
              <a:rPr lang="en-US" dirty="0" err="1"/>
              <a:t>şi</a:t>
            </a:r>
            <a:r>
              <a:rPr lang="en-US" dirty="0"/>
              <a:t> </a:t>
            </a:r>
            <a:r>
              <a:rPr lang="en-US" dirty="0" err="1"/>
              <a:t>propuneri</a:t>
            </a:r>
            <a:r>
              <a:rPr lang="en-US" dirty="0"/>
              <a:t>. In </a:t>
            </a:r>
            <a:r>
              <a:rPr lang="en-US" dirty="0" err="1"/>
              <a:t>domeniul</a:t>
            </a:r>
            <a:r>
              <a:rPr lang="en-US" dirty="0"/>
              <a:t> fundamental “ </a:t>
            </a:r>
            <a:r>
              <a:rPr lang="en-US" dirty="0" err="1"/>
              <a:t>Ştiinţe</a:t>
            </a:r>
            <a:r>
              <a:rPr lang="en-US" dirty="0"/>
              <a:t> </a:t>
            </a:r>
            <a:r>
              <a:rPr lang="en-US" dirty="0" err="1"/>
              <a:t>Inginereşti</a:t>
            </a:r>
            <a:r>
              <a:rPr lang="en-US" dirty="0"/>
              <a:t>”,</a:t>
            </a:r>
          </a:p>
          <a:p>
            <a:r>
              <a:rPr lang="en-US" dirty="0" err="1"/>
              <a:t>nomenclatorul</a:t>
            </a:r>
            <a:r>
              <a:rPr lang="en-US" dirty="0"/>
              <a:t> de </a:t>
            </a:r>
            <a:r>
              <a:rPr lang="en-US" dirty="0" err="1"/>
              <a:t>domenii</a:t>
            </a:r>
            <a:r>
              <a:rPr lang="en-US" dirty="0"/>
              <a:t> </a:t>
            </a:r>
            <a:r>
              <a:rPr lang="en-US" dirty="0" err="1"/>
              <a:t>şi</a:t>
            </a:r>
            <a:r>
              <a:rPr lang="en-US" dirty="0"/>
              <a:t> </a:t>
            </a:r>
            <a:r>
              <a:rPr lang="en-US" dirty="0" err="1"/>
              <a:t>specializări</a:t>
            </a:r>
            <a:r>
              <a:rPr lang="en-US" dirty="0"/>
              <a:t> </a:t>
            </a:r>
            <a:r>
              <a:rPr lang="en-US" dirty="0" err="1"/>
              <a:t>universitare</a:t>
            </a:r>
            <a:r>
              <a:rPr lang="en-US" dirty="0"/>
              <a:t> de </a:t>
            </a:r>
            <a:r>
              <a:rPr lang="en-US" dirty="0" err="1"/>
              <a:t>licenţă</a:t>
            </a:r>
            <a:r>
              <a:rPr lang="en-US" dirty="0"/>
              <a:t> </a:t>
            </a:r>
            <a:r>
              <a:rPr lang="en-US" dirty="0" err="1"/>
              <a:t>cuprinde</a:t>
            </a:r>
            <a:r>
              <a:rPr lang="en-US" dirty="0"/>
              <a:t> 33 </a:t>
            </a:r>
            <a:r>
              <a:rPr lang="en-US" dirty="0" err="1"/>
              <a:t>domenii</a:t>
            </a:r>
            <a:r>
              <a:rPr lang="en-US" dirty="0"/>
              <a:t> de </a:t>
            </a:r>
            <a:r>
              <a:rPr lang="en-US" dirty="0" err="1"/>
              <a:t>studii</a:t>
            </a:r>
            <a:r>
              <a:rPr lang="en-US" dirty="0"/>
              <a:t> de</a:t>
            </a:r>
          </a:p>
          <a:p>
            <a:r>
              <a:rPr lang="en-US" dirty="0" err="1"/>
              <a:t>licenţă</a:t>
            </a:r>
            <a:r>
              <a:rPr lang="en-US" dirty="0"/>
              <a:t> cu un </a:t>
            </a:r>
            <a:r>
              <a:rPr lang="en-US" dirty="0" err="1"/>
              <a:t>tabel</a:t>
            </a:r>
            <a:r>
              <a:rPr lang="en-US" dirty="0"/>
              <a:t> de 178 de </a:t>
            </a:r>
            <a:r>
              <a:rPr lang="en-US" dirty="0" err="1"/>
              <a:t>specializări</a:t>
            </a:r>
            <a:r>
              <a:rPr lang="en-US" dirty="0"/>
              <a:t> </a:t>
            </a:r>
            <a:r>
              <a:rPr lang="en-US" dirty="0" err="1"/>
              <a:t>respectiv</a:t>
            </a:r>
            <a:r>
              <a:rPr lang="en-US" dirty="0"/>
              <a:t> </a:t>
            </a:r>
            <a:r>
              <a:rPr lang="en-US" dirty="0" err="1"/>
              <a:t>programe</a:t>
            </a:r>
            <a:r>
              <a:rPr lang="en-US" dirty="0"/>
              <a:t> de </a:t>
            </a:r>
            <a:r>
              <a:rPr lang="en-US" dirty="0" err="1"/>
              <a:t>studii</a:t>
            </a:r>
            <a:r>
              <a:rPr lang="en-US" dirty="0"/>
              <a:t> de </a:t>
            </a:r>
            <a:r>
              <a:rPr lang="en-US" dirty="0" err="1"/>
              <a:t>licenţă</a:t>
            </a:r>
            <a:r>
              <a:rPr lang="en-US" dirty="0"/>
              <a:t>. La </a:t>
            </a:r>
            <a:r>
              <a:rPr lang="en-US" dirty="0" err="1"/>
              <a:t>nivelul</a:t>
            </a:r>
            <a:endParaRPr lang="en-US" dirty="0"/>
          </a:p>
          <a:p>
            <a:r>
              <a:rPr lang="en-US" dirty="0" err="1"/>
              <a:t>universităţii</a:t>
            </a:r>
            <a:r>
              <a:rPr lang="en-US" dirty="0"/>
              <a:t> se pot </a:t>
            </a:r>
            <a:r>
              <a:rPr lang="en-US" dirty="0" err="1"/>
              <a:t>dezvolta</a:t>
            </a:r>
            <a:r>
              <a:rPr lang="en-US" dirty="0"/>
              <a:t> </a:t>
            </a:r>
            <a:r>
              <a:rPr lang="en-US" dirty="0" err="1"/>
              <a:t>direcţii</a:t>
            </a:r>
            <a:r>
              <a:rPr lang="en-US" dirty="0"/>
              <a:t> </a:t>
            </a:r>
            <a:r>
              <a:rPr lang="en-US" dirty="0" err="1"/>
              <a:t>curriculare</a:t>
            </a:r>
            <a:r>
              <a:rPr lang="en-US" dirty="0"/>
              <a:t> </a:t>
            </a:r>
            <a:r>
              <a:rPr lang="en-US" dirty="0" err="1"/>
              <a:t>corespunzătoare</a:t>
            </a:r>
            <a:r>
              <a:rPr lang="en-US" dirty="0"/>
              <a:t> </a:t>
            </a:r>
            <a:r>
              <a:rPr lang="en-US" dirty="0" err="1"/>
              <a:t>specializării</a:t>
            </a:r>
            <a:r>
              <a:rPr lang="en-US" dirty="0"/>
              <a:t> </a:t>
            </a:r>
            <a:r>
              <a:rPr lang="en-US" dirty="0" err="1"/>
              <a:t>dorite</a:t>
            </a:r>
            <a:r>
              <a:rPr lang="en-US" dirty="0"/>
              <a:t>. </a:t>
            </a:r>
            <a:r>
              <a:rPr lang="en-US" b="1" dirty="0"/>
              <a:t>Se </a:t>
            </a:r>
            <a:r>
              <a:rPr lang="en-US" b="1" dirty="0" err="1"/>
              <a:t>propune</a:t>
            </a:r>
            <a:r>
              <a:rPr lang="en-US" b="1" dirty="0"/>
              <a:t> o</a:t>
            </a:r>
          </a:p>
          <a:p>
            <a:r>
              <a:rPr lang="en-US" b="1" dirty="0" err="1"/>
              <a:t>arondare</a:t>
            </a:r>
            <a:r>
              <a:rPr lang="en-US" b="1" dirty="0"/>
              <a:t> a </a:t>
            </a:r>
            <a:r>
              <a:rPr lang="en-US" b="1" dirty="0" err="1"/>
              <a:t>domeniilor</a:t>
            </a:r>
            <a:r>
              <a:rPr lang="en-US" b="1" dirty="0"/>
              <a:t> de </a:t>
            </a:r>
            <a:r>
              <a:rPr lang="en-US" b="1" dirty="0" err="1"/>
              <a:t>studii</a:t>
            </a:r>
            <a:r>
              <a:rPr lang="en-US" b="1" dirty="0"/>
              <a:t> la </a:t>
            </a:r>
            <a:r>
              <a:rPr lang="en-US" b="1" dirty="0" err="1"/>
              <a:t>codificarea</a:t>
            </a:r>
            <a:r>
              <a:rPr lang="en-US" b="1" dirty="0"/>
              <a:t> ISCED </a:t>
            </a:r>
            <a:r>
              <a:rPr lang="en-US" b="1" dirty="0" smtClean="0"/>
              <a:t>2013-F………………</a:t>
            </a:r>
            <a:endParaRPr lang="en-US" b="1" dirty="0"/>
          </a:p>
          <a:p>
            <a:r>
              <a:rPr lang="en-US" sz="2900" b="1" dirty="0" err="1"/>
              <a:t>Cuvinte</a:t>
            </a:r>
            <a:r>
              <a:rPr lang="en-US" sz="2900" b="1" dirty="0"/>
              <a:t> </a:t>
            </a:r>
            <a:r>
              <a:rPr lang="en-US" sz="2900" b="1" dirty="0" err="1"/>
              <a:t>cheie</a:t>
            </a:r>
            <a:r>
              <a:rPr lang="en-US" sz="2900" b="1" dirty="0"/>
              <a:t>: </a:t>
            </a:r>
            <a:r>
              <a:rPr lang="en-US" sz="2900" b="1" dirty="0" err="1"/>
              <a:t>Inginerie</a:t>
            </a:r>
            <a:r>
              <a:rPr lang="en-US" sz="2900" b="1" dirty="0"/>
              <a:t>, </a:t>
            </a:r>
            <a:r>
              <a:rPr lang="en-US" sz="2900" b="1" dirty="0" err="1"/>
              <a:t>domenii</a:t>
            </a:r>
            <a:r>
              <a:rPr lang="en-US" sz="2900" b="1" dirty="0"/>
              <a:t> </a:t>
            </a:r>
            <a:r>
              <a:rPr lang="en-US" sz="2900" b="1" dirty="0" err="1"/>
              <a:t>şi</a:t>
            </a:r>
            <a:r>
              <a:rPr lang="en-US" sz="2900" b="1" dirty="0"/>
              <a:t> </a:t>
            </a:r>
            <a:r>
              <a:rPr lang="en-US" sz="2900" b="1" dirty="0" err="1"/>
              <a:t>specializări</a:t>
            </a:r>
            <a:r>
              <a:rPr lang="en-US" sz="2900" b="1" dirty="0"/>
              <a:t>, </a:t>
            </a:r>
            <a:r>
              <a:rPr lang="en-US" sz="2900" b="1" dirty="0" err="1"/>
              <a:t>clasificare</a:t>
            </a:r>
            <a:r>
              <a:rPr lang="en-US" sz="2900" b="1" dirty="0"/>
              <a:t> </a:t>
            </a:r>
            <a:r>
              <a:rPr lang="en-US" sz="2900" b="1" dirty="0" err="1"/>
              <a:t>internatională</a:t>
            </a:r>
            <a:r>
              <a:rPr lang="en-US" sz="2900" b="1" dirty="0"/>
              <a:t>, process Bologna,</a:t>
            </a:r>
          </a:p>
          <a:p>
            <a:r>
              <a:rPr lang="en-US" sz="2900" b="1" dirty="0"/>
              <a:t>ISCED 2013-F</a:t>
            </a:r>
            <a:r>
              <a:rPr lang="en-US" sz="2900" b="1" dirty="0" smtClean="0"/>
              <a:t>. </a:t>
            </a:r>
            <a:r>
              <a:rPr lang="en-US" sz="2900" dirty="0"/>
              <a:t>[Kaiser et al. (2005); Granholm et al. (2005</a:t>
            </a:r>
            <a:r>
              <a:rPr lang="en-US" sz="2900" dirty="0" smtClean="0"/>
              <a:t>);</a:t>
            </a:r>
            <a:r>
              <a:rPr lang="da-DK" sz="2900" dirty="0" err="1" smtClean="0"/>
              <a:t>Laaksonen</a:t>
            </a:r>
            <a:r>
              <a:rPr lang="da-DK" sz="2900" dirty="0" smtClean="0"/>
              <a:t> </a:t>
            </a:r>
            <a:r>
              <a:rPr lang="da-DK" sz="2900" dirty="0"/>
              <a:t>et al. (2003); </a:t>
            </a:r>
            <a:r>
              <a:rPr lang="da-DK" sz="2900" dirty="0" err="1"/>
              <a:t>Zaharia</a:t>
            </a:r>
            <a:r>
              <a:rPr lang="da-DK" sz="2900" dirty="0"/>
              <a:t> et al. (2006</a:t>
            </a:r>
            <a:r>
              <a:rPr lang="da-DK" sz="2900" dirty="0" smtClean="0"/>
              <a:t>);</a:t>
            </a:r>
            <a:r>
              <a:rPr lang="en-US" sz="2900" dirty="0" smtClean="0"/>
              <a:t>Galloway </a:t>
            </a:r>
            <a:r>
              <a:rPr lang="en-US" sz="2900" dirty="0"/>
              <a:t>et al. (2008); </a:t>
            </a:r>
            <a:r>
              <a:rPr lang="en-US" sz="2900" dirty="0" err="1"/>
              <a:t>Jinescu</a:t>
            </a:r>
            <a:r>
              <a:rPr lang="en-US" sz="2900" dirty="0"/>
              <a:t> et al. (2009</a:t>
            </a:r>
            <a:r>
              <a:rPr lang="en-US" sz="2900" dirty="0" smtClean="0"/>
              <a:t>);</a:t>
            </a:r>
            <a:r>
              <a:rPr lang="da-DK" sz="2900" dirty="0" err="1" smtClean="0"/>
              <a:t>Dumitrache</a:t>
            </a:r>
            <a:r>
              <a:rPr lang="da-DK" sz="2900" dirty="0" smtClean="0"/>
              <a:t> </a:t>
            </a:r>
            <a:r>
              <a:rPr lang="da-DK" sz="2900" dirty="0"/>
              <a:t>et al. (2010); </a:t>
            </a:r>
            <a:r>
              <a:rPr lang="da-DK" sz="2900" dirty="0" err="1"/>
              <a:t>Huntzinger</a:t>
            </a:r>
            <a:r>
              <a:rPr lang="da-DK" sz="2900" dirty="0"/>
              <a:t> et al. (2007)].</a:t>
            </a:r>
            <a:endParaRPr lang="en-US" sz="2900" b="1" dirty="0"/>
          </a:p>
          <a:p>
            <a:endParaRPr lang="en-US" dirty="0"/>
          </a:p>
        </p:txBody>
      </p:sp>
    </p:spTree>
    <p:extLst>
      <p:ext uri="{BB962C8B-B14F-4D97-AF65-F5344CB8AC3E}">
        <p14:creationId xmlns:p14="http://schemas.microsoft.com/office/powerpoint/2010/main" val="24086363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420189"/>
          </a:xfrm>
        </p:spPr>
        <p:txBody>
          <a:bodyPr>
            <a:normAutofit fontScale="90000"/>
          </a:bodyPr>
          <a:lstStyle/>
          <a:p>
            <a:r>
              <a:rPr lang="en-US" dirty="0" smtClean="0"/>
              <a:t>De </a:t>
            </a:r>
            <a:r>
              <a:rPr lang="en-US" dirty="0" err="1" smtClean="0"/>
              <a:t>ce</a:t>
            </a:r>
            <a:r>
              <a:rPr lang="en-US" dirty="0" smtClean="0"/>
              <a:t> ISCED-1 </a:t>
            </a:r>
            <a:endParaRPr lang="en-US" dirty="0"/>
          </a:p>
        </p:txBody>
      </p:sp>
      <p:sp>
        <p:nvSpPr>
          <p:cNvPr id="3" name="Content Placeholder 2"/>
          <p:cNvSpPr>
            <a:spLocks noGrp="1"/>
          </p:cNvSpPr>
          <p:nvPr>
            <p:ph idx="1"/>
          </p:nvPr>
        </p:nvSpPr>
        <p:spPr>
          <a:xfrm>
            <a:off x="1484310" y="1236617"/>
            <a:ext cx="10018713" cy="4554583"/>
          </a:xfrm>
        </p:spPr>
        <p:txBody>
          <a:bodyPr>
            <a:normAutofit fontScale="55000" lnSpcReduction="20000"/>
          </a:bodyPr>
          <a:lstStyle/>
          <a:p>
            <a:pPr lvl="0">
              <a:buClr>
                <a:srgbClr val="30ACEC">
                  <a:lumMod val="75000"/>
                </a:srgbClr>
              </a:buClr>
            </a:pPr>
            <a:r>
              <a:rPr lang="en-US" sz="2900" dirty="0">
                <a:solidFill>
                  <a:prstClr val="black"/>
                </a:solidFill>
              </a:rPr>
              <a:t>1. INTRODUCERE</a:t>
            </a:r>
          </a:p>
          <a:p>
            <a:pPr lvl="0">
              <a:buClr>
                <a:srgbClr val="30ACEC">
                  <a:lumMod val="75000"/>
                </a:srgbClr>
              </a:buClr>
            </a:pPr>
            <a:r>
              <a:rPr lang="en-US" sz="2900" dirty="0" err="1">
                <a:solidFill>
                  <a:prstClr val="black"/>
                </a:solidFill>
              </a:rPr>
              <a:t>Procesele</a:t>
            </a:r>
            <a:r>
              <a:rPr lang="en-US" sz="2900" dirty="0">
                <a:solidFill>
                  <a:prstClr val="black"/>
                </a:solidFill>
              </a:rPr>
              <a:t> de </a:t>
            </a:r>
            <a:r>
              <a:rPr lang="en-US" sz="2900" dirty="0" err="1">
                <a:solidFill>
                  <a:prstClr val="black"/>
                </a:solidFill>
              </a:rPr>
              <a:t>reformă</a:t>
            </a:r>
            <a:r>
              <a:rPr lang="en-US" sz="2900" dirty="0">
                <a:solidFill>
                  <a:prstClr val="black"/>
                </a:solidFill>
              </a:rPr>
              <a:t> </a:t>
            </a:r>
            <a:r>
              <a:rPr lang="en-US" sz="2900" dirty="0" err="1">
                <a:solidFill>
                  <a:prstClr val="black"/>
                </a:solidFill>
              </a:rPr>
              <a:t>demarate</a:t>
            </a:r>
            <a:r>
              <a:rPr lang="en-US" sz="2900" dirty="0">
                <a:solidFill>
                  <a:prstClr val="black"/>
                </a:solidFill>
              </a:rPr>
              <a:t> </a:t>
            </a:r>
            <a:r>
              <a:rPr lang="en-US" sz="2900" dirty="0" err="1">
                <a:solidFill>
                  <a:prstClr val="black"/>
                </a:solidFill>
              </a:rPr>
              <a:t>prin</a:t>
            </a:r>
            <a:r>
              <a:rPr lang="en-US" sz="2900" dirty="0">
                <a:solidFill>
                  <a:prstClr val="black"/>
                </a:solidFill>
              </a:rPr>
              <a:t> </a:t>
            </a:r>
            <a:r>
              <a:rPr lang="en-US" sz="2900" dirty="0" err="1" smtClean="0">
                <a:solidFill>
                  <a:prstClr val="black"/>
                </a:solidFill>
              </a:rPr>
              <a:t>procesul“Bologna</a:t>
            </a:r>
            <a:r>
              <a:rPr lang="en-US" sz="2900" dirty="0">
                <a:solidFill>
                  <a:prstClr val="black"/>
                </a:solidFill>
              </a:rPr>
              <a:t>”, </a:t>
            </a:r>
            <a:r>
              <a:rPr lang="en-US" sz="2900" dirty="0" err="1">
                <a:solidFill>
                  <a:prstClr val="black"/>
                </a:solidFill>
              </a:rPr>
              <a:t>reprezintă</a:t>
            </a:r>
            <a:r>
              <a:rPr lang="en-US" sz="2900" dirty="0">
                <a:solidFill>
                  <a:prstClr val="black"/>
                </a:solidFill>
              </a:rPr>
              <a:t> </a:t>
            </a:r>
            <a:r>
              <a:rPr lang="en-US" sz="2900" dirty="0" err="1">
                <a:solidFill>
                  <a:prstClr val="black"/>
                </a:solidFill>
              </a:rPr>
              <a:t>serioase</a:t>
            </a:r>
            <a:r>
              <a:rPr lang="en-US" sz="2900" dirty="0">
                <a:solidFill>
                  <a:prstClr val="black"/>
                </a:solidFill>
              </a:rPr>
              <a:t> </a:t>
            </a:r>
            <a:r>
              <a:rPr lang="en-US" sz="2900" dirty="0" err="1">
                <a:solidFill>
                  <a:prstClr val="black"/>
                </a:solidFill>
              </a:rPr>
              <a:t>provocări</a:t>
            </a:r>
            <a:r>
              <a:rPr lang="en-US" sz="2900" dirty="0">
                <a:solidFill>
                  <a:prstClr val="black"/>
                </a:solidFill>
              </a:rPr>
              <a:t> </a:t>
            </a:r>
            <a:r>
              <a:rPr lang="en-US" sz="2900" dirty="0" err="1" smtClean="0">
                <a:solidFill>
                  <a:prstClr val="black"/>
                </a:solidFill>
              </a:rPr>
              <a:t>pentru</a:t>
            </a:r>
            <a:r>
              <a:rPr lang="en-US" sz="2900" dirty="0" smtClean="0">
                <a:solidFill>
                  <a:prstClr val="black"/>
                </a:solidFill>
              </a:rPr>
              <a:t> </a:t>
            </a:r>
            <a:r>
              <a:rPr lang="en-US" sz="2900" dirty="0" err="1" smtClean="0">
                <a:solidFill>
                  <a:prstClr val="black"/>
                </a:solidFill>
              </a:rPr>
              <a:t>proiectarea</a:t>
            </a:r>
            <a:r>
              <a:rPr lang="en-US" sz="2900" dirty="0" smtClean="0">
                <a:solidFill>
                  <a:prstClr val="black"/>
                </a:solidFill>
              </a:rPr>
              <a:t> </a:t>
            </a:r>
            <a:r>
              <a:rPr lang="en-US" sz="2900" dirty="0" err="1">
                <a:solidFill>
                  <a:prstClr val="black"/>
                </a:solidFill>
              </a:rPr>
              <a:t>şi</a:t>
            </a:r>
            <a:r>
              <a:rPr lang="en-US" sz="2900" dirty="0">
                <a:solidFill>
                  <a:prstClr val="black"/>
                </a:solidFill>
              </a:rPr>
              <a:t> </a:t>
            </a:r>
            <a:r>
              <a:rPr lang="en-US" sz="2900" dirty="0" err="1">
                <a:solidFill>
                  <a:prstClr val="black"/>
                </a:solidFill>
              </a:rPr>
              <a:t>implementarea</a:t>
            </a:r>
            <a:r>
              <a:rPr lang="en-US" sz="2900" dirty="0">
                <a:solidFill>
                  <a:prstClr val="black"/>
                </a:solidFill>
              </a:rPr>
              <a:t> </a:t>
            </a:r>
            <a:r>
              <a:rPr lang="en-US" sz="2900" dirty="0" err="1">
                <a:solidFill>
                  <a:prstClr val="black"/>
                </a:solidFill>
              </a:rPr>
              <a:t>politicilor</a:t>
            </a:r>
            <a:r>
              <a:rPr lang="en-US" sz="2900" dirty="0">
                <a:solidFill>
                  <a:prstClr val="black"/>
                </a:solidFill>
              </a:rPr>
              <a:t> </a:t>
            </a:r>
            <a:r>
              <a:rPr lang="en-US" sz="2900" dirty="0" smtClean="0">
                <a:solidFill>
                  <a:prstClr val="black"/>
                </a:solidFill>
              </a:rPr>
              <a:t> </a:t>
            </a:r>
            <a:r>
              <a:rPr lang="en-US" sz="2900" dirty="0" err="1" smtClean="0">
                <a:solidFill>
                  <a:prstClr val="black"/>
                </a:solidFill>
              </a:rPr>
              <a:t>educaţionaleîn</a:t>
            </a:r>
            <a:r>
              <a:rPr lang="en-US" sz="2900" dirty="0" smtClean="0">
                <a:solidFill>
                  <a:prstClr val="black"/>
                </a:solidFill>
              </a:rPr>
              <a:t> </a:t>
            </a:r>
            <a:r>
              <a:rPr lang="en-US" sz="2900" dirty="0" err="1">
                <a:solidFill>
                  <a:prstClr val="black"/>
                </a:solidFill>
              </a:rPr>
              <a:t>domeniul</a:t>
            </a:r>
            <a:r>
              <a:rPr lang="en-US" sz="2900" dirty="0">
                <a:solidFill>
                  <a:prstClr val="black"/>
                </a:solidFill>
              </a:rPr>
              <a:t> </a:t>
            </a:r>
            <a:r>
              <a:rPr lang="en-US" sz="2900" dirty="0" err="1">
                <a:solidFill>
                  <a:prstClr val="black"/>
                </a:solidFill>
              </a:rPr>
              <a:t>învăţământului</a:t>
            </a:r>
            <a:r>
              <a:rPr lang="en-US" sz="2900" dirty="0">
                <a:solidFill>
                  <a:prstClr val="black"/>
                </a:solidFill>
              </a:rPr>
              <a:t> superior. </a:t>
            </a:r>
            <a:endParaRPr lang="en-US" sz="2900" dirty="0" smtClean="0">
              <a:solidFill>
                <a:prstClr val="black"/>
              </a:solidFill>
            </a:endParaRPr>
          </a:p>
          <a:p>
            <a:pPr lvl="0">
              <a:buClr>
                <a:srgbClr val="30ACEC">
                  <a:lumMod val="75000"/>
                </a:srgbClr>
              </a:buClr>
            </a:pPr>
            <a:r>
              <a:rPr lang="en-US" sz="2900" dirty="0" err="1" smtClean="0">
                <a:solidFill>
                  <a:prstClr val="black"/>
                </a:solidFill>
              </a:rPr>
              <a:t>Restructurarea</a:t>
            </a:r>
            <a:r>
              <a:rPr lang="en-US" sz="2900" dirty="0" smtClean="0">
                <a:solidFill>
                  <a:prstClr val="black"/>
                </a:solidFill>
              </a:rPr>
              <a:t> </a:t>
            </a:r>
            <a:r>
              <a:rPr lang="en-US" sz="2900" dirty="0" err="1" smtClean="0">
                <a:solidFill>
                  <a:prstClr val="black"/>
                </a:solidFill>
              </a:rPr>
              <a:t>studiilor</a:t>
            </a:r>
            <a:r>
              <a:rPr lang="en-US" sz="2900" dirty="0" smtClean="0">
                <a:solidFill>
                  <a:prstClr val="black"/>
                </a:solidFill>
              </a:rPr>
              <a:t> </a:t>
            </a:r>
            <a:r>
              <a:rPr lang="en-US" sz="2900" dirty="0" err="1">
                <a:solidFill>
                  <a:prstClr val="black"/>
                </a:solidFill>
              </a:rPr>
              <a:t>universitare</a:t>
            </a:r>
            <a:r>
              <a:rPr lang="en-US" sz="2900" dirty="0">
                <a:solidFill>
                  <a:prstClr val="black"/>
                </a:solidFill>
              </a:rPr>
              <a:t> </a:t>
            </a:r>
            <a:r>
              <a:rPr lang="en-US" sz="2900" dirty="0" err="1">
                <a:solidFill>
                  <a:prstClr val="black"/>
                </a:solidFill>
              </a:rPr>
              <a:t>în</a:t>
            </a:r>
            <a:r>
              <a:rPr lang="en-US" sz="2900" dirty="0">
                <a:solidFill>
                  <a:prstClr val="black"/>
                </a:solidFill>
              </a:rPr>
              <a:t> </a:t>
            </a:r>
            <a:r>
              <a:rPr lang="en-US" sz="2900" dirty="0" err="1">
                <a:solidFill>
                  <a:prstClr val="black"/>
                </a:solidFill>
              </a:rPr>
              <a:t>cele</a:t>
            </a:r>
            <a:r>
              <a:rPr lang="en-US" sz="2900" dirty="0">
                <a:solidFill>
                  <a:prstClr val="black"/>
                </a:solidFill>
              </a:rPr>
              <a:t> </a:t>
            </a:r>
            <a:r>
              <a:rPr lang="en-US" sz="2900" dirty="0" err="1">
                <a:solidFill>
                  <a:prstClr val="black"/>
                </a:solidFill>
              </a:rPr>
              <a:t>trei</a:t>
            </a:r>
            <a:r>
              <a:rPr lang="en-US" sz="2900" dirty="0">
                <a:solidFill>
                  <a:prstClr val="black"/>
                </a:solidFill>
              </a:rPr>
              <a:t> </a:t>
            </a:r>
            <a:r>
              <a:rPr lang="en-US" sz="2900" dirty="0" err="1">
                <a:solidFill>
                  <a:prstClr val="black"/>
                </a:solidFill>
              </a:rPr>
              <a:t>nivele</a:t>
            </a:r>
            <a:r>
              <a:rPr lang="en-US" sz="2900" dirty="0">
                <a:solidFill>
                  <a:prstClr val="black"/>
                </a:solidFill>
              </a:rPr>
              <a:t> (</a:t>
            </a:r>
            <a:r>
              <a:rPr lang="en-US" sz="2900" dirty="0" err="1" smtClean="0">
                <a:solidFill>
                  <a:prstClr val="black"/>
                </a:solidFill>
              </a:rPr>
              <a:t>licenţă</a:t>
            </a:r>
            <a:r>
              <a:rPr lang="en-US" sz="2900" dirty="0" smtClean="0">
                <a:solidFill>
                  <a:prstClr val="black"/>
                </a:solidFill>
              </a:rPr>
              <a:t>, </a:t>
            </a:r>
            <a:r>
              <a:rPr lang="en-US" sz="2900" dirty="0" err="1" smtClean="0">
                <a:solidFill>
                  <a:prstClr val="black"/>
                </a:solidFill>
              </a:rPr>
              <a:t>masterat</a:t>
            </a:r>
            <a:r>
              <a:rPr lang="en-US" sz="2900" dirty="0">
                <a:solidFill>
                  <a:prstClr val="black"/>
                </a:solidFill>
              </a:rPr>
              <a:t>, </a:t>
            </a:r>
            <a:r>
              <a:rPr lang="en-US" sz="2900" dirty="0" err="1">
                <a:solidFill>
                  <a:prstClr val="black"/>
                </a:solidFill>
              </a:rPr>
              <a:t>doctorat</a:t>
            </a:r>
            <a:r>
              <a:rPr lang="en-US" sz="2900" dirty="0">
                <a:solidFill>
                  <a:prstClr val="black"/>
                </a:solidFill>
              </a:rPr>
              <a:t>) </a:t>
            </a:r>
            <a:r>
              <a:rPr lang="en-US" sz="2900" dirty="0" err="1">
                <a:solidFill>
                  <a:prstClr val="black"/>
                </a:solidFill>
              </a:rPr>
              <a:t>pentru</a:t>
            </a:r>
            <a:r>
              <a:rPr lang="en-US" sz="2900" dirty="0">
                <a:solidFill>
                  <a:prstClr val="black"/>
                </a:solidFill>
              </a:rPr>
              <a:t> </a:t>
            </a:r>
            <a:r>
              <a:rPr lang="en-US" sz="2900" dirty="0" err="1">
                <a:solidFill>
                  <a:prstClr val="black"/>
                </a:solidFill>
              </a:rPr>
              <a:t>diferenţierea</a:t>
            </a:r>
            <a:r>
              <a:rPr lang="en-US" sz="2900" dirty="0">
                <a:solidFill>
                  <a:prstClr val="black"/>
                </a:solidFill>
              </a:rPr>
              <a:t> </a:t>
            </a:r>
            <a:r>
              <a:rPr lang="en-US" sz="2900" dirty="0" err="1">
                <a:solidFill>
                  <a:prstClr val="black"/>
                </a:solidFill>
              </a:rPr>
              <a:t>nivelelor</a:t>
            </a:r>
            <a:r>
              <a:rPr lang="en-US" sz="2900" dirty="0">
                <a:solidFill>
                  <a:prstClr val="black"/>
                </a:solidFill>
              </a:rPr>
              <a:t> </a:t>
            </a:r>
            <a:r>
              <a:rPr lang="en-US" sz="2900" dirty="0" smtClean="0">
                <a:solidFill>
                  <a:prstClr val="black"/>
                </a:solidFill>
              </a:rPr>
              <a:t>de </a:t>
            </a:r>
            <a:r>
              <a:rPr lang="en-US" sz="2900" dirty="0" err="1" smtClean="0">
                <a:solidFill>
                  <a:prstClr val="black"/>
                </a:solidFill>
              </a:rPr>
              <a:t>calificare</a:t>
            </a:r>
            <a:r>
              <a:rPr lang="en-US" sz="2900" dirty="0" smtClean="0">
                <a:solidFill>
                  <a:prstClr val="black"/>
                </a:solidFill>
              </a:rPr>
              <a:t> </a:t>
            </a:r>
            <a:r>
              <a:rPr lang="en-US" sz="2900" dirty="0" err="1">
                <a:solidFill>
                  <a:prstClr val="black"/>
                </a:solidFill>
              </a:rPr>
              <a:t>superioară</a:t>
            </a:r>
            <a:r>
              <a:rPr lang="en-US" sz="2900" dirty="0">
                <a:solidFill>
                  <a:prstClr val="black"/>
                </a:solidFill>
              </a:rPr>
              <a:t>, </a:t>
            </a:r>
            <a:r>
              <a:rPr lang="en-US" sz="2900" b="1" dirty="0" err="1">
                <a:solidFill>
                  <a:prstClr val="black"/>
                </a:solidFill>
              </a:rPr>
              <a:t>impun</a:t>
            </a:r>
            <a:r>
              <a:rPr lang="en-US" sz="2900" b="1" dirty="0">
                <a:solidFill>
                  <a:prstClr val="black"/>
                </a:solidFill>
              </a:rPr>
              <a:t> </a:t>
            </a:r>
            <a:r>
              <a:rPr lang="en-US" sz="2900" b="1" dirty="0" err="1" smtClean="0">
                <a:solidFill>
                  <a:prstClr val="black"/>
                </a:solidFill>
              </a:rPr>
              <a:t>reconsiderarea</a:t>
            </a:r>
            <a:r>
              <a:rPr lang="en-US" sz="2900" b="1" dirty="0" smtClean="0">
                <a:solidFill>
                  <a:prstClr val="black"/>
                </a:solidFill>
              </a:rPr>
              <a:t> </a:t>
            </a:r>
            <a:r>
              <a:rPr lang="en-US" sz="2900" b="1" dirty="0" err="1" smtClean="0">
                <a:solidFill>
                  <a:prstClr val="black"/>
                </a:solidFill>
              </a:rPr>
              <a:t>nomenclatorului</a:t>
            </a:r>
            <a:r>
              <a:rPr lang="en-US" sz="2900" b="1" dirty="0" smtClean="0">
                <a:solidFill>
                  <a:prstClr val="black"/>
                </a:solidFill>
              </a:rPr>
              <a:t> </a:t>
            </a:r>
            <a:r>
              <a:rPr lang="en-US" sz="2900" b="1" dirty="0">
                <a:solidFill>
                  <a:prstClr val="black"/>
                </a:solidFill>
              </a:rPr>
              <a:t>actual de </a:t>
            </a:r>
            <a:r>
              <a:rPr lang="en-US" sz="2900" b="1" dirty="0" err="1">
                <a:solidFill>
                  <a:prstClr val="black"/>
                </a:solidFill>
              </a:rPr>
              <a:t>domenii</a:t>
            </a:r>
            <a:r>
              <a:rPr lang="en-US" sz="2900" b="1" dirty="0">
                <a:solidFill>
                  <a:prstClr val="black"/>
                </a:solidFill>
              </a:rPr>
              <a:t> </a:t>
            </a:r>
            <a:r>
              <a:rPr lang="en-US" sz="2900" b="1" dirty="0" err="1">
                <a:solidFill>
                  <a:prstClr val="black"/>
                </a:solidFill>
              </a:rPr>
              <a:t>şi</a:t>
            </a:r>
            <a:r>
              <a:rPr lang="en-US" sz="2900" b="1" dirty="0">
                <a:solidFill>
                  <a:prstClr val="black"/>
                </a:solidFill>
              </a:rPr>
              <a:t> </a:t>
            </a:r>
            <a:r>
              <a:rPr lang="en-US" sz="2900" b="1" dirty="0" err="1" smtClean="0">
                <a:solidFill>
                  <a:prstClr val="black"/>
                </a:solidFill>
              </a:rPr>
              <a:t>specializărilor</a:t>
            </a:r>
            <a:r>
              <a:rPr lang="en-US" sz="2900" b="1" dirty="0" smtClean="0">
                <a:solidFill>
                  <a:prstClr val="black"/>
                </a:solidFill>
              </a:rPr>
              <a:t> din </a:t>
            </a:r>
            <a:r>
              <a:rPr lang="en-US" sz="2900" b="1" dirty="0" err="1">
                <a:solidFill>
                  <a:prstClr val="black"/>
                </a:solidFill>
              </a:rPr>
              <a:t>învăţământul</a:t>
            </a:r>
            <a:r>
              <a:rPr lang="en-US" sz="2900" b="1" dirty="0">
                <a:solidFill>
                  <a:prstClr val="black"/>
                </a:solidFill>
              </a:rPr>
              <a:t> superior </a:t>
            </a:r>
            <a:r>
              <a:rPr lang="en-US" sz="2900" b="1" dirty="0" err="1">
                <a:solidFill>
                  <a:prstClr val="black"/>
                </a:solidFill>
              </a:rPr>
              <a:t>tehnic</a:t>
            </a:r>
            <a:r>
              <a:rPr lang="en-US" sz="2900" b="1" dirty="0">
                <a:solidFill>
                  <a:prstClr val="black"/>
                </a:solidFill>
              </a:rPr>
              <a:t>, </a:t>
            </a:r>
            <a:r>
              <a:rPr lang="en-US" sz="2900" b="1" dirty="0" err="1">
                <a:solidFill>
                  <a:prstClr val="black"/>
                </a:solidFill>
              </a:rPr>
              <a:t>astfel</a:t>
            </a:r>
            <a:r>
              <a:rPr lang="en-US" sz="2900" b="1" dirty="0">
                <a:solidFill>
                  <a:prstClr val="black"/>
                </a:solidFill>
              </a:rPr>
              <a:t> </a:t>
            </a:r>
            <a:r>
              <a:rPr lang="en-US" sz="2900" b="1" dirty="0" err="1">
                <a:solidFill>
                  <a:prstClr val="black"/>
                </a:solidFill>
              </a:rPr>
              <a:t>încât</a:t>
            </a:r>
            <a:r>
              <a:rPr lang="en-US" sz="2900" b="1" dirty="0">
                <a:solidFill>
                  <a:prstClr val="black"/>
                </a:solidFill>
              </a:rPr>
              <a:t> </a:t>
            </a:r>
            <a:r>
              <a:rPr lang="en-US" sz="2900" b="1" dirty="0" err="1">
                <a:solidFill>
                  <a:prstClr val="black"/>
                </a:solidFill>
              </a:rPr>
              <a:t>să</a:t>
            </a:r>
            <a:r>
              <a:rPr lang="en-US" sz="2900" b="1" dirty="0">
                <a:solidFill>
                  <a:prstClr val="black"/>
                </a:solidFill>
              </a:rPr>
              <a:t> </a:t>
            </a:r>
            <a:r>
              <a:rPr lang="en-US" sz="2900" b="1" dirty="0" err="1" smtClean="0">
                <a:solidFill>
                  <a:prstClr val="black"/>
                </a:solidFill>
              </a:rPr>
              <a:t>poată</a:t>
            </a:r>
            <a:r>
              <a:rPr lang="en-US" sz="2900" b="1" dirty="0" smtClean="0">
                <a:solidFill>
                  <a:prstClr val="black"/>
                </a:solidFill>
              </a:rPr>
              <a:t> fi </a:t>
            </a:r>
            <a:r>
              <a:rPr lang="en-US" sz="2900" b="1" dirty="0" err="1">
                <a:solidFill>
                  <a:prstClr val="black"/>
                </a:solidFill>
              </a:rPr>
              <a:t>asigurată</a:t>
            </a:r>
            <a:r>
              <a:rPr lang="en-US" sz="2900" b="1" dirty="0">
                <a:solidFill>
                  <a:prstClr val="black"/>
                </a:solidFill>
              </a:rPr>
              <a:t> </a:t>
            </a:r>
            <a:r>
              <a:rPr lang="en-US" sz="2900" b="1" dirty="0" err="1">
                <a:solidFill>
                  <a:prstClr val="black"/>
                </a:solidFill>
              </a:rPr>
              <a:t>legătura</a:t>
            </a:r>
            <a:r>
              <a:rPr lang="en-US" sz="2900" b="1" dirty="0">
                <a:solidFill>
                  <a:prstClr val="black"/>
                </a:solidFill>
              </a:rPr>
              <a:t> </a:t>
            </a:r>
            <a:r>
              <a:rPr lang="en-US" sz="2900" b="1" dirty="0" err="1">
                <a:solidFill>
                  <a:prstClr val="black"/>
                </a:solidFill>
              </a:rPr>
              <a:t>directă</a:t>
            </a:r>
            <a:r>
              <a:rPr lang="en-US" sz="2900" b="1" dirty="0">
                <a:solidFill>
                  <a:prstClr val="black"/>
                </a:solidFill>
              </a:rPr>
              <a:t> </a:t>
            </a:r>
            <a:r>
              <a:rPr lang="en-US" sz="2900" b="1" dirty="0" err="1">
                <a:solidFill>
                  <a:prstClr val="black"/>
                </a:solidFill>
              </a:rPr>
              <a:t>între</a:t>
            </a:r>
            <a:r>
              <a:rPr lang="en-US" sz="2900" b="1" dirty="0">
                <a:solidFill>
                  <a:prstClr val="black"/>
                </a:solidFill>
              </a:rPr>
              <a:t> </a:t>
            </a:r>
            <a:r>
              <a:rPr lang="en-US" sz="2900" b="1" dirty="0" err="1">
                <a:solidFill>
                  <a:prstClr val="black"/>
                </a:solidFill>
              </a:rPr>
              <a:t>competenţe</a:t>
            </a:r>
            <a:r>
              <a:rPr lang="en-US" sz="2900" b="1" dirty="0">
                <a:solidFill>
                  <a:prstClr val="black"/>
                </a:solidFill>
              </a:rPr>
              <a:t>, </a:t>
            </a:r>
            <a:r>
              <a:rPr lang="en-US" sz="2900" b="1" dirty="0" err="1" smtClean="0">
                <a:solidFill>
                  <a:prstClr val="black"/>
                </a:solidFill>
              </a:rPr>
              <a:t>nivelul</a:t>
            </a:r>
            <a:r>
              <a:rPr lang="en-US" sz="2900" b="1" dirty="0" smtClean="0">
                <a:solidFill>
                  <a:prstClr val="black"/>
                </a:solidFill>
              </a:rPr>
              <a:t> </a:t>
            </a:r>
            <a:r>
              <a:rPr lang="en-US" sz="2900" b="1" dirty="0" err="1" smtClean="0">
                <a:solidFill>
                  <a:prstClr val="black"/>
                </a:solidFill>
              </a:rPr>
              <a:t>studiilor</a:t>
            </a:r>
            <a:r>
              <a:rPr lang="en-US" sz="2900" b="1" dirty="0" smtClean="0">
                <a:solidFill>
                  <a:prstClr val="black"/>
                </a:solidFill>
              </a:rPr>
              <a:t> </a:t>
            </a:r>
            <a:r>
              <a:rPr lang="en-US" sz="2900" b="1" dirty="0" err="1">
                <a:solidFill>
                  <a:prstClr val="black"/>
                </a:solidFill>
              </a:rPr>
              <a:t>şi</a:t>
            </a:r>
            <a:r>
              <a:rPr lang="en-US" sz="2900" b="1" dirty="0">
                <a:solidFill>
                  <a:prstClr val="black"/>
                </a:solidFill>
              </a:rPr>
              <a:t> </a:t>
            </a:r>
            <a:r>
              <a:rPr lang="en-US" sz="2900" b="1" dirty="0" err="1">
                <a:solidFill>
                  <a:prstClr val="black"/>
                </a:solidFill>
              </a:rPr>
              <a:t>cerinţele</a:t>
            </a:r>
            <a:r>
              <a:rPr lang="en-US" sz="2900" b="1" dirty="0">
                <a:solidFill>
                  <a:prstClr val="black"/>
                </a:solidFill>
              </a:rPr>
              <a:t> </a:t>
            </a:r>
            <a:r>
              <a:rPr lang="en-US" sz="2900" b="1" dirty="0" err="1">
                <a:solidFill>
                  <a:prstClr val="black"/>
                </a:solidFill>
              </a:rPr>
              <a:t>pieţei</a:t>
            </a:r>
            <a:r>
              <a:rPr lang="en-US" sz="2900" b="1" dirty="0">
                <a:solidFill>
                  <a:prstClr val="black"/>
                </a:solidFill>
              </a:rPr>
              <a:t> </a:t>
            </a:r>
            <a:r>
              <a:rPr lang="en-US" sz="2900" b="1" dirty="0" err="1">
                <a:solidFill>
                  <a:prstClr val="black"/>
                </a:solidFill>
              </a:rPr>
              <a:t>forţei</a:t>
            </a:r>
            <a:r>
              <a:rPr lang="en-US" sz="2900" b="1" dirty="0">
                <a:solidFill>
                  <a:prstClr val="black"/>
                </a:solidFill>
              </a:rPr>
              <a:t> de </a:t>
            </a:r>
            <a:r>
              <a:rPr lang="en-US" sz="2900" b="1" dirty="0" err="1">
                <a:solidFill>
                  <a:prstClr val="black"/>
                </a:solidFill>
              </a:rPr>
              <a:t>muncă</a:t>
            </a:r>
            <a:r>
              <a:rPr lang="en-US" sz="2900" b="1" dirty="0">
                <a:solidFill>
                  <a:prstClr val="black"/>
                </a:solidFill>
              </a:rPr>
              <a:t>. </a:t>
            </a:r>
            <a:endParaRPr lang="en-US" sz="2900" b="1" dirty="0" smtClean="0">
              <a:solidFill>
                <a:prstClr val="black"/>
              </a:solidFill>
            </a:endParaRPr>
          </a:p>
          <a:p>
            <a:pPr lvl="0">
              <a:buClr>
                <a:srgbClr val="30ACEC">
                  <a:lumMod val="75000"/>
                </a:srgbClr>
              </a:buClr>
            </a:pPr>
            <a:r>
              <a:rPr lang="en-US" sz="2900" dirty="0" smtClean="0">
                <a:solidFill>
                  <a:prstClr val="black"/>
                </a:solidFill>
              </a:rPr>
              <a:t>In plus</a:t>
            </a:r>
            <a:r>
              <a:rPr lang="en-US" sz="2900" b="1" dirty="0" smtClean="0">
                <a:solidFill>
                  <a:prstClr val="black"/>
                </a:solidFill>
              </a:rPr>
              <a:t>, </a:t>
            </a:r>
            <a:r>
              <a:rPr lang="en-US" sz="2900" b="1" dirty="0" err="1" smtClean="0">
                <a:solidFill>
                  <a:prstClr val="black"/>
                </a:solidFill>
              </a:rPr>
              <a:t>reducerea</a:t>
            </a:r>
            <a:r>
              <a:rPr lang="en-US" sz="2900" b="1" dirty="0" smtClean="0">
                <a:solidFill>
                  <a:prstClr val="black"/>
                </a:solidFill>
              </a:rPr>
              <a:t> </a:t>
            </a:r>
            <a:r>
              <a:rPr lang="en-US" sz="2900" b="1" dirty="0" err="1">
                <a:solidFill>
                  <a:prstClr val="black"/>
                </a:solidFill>
              </a:rPr>
              <a:t>stagiului</a:t>
            </a:r>
            <a:r>
              <a:rPr lang="en-US" sz="2900" b="1" dirty="0">
                <a:solidFill>
                  <a:prstClr val="black"/>
                </a:solidFill>
              </a:rPr>
              <a:t> </a:t>
            </a:r>
            <a:r>
              <a:rPr lang="en-US" sz="2900" b="1" dirty="0" err="1">
                <a:solidFill>
                  <a:prstClr val="black"/>
                </a:solidFill>
              </a:rPr>
              <a:t>nivelului</a:t>
            </a:r>
            <a:r>
              <a:rPr lang="en-US" sz="2900" b="1" dirty="0">
                <a:solidFill>
                  <a:prstClr val="black"/>
                </a:solidFill>
              </a:rPr>
              <a:t> de </a:t>
            </a:r>
            <a:r>
              <a:rPr lang="en-US" sz="2900" b="1" dirty="0" err="1">
                <a:solidFill>
                  <a:prstClr val="black"/>
                </a:solidFill>
              </a:rPr>
              <a:t>licenţă</a:t>
            </a:r>
            <a:r>
              <a:rPr lang="en-US" sz="2900" b="1" dirty="0">
                <a:solidFill>
                  <a:prstClr val="black"/>
                </a:solidFill>
              </a:rPr>
              <a:t> la (3-4) </a:t>
            </a:r>
            <a:r>
              <a:rPr lang="en-US" sz="2900" b="1" dirty="0" err="1">
                <a:solidFill>
                  <a:prstClr val="black"/>
                </a:solidFill>
              </a:rPr>
              <a:t>ani</a:t>
            </a:r>
            <a:r>
              <a:rPr lang="en-US" sz="2900" b="1" dirty="0">
                <a:solidFill>
                  <a:prstClr val="black"/>
                </a:solidFill>
              </a:rPr>
              <a:t> </a:t>
            </a:r>
            <a:r>
              <a:rPr lang="en-US" sz="2900" b="1" dirty="0" err="1" smtClean="0">
                <a:solidFill>
                  <a:prstClr val="black"/>
                </a:solidFill>
              </a:rPr>
              <a:t>în</a:t>
            </a:r>
            <a:r>
              <a:rPr lang="en-US" sz="2900" b="1" dirty="0" smtClean="0">
                <a:solidFill>
                  <a:prstClr val="black"/>
                </a:solidFill>
              </a:rPr>
              <a:t> care </a:t>
            </a:r>
            <a:r>
              <a:rPr lang="en-US" sz="2900" b="1" dirty="0" err="1" smtClean="0">
                <a:solidFill>
                  <a:prstClr val="black"/>
                </a:solidFill>
              </a:rPr>
              <a:t>absolventul</a:t>
            </a:r>
            <a:r>
              <a:rPr lang="en-US" sz="2900" b="1" dirty="0" smtClean="0">
                <a:solidFill>
                  <a:prstClr val="black"/>
                </a:solidFill>
              </a:rPr>
              <a:t> </a:t>
            </a:r>
            <a:r>
              <a:rPr lang="en-US" sz="2900" b="1" dirty="0" err="1"/>
              <a:t>primeşte</a:t>
            </a:r>
            <a:r>
              <a:rPr lang="en-US" sz="2900" b="1" dirty="0"/>
              <a:t> </a:t>
            </a:r>
            <a:r>
              <a:rPr lang="en-US" sz="2900" b="1" dirty="0" err="1"/>
              <a:t>doar</a:t>
            </a:r>
            <a:r>
              <a:rPr lang="en-US" sz="2900" b="1" dirty="0"/>
              <a:t> </a:t>
            </a:r>
            <a:r>
              <a:rPr lang="en-US" sz="2900" b="1" dirty="0" err="1"/>
              <a:t>competenţe</a:t>
            </a:r>
            <a:r>
              <a:rPr lang="en-US" sz="2900" b="1" dirty="0"/>
              <a:t> </a:t>
            </a:r>
            <a:r>
              <a:rPr lang="en-US" sz="2900" b="1" dirty="0" err="1" smtClean="0"/>
              <a:t>generale</a:t>
            </a:r>
            <a:r>
              <a:rPr lang="en-US" sz="2900" b="1" dirty="0" smtClean="0"/>
              <a:t>, </a:t>
            </a:r>
            <a:r>
              <a:rPr lang="en-US" sz="2900" b="1" dirty="0" err="1" smtClean="0"/>
              <a:t>fundamentale</a:t>
            </a:r>
            <a:r>
              <a:rPr lang="en-US" sz="2900" b="1" dirty="0" smtClean="0"/>
              <a:t> </a:t>
            </a:r>
            <a:r>
              <a:rPr lang="en-US" sz="2900" b="1" dirty="0" err="1"/>
              <a:t>în</a:t>
            </a:r>
            <a:r>
              <a:rPr lang="en-US" sz="2900" b="1" dirty="0"/>
              <a:t> </a:t>
            </a:r>
            <a:r>
              <a:rPr lang="en-US" sz="2900" b="1" dirty="0" err="1"/>
              <a:t>domeniul</a:t>
            </a:r>
            <a:r>
              <a:rPr lang="en-US" sz="2900" b="1" dirty="0"/>
              <a:t> de </a:t>
            </a:r>
            <a:r>
              <a:rPr lang="en-US" sz="2900" b="1" dirty="0" err="1"/>
              <a:t>studiu</a:t>
            </a:r>
            <a:r>
              <a:rPr lang="en-US" sz="2900" b="1" dirty="0"/>
              <a:t> ales, </a:t>
            </a:r>
            <a:r>
              <a:rPr lang="en-US" sz="2900" b="1" dirty="0" err="1"/>
              <a:t>impune</a:t>
            </a:r>
            <a:endParaRPr lang="en-US" sz="2900" b="1" dirty="0"/>
          </a:p>
          <a:p>
            <a:r>
              <a:rPr lang="en-US" sz="2900" b="1" dirty="0" err="1"/>
              <a:t>reducerea</a:t>
            </a:r>
            <a:r>
              <a:rPr lang="en-US" sz="2900" b="1" dirty="0"/>
              <a:t> </a:t>
            </a:r>
            <a:r>
              <a:rPr lang="en-US" sz="2900" b="1" dirty="0" err="1"/>
              <a:t>numărului</a:t>
            </a:r>
            <a:r>
              <a:rPr lang="en-US" sz="2900" b="1" dirty="0"/>
              <a:t> de </a:t>
            </a:r>
            <a:r>
              <a:rPr lang="en-US" sz="2900" b="1" dirty="0" err="1"/>
              <a:t>domenii</a:t>
            </a:r>
            <a:r>
              <a:rPr lang="en-US" sz="2900" b="1" dirty="0"/>
              <a:t> </a:t>
            </a:r>
            <a:r>
              <a:rPr lang="en-US" sz="2900" b="1" dirty="0" err="1"/>
              <a:t>şi</a:t>
            </a:r>
            <a:r>
              <a:rPr lang="en-US" sz="2900" b="1" dirty="0"/>
              <a:t> </a:t>
            </a:r>
            <a:r>
              <a:rPr lang="en-US" sz="2900" b="1" dirty="0" err="1" smtClean="0"/>
              <a:t>specializări</a:t>
            </a:r>
            <a:r>
              <a:rPr lang="en-US" sz="2900" dirty="0" smtClean="0"/>
              <a:t>, </a:t>
            </a:r>
            <a:r>
              <a:rPr lang="en-US" sz="2900" dirty="0" err="1" smtClean="0"/>
              <a:t>asigurarea</a:t>
            </a:r>
            <a:r>
              <a:rPr lang="en-US" sz="2900" dirty="0" smtClean="0"/>
              <a:t> </a:t>
            </a:r>
            <a:r>
              <a:rPr lang="en-US" sz="2900" dirty="0" err="1" smtClean="0"/>
              <a:t>competenţelor</a:t>
            </a:r>
            <a:r>
              <a:rPr lang="en-US" sz="2900" dirty="0" smtClean="0"/>
              <a:t>  </a:t>
            </a:r>
            <a:r>
              <a:rPr lang="en-US" sz="2900" dirty="0" err="1"/>
              <a:t>specifice</a:t>
            </a:r>
            <a:r>
              <a:rPr lang="en-US" sz="2900" dirty="0"/>
              <a:t> </a:t>
            </a:r>
            <a:r>
              <a:rPr lang="en-US" sz="2900" dirty="0" err="1"/>
              <a:t>profesionale</a:t>
            </a:r>
            <a:r>
              <a:rPr lang="en-US" sz="2900" dirty="0"/>
              <a:t> </a:t>
            </a:r>
            <a:r>
              <a:rPr lang="en-US" sz="2900" dirty="0" smtClean="0"/>
              <a:t>strict </a:t>
            </a:r>
            <a:r>
              <a:rPr lang="it-IT" sz="2900" dirty="0" smtClean="0"/>
              <a:t>pe </a:t>
            </a:r>
            <a:r>
              <a:rPr lang="it-IT" sz="2900" dirty="0" err="1"/>
              <a:t>anumite</a:t>
            </a:r>
            <a:r>
              <a:rPr lang="it-IT" sz="2900" dirty="0"/>
              <a:t> </a:t>
            </a:r>
            <a:r>
              <a:rPr lang="it-IT" sz="2900" dirty="0" err="1"/>
              <a:t>tehnologii</a:t>
            </a:r>
            <a:r>
              <a:rPr lang="it-IT" sz="2900" dirty="0"/>
              <a:t> noi </a:t>
            </a:r>
            <a:r>
              <a:rPr lang="it-IT" sz="2900" dirty="0" err="1"/>
              <a:t>avansate</a:t>
            </a:r>
            <a:r>
              <a:rPr lang="it-IT" sz="2900" dirty="0"/>
              <a:t> </a:t>
            </a:r>
            <a:r>
              <a:rPr lang="it-IT" sz="2900" dirty="0" err="1"/>
              <a:t>şi</a:t>
            </a:r>
            <a:r>
              <a:rPr lang="it-IT" sz="2900" dirty="0"/>
              <a:t> </a:t>
            </a:r>
            <a:r>
              <a:rPr lang="it-IT" sz="2900" dirty="0" smtClean="0"/>
              <a:t>implementate </a:t>
            </a:r>
            <a:r>
              <a:rPr lang="en-US" sz="2900" dirty="0" err="1" smtClean="0"/>
              <a:t>în</a:t>
            </a:r>
            <a:r>
              <a:rPr lang="en-US" sz="2900" dirty="0" smtClean="0"/>
              <a:t> </a:t>
            </a:r>
            <a:r>
              <a:rPr lang="en-US" sz="2900" dirty="0" err="1"/>
              <a:t>dezvoltarea</a:t>
            </a:r>
            <a:r>
              <a:rPr lang="en-US" sz="2900" dirty="0"/>
              <a:t> </a:t>
            </a:r>
            <a:r>
              <a:rPr lang="en-US" sz="2900" dirty="0" err="1"/>
              <a:t>industrială</a:t>
            </a:r>
            <a:r>
              <a:rPr lang="en-US" sz="2900" dirty="0"/>
              <a:t> </a:t>
            </a:r>
            <a:r>
              <a:rPr lang="en-US" sz="2900" dirty="0" err="1"/>
              <a:t>să</a:t>
            </a:r>
            <a:r>
              <a:rPr lang="en-US" sz="2900" dirty="0"/>
              <a:t> fie </a:t>
            </a:r>
            <a:r>
              <a:rPr lang="en-US" sz="2900" dirty="0" err="1"/>
              <a:t>transferată</a:t>
            </a:r>
            <a:r>
              <a:rPr lang="en-US" sz="2900" dirty="0"/>
              <a:t> </a:t>
            </a:r>
            <a:r>
              <a:rPr lang="en-US" sz="2900" dirty="0" err="1" smtClean="0"/>
              <a:t>înspre</a:t>
            </a:r>
            <a:r>
              <a:rPr lang="en-US" sz="2900" dirty="0"/>
              <a:t> </a:t>
            </a:r>
            <a:r>
              <a:rPr lang="it-IT" sz="2900" dirty="0" err="1" smtClean="0"/>
              <a:t>masterate</a:t>
            </a:r>
            <a:r>
              <a:rPr lang="it-IT" sz="2900" dirty="0"/>
              <a:t>. </a:t>
            </a:r>
            <a:endParaRPr lang="it-IT" sz="2900" dirty="0" smtClean="0"/>
          </a:p>
          <a:p>
            <a:r>
              <a:rPr lang="it-IT" sz="2900" dirty="0" err="1" smtClean="0"/>
              <a:t>Competenţele</a:t>
            </a:r>
            <a:r>
              <a:rPr lang="it-IT" sz="2900" dirty="0" smtClean="0"/>
              <a:t> </a:t>
            </a:r>
            <a:r>
              <a:rPr lang="it-IT" sz="2900" dirty="0"/>
              <a:t>generale </a:t>
            </a:r>
            <a:r>
              <a:rPr lang="it-IT" sz="2900" dirty="0" err="1"/>
              <a:t>asigurate</a:t>
            </a:r>
            <a:r>
              <a:rPr lang="it-IT" sz="2900" dirty="0"/>
              <a:t> </a:t>
            </a:r>
            <a:r>
              <a:rPr lang="it-IT" sz="2900" dirty="0" smtClean="0"/>
              <a:t>de </a:t>
            </a:r>
            <a:r>
              <a:rPr lang="en-US" sz="2900" dirty="0" err="1" smtClean="0"/>
              <a:t>nivelul</a:t>
            </a:r>
            <a:r>
              <a:rPr lang="en-US" sz="2900" dirty="0" smtClean="0"/>
              <a:t> de </a:t>
            </a:r>
            <a:r>
              <a:rPr lang="en-US" sz="2900" dirty="0"/>
              <a:t> </a:t>
            </a:r>
            <a:r>
              <a:rPr lang="en-US" sz="2900" dirty="0" err="1" smtClean="0"/>
              <a:t>nivelul</a:t>
            </a:r>
            <a:r>
              <a:rPr lang="en-US" sz="2900" dirty="0" smtClean="0"/>
              <a:t> </a:t>
            </a:r>
            <a:r>
              <a:rPr lang="en-US" sz="2900" dirty="0"/>
              <a:t>de </a:t>
            </a:r>
            <a:r>
              <a:rPr lang="en-US" sz="2900" dirty="0" err="1"/>
              <a:t>licenţă</a:t>
            </a:r>
            <a:r>
              <a:rPr lang="en-US" sz="2900" dirty="0"/>
              <a:t> pot fi </a:t>
            </a:r>
            <a:r>
              <a:rPr lang="en-US" sz="2900" dirty="0" err="1"/>
              <a:t>aplicate</a:t>
            </a:r>
            <a:r>
              <a:rPr lang="en-US" sz="2900" dirty="0"/>
              <a:t> </a:t>
            </a:r>
            <a:r>
              <a:rPr lang="en-US" sz="2900" dirty="0" err="1"/>
              <a:t>în</a:t>
            </a:r>
            <a:r>
              <a:rPr lang="en-US" sz="2900" dirty="0"/>
              <a:t> </a:t>
            </a:r>
            <a:r>
              <a:rPr lang="en-US" sz="2900" dirty="0" err="1"/>
              <a:t>ocupaţii</a:t>
            </a:r>
            <a:r>
              <a:rPr lang="en-US" sz="2900" dirty="0"/>
              <a:t> </a:t>
            </a:r>
            <a:r>
              <a:rPr lang="en-US" sz="2900" dirty="0" err="1" smtClean="0"/>
              <a:t>şi</a:t>
            </a:r>
            <a:r>
              <a:rPr lang="en-US" sz="2900" dirty="0"/>
              <a:t> </a:t>
            </a:r>
            <a:r>
              <a:rPr lang="it-IT" sz="2900" dirty="0" err="1" smtClean="0"/>
              <a:t>contexte</a:t>
            </a:r>
            <a:r>
              <a:rPr lang="it-IT" sz="2900" dirty="0" smtClean="0"/>
              <a:t> </a:t>
            </a:r>
            <a:r>
              <a:rPr lang="it-IT" sz="2900" dirty="0"/>
              <a:t>variate </a:t>
            </a:r>
            <a:r>
              <a:rPr lang="it-IT" sz="2900" dirty="0" err="1"/>
              <a:t>fiind</a:t>
            </a:r>
            <a:r>
              <a:rPr lang="it-IT" sz="2900" dirty="0"/>
              <a:t> </a:t>
            </a:r>
            <a:r>
              <a:rPr lang="it-IT" sz="2900" dirty="0" err="1"/>
              <a:t>bazate</a:t>
            </a:r>
            <a:r>
              <a:rPr lang="it-IT" sz="2900" dirty="0"/>
              <a:t> pe </a:t>
            </a:r>
            <a:r>
              <a:rPr lang="it-IT" sz="2900" dirty="0" err="1"/>
              <a:t>cunoştinţe</a:t>
            </a:r>
            <a:r>
              <a:rPr lang="it-IT" sz="2900" dirty="0"/>
              <a:t> </a:t>
            </a:r>
            <a:r>
              <a:rPr lang="it-IT" sz="2900" dirty="0" smtClean="0"/>
              <a:t>generale </a:t>
            </a:r>
            <a:r>
              <a:rPr lang="en-US" sz="2900" dirty="0" err="1" smtClean="0"/>
              <a:t>dobândite</a:t>
            </a:r>
            <a:r>
              <a:rPr lang="en-US" sz="2900" dirty="0"/>
              <a:t>, </a:t>
            </a:r>
            <a:r>
              <a:rPr lang="en-US" sz="2900" dirty="0" err="1"/>
              <a:t>numite</a:t>
            </a:r>
            <a:r>
              <a:rPr lang="en-US" sz="2900" dirty="0"/>
              <a:t> </a:t>
            </a:r>
            <a:r>
              <a:rPr lang="en-US" sz="2900" dirty="0" err="1"/>
              <a:t>şi</a:t>
            </a:r>
            <a:r>
              <a:rPr lang="en-US" sz="2900" dirty="0"/>
              <a:t> </a:t>
            </a:r>
            <a:r>
              <a:rPr lang="en-US" sz="2900" dirty="0" err="1"/>
              <a:t>cunoştinţe</a:t>
            </a:r>
            <a:r>
              <a:rPr lang="en-US" sz="2900" dirty="0"/>
              <a:t> "</a:t>
            </a:r>
            <a:r>
              <a:rPr lang="en-US" sz="2900" dirty="0" err="1"/>
              <a:t>cheie</a:t>
            </a:r>
            <a:r>
              <a:rPr lang="en-US" sz="2900" dirty="0"/>
              <a:t>", </a:t>
            </a:r>
            <a:r>
              <a:rPr lang="en-US" sz="2900" dirty="0" err="1" smtClean="0"/>
              <a:t>cunoştinţe</a:t>
            </a:r>
            <a:r>
              <a:rPr lang="en-US" sz="2900" dirty="0"/>
              <a:t> </a:t>
            </a:r>
            <a:r>
              <a:rPr lang="en-US" sz="2900" dirty="0" smtClean="0"/>
              <a:t>"</a:t>
            </a:r>
            <a:r>
              <a:rPr lang="en-US" sz="2900" dirty="0" err="1" smtClean="0"/>
              <a:t>nucleu</a:t>
            </a:r>
            <a:r>
              <a:rPr lang="en-US" sz="2900" dirty="0"/>
              <a:t>" care </a:t>
            </a:r>
            <a:r>
              <a:rPr lang="en-US" sz="2900" dirty="0" err="1"/>
              <a:t>asigură</a:t>
            </a:r>
            <a:r>
              <a:rPr lang="en-US" sz="2900" dirty="0"/>
              <a:t> </a:t>
            </a:r>
            <a:r>
              <a:rPr lang="en-US" sz="2900" dirty="0" err="1"/>
              <a:t>transferul</a:t>
            </a:r>
            <a:r>
              <a:rPr lang="en-US" sz="2900" dirty="0"/>
              <a:t> </a:t>
            </a:r>
            <a:r>
              <a:rPr lang="en-US" sz="2900" dirty="0" err="1"/>
              <a:t>licenţiatului</a:t>
            </a:r>
            <a:r>
              <a:rPr lang="en-US" sz="2900" dirty="0"/>
              <a:t> </a:t>
            </a:r>
            <a:r>
              <a:rPr lang="en-US" sz="2900" dirty="0" err="1" smtClean="0"/>
              <a:t>dintr</a:t>
            </a:r>
            <a:r>
              <a:rPr lang="en-US" sz="2900" dirty="0" smtClean="0"/>
              <a:t>-un </a:t>
            </a:r>
            <a:r>
              <a:rPr lang="pt-BR" sz="2900" dirty="0" err="1" smtClean="0"/>
              <a:t>domeniu</a:t>
            </a:r>
            <a:r>
              <a:rPr lang="pt-BR" sz="2900" dirty="0" smtClean="0"/>
              <a:t> </a:t>
            </a:r>
            <a:r>
              <a:rPr lang="pt-BR" sz="2900" dirty="0"/>
              <a:t>de </a:t>
            </a:r>
            <a:r>
              <a:rPr lang="pt-BR" sz="2900" dirty="0" err="1"/>
              <a:t>specializare</a:t>
            </a:r>
            <a:r>
              <a:rPr lang="pt-BR" sz="2900" dirty="0"/>
              <a:t> </a:t>
            </a:r>
            <a:r>
              <a:rPr lang="pt-BR" sz="2900" dirty="0" err="1"/>
              <a:t>în</a:t>
            </a:r>
            <a:r>
              <a:rPr lang="pt-BR" sz="2900" dirty="0"/>
              <a:t> </a:t>
            </a:r>
            <a:r>
              <a:rPr lang="pt-BR" sz="2900" dirty="0" err="1"/>
              <a:t>altul</a:t>
            </a:r>
            <a:r>
              <a:rPr lang="pt-BR" sz="2900" dirty="0"/>
              <a:t> </a:t>
            </a:r>
            <a:r>
              <a:rPr lang="pt-BR" sz="2900" dirty="0" err="1"/>
              <a:t>precum</a:t>
            </a:r>
            <a:r>
              <a:rPr lang="pt-BR" sz="2900" dirty="0"/>
              <a:t> </a:t>
            </a:r>
            <a:r>
              <a:rPr lang="pt-BR" sz="2900" dirty="0" err="1" smtClean="0"/>
              <a:t>şi</a:t>
            </a:r>
            <a:r>
              <a:rPr lang="pt-BR" sz="2900" dirty="0"/>
              <a:t> </a:t>
            </a:r>
            <a:r>
              <a:rPr lang="it-IT" sz="2900" dirty="0" err="1" smtClean="0"/>
              <a:t>posibilitatea</a:t>
            </a:r>
            <a:r>
              <a:rPr lang="it-IT" sz="2900" dirty="0" smtClean="0"/>
              <a:t> </a:t>
            </a:r>
            <a:r>
              <a:rPr lang="it-IT" sz="2900" dirty="0" err="1"/>
              <a:t>continuării</a:t>
            </a:r>
            <a:r>
              <a:rPr lang="it-IT" sz="2900" dirty="0"/>
              <a:t> </a:t>
            </a:r>
            <a:r>
              <a:rPr lang="it-IT" sz="2900" dirty="0" err="1"/>
              <a:t>instruirii</a:t>
            </a:r>
            <a:r>
              <a:rPr lang="it-IT" sz="2900" dirty="0"/>
              <a:t> </a:t>
            </a:r>
            <a:r>
              <a:rPr lang="it-IT" sz="2900" dirty="0" err="1"/>
              <a:t>în</a:t>
            </a:r>
            <a:r>
              <a:rPr lang="it-IT" sz="2900" dirty="0"/>
              <a:t> </a:t>
            </a:r>
            <a:r>
              <a:rPr lang="it-IT" sz="2900" dirty="0" err="1"/>
              <a:t>specializări</a:t>
            </a:r>
            <a:endParaRPr lang="it-IT" sz="2900" dirty="0"/>
          </a:p>
          <a:p>
            <a:r>
              <a:rPr lang="it-IT" sz="2900" dirty="0" err="1"/>
              <a:t>specifice</a:t>
            </a:r>
            <a:r>
              <a:rPr lang="it-IT" sz="2900" dirty="0"/>
              <a:t> </a:t>
            </a:r>
            <a:r>
              <a:rPr lang="it-IT" sz="2900" dirty="0" err="1"/>
              <a:t>şi</a:t>
            </a:r>
            <a:r>
              <a:rPr lang="it-IT" sz="2900" dirty="0"/>
              <a:t> complementare mai </a:t>
            </a:r>
            <a:r>
              <a:rPr lang="it-IT" sz="2900" dirty="0" err="1"/>
              <a:t>înguste</a:t>
            </a:r>
            <a:r>
              <a:rPr lang="it-IT" sz="2900" dirty="0"/>
              <a:t>, </a:t>
            </a:r>
            <a:r>
              <a:rPr lang="it-IT" sz="2900" dirty="0" err="1"/>
              <a:t>prin</a:t>
            </a:r>
            <a:r>
              <a:rPr lang="it-IT" sz="2900" dirty="0"/>
              <a:t> </a:t>
            </a:r>
            <a:r>
              <a:rPr lang="it-IT" sz="2900" dirty="0" err="1" smtClean="0"/>
              <a:t>masterat</a:t>
            </a:r>
            <a:r>
              <a:rPr lang="it-IT" sz="2900" dirty="0" smtClean="0"/>
              <a:t>………..</a:t>
            </a:r>
          </a:p>
          <a:p>
            <a:pPr marL="284163" indent="0">
              <a:buNone/>
            </a:pPr>
            <a:r>
              <a:rPr lang="en-US" sz="3200" b="1" dirty="0"/>
              <a:t>ISCED 2013-F. </a:t>
            </a:r>
            <a:r>
              <a:rPr lang="en-US" sz="3200" dirty="0"/>
              <a:t>[Kaiser et al. (2005); Granholm et al. (2005);</a:t>
            </a:r>
            <a:r>
              <a:rPr lang="da-DK" sz="3200" dirty="0" err="1"/>
              <a:t>Laaksonen</a:t>
            </a:r>
            <a:r>
              <a:rPr lang="da-DK" sz="3200" dirty="0"/>
              <a:t> et al. (2003); </a:t>
            </a:r>
            <a:r>
              <a:rPr lang="da-DK" sz="3200" dirty="0" err="1"/>
              <a:t>Zaharia</a:t>
            </a:r>
            <a:r>
              <a:rPr lang="da-DK" sz="3200" dirty="0"/>
              <a:t> et al. (2006);</a:t>
            </a:r>
            <a:r>
              <a:rPr lang="en-US" sz="3200" dirty="0"/>
              <a:t>Galloway et al. (2008); </a:t>
            </a:r>
            <a:r>
              <a:rPr lang="en-US" sz="3200" dirty="0" err="1"/>
              <a:t>Jinescu</a:t>
            </a:r>
            <a:r>
              <a:rPr lang="en-US" sz="3200" dirty="0"/>
              <a:t> et al. (2009);</a:t>
            </a:r>
            <a:r>
              <a:rPr lang="da-DK" sz="3200" dirty="0" err="1"/>
              <a:t>Dumitrache</a:t>
            </a:r>
            <a:r>
              <a:rPr lang="da-DK" sz="3200" dirty="0"/>
              <a:t> et al. (2010); </a:t>
            </a:r>
            <a:r>
              <a:rPr lang="da-DK" sz="3200" dirty="0" err="1"/>
              <a:t>Huntzinger</a:t>
            </a:r>
            <a:r>
              <a:rPr lang="da-DK" sz="3200" dirty="0"/>
              <a:t> et al. (2007)].</a:t>
            </a:r>
            <a:endParaRPr lang="en-US" sz="3200" b="1" dirty="0"/>
          </a:p>
          <a:p>
            <a:endParaRPr lang="en-US" sz="3200" dirty="0"/>
          </a:p>
          <a:p>
            <a:endParaRPr lang="en-US" sz="2900" dirty="0">
              <a:solidFill>
                <a:prstClr val="black"/>
              </a:solidFill>
            </a:endParaRPr>
          </a:p>
          <a:p>
            <a:endParaRPr lang="en-US" sz="2900" dirty="0"/>
          </a:p>
        </p:txBody>
      </p:sp>
    </p:spTree>
    <p:extLst>
      <p:ext uri="{BB962C8B-B14F-4D97-AF65-F5344CB8AC3E}">
        <p14:creationId xmlns:p14="http://schemas.microsoft.com/office/powerpoint/2010/main" val="8570421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310" y="426721"/>
            <a:ext cx="10018713" cy="2377439"/>
          </a:xfrm>
        </p:spPr>
        <p:txBody>
          <a:bodyPr>
            <a:normAutofit fontScale="92500" lnSpcReduction="20000"/>
          </a:bodyPr>
          <a:lstStyle/>
          <a:p>
            <a:endParaRPr lang="en-US" dirty="0" smtClean="0"/>
          </a:p>
          <a:p>
            <a:r>
              <a:rPr lang="en-US" dirty="0" smtClean="0"/>
              <a:t>                                                                    De </a:t>
            </a:r>
            <a:r>
              <a:rPr lang="en-US" dirty="0" err="1" smtClean="0"/>
              <a:t>ce</a:t>
            </a:r>
            <a:r>
              <a:rPr lang="en-US" dirty="0" smtClean="0"/>
              <a:t> ISCED-2 </a:t>
            </a:r>
          </a:p>
          <a:p>
            <a:r>
              <a:rPr lang="ro-RO" dirty="0" smtClean="0"/>
              <a:t>Regulamentului </a:t>
            </a:r>
            <a:r>
              <a:rPr lang="ro-RO" dirty="0"/>
              <a:t>(UE) nr. 912/2013 al Comisiei Europene din 23 septembrie 2013 de punere în aplicare a Regulamentului (CE) nr. 452/2008 al Parlamentului European și al Consiliului Uniunii Europene privind producerea și dezvoltarea de statistici în materie de educație și învățare continuă, în ceea ce privește statisticile în materie de sisteme de educație și formare. </a:t>
            </a:r>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149378291"/>
              </p:ext>
            </p:extLst>
          </p:nvPr>
        </p:nvGraphicFramePr>
        <p:xfrm>
          <a:off x="1484313" y="3117668"/>
          <a:ext cx="10018712" cy="2856411"/>
        </p:xfrm>
        <a:graphic>
          <a:graphicData uri="http://schemas.openxmlformats.org/drawingml/2006/table">
            <a:tbl>
              <a:tblPr>
                <a:tableStyleId>{5C22544A-7EE6-4342-B048-85BDC9FD1C3A}</a:tableStyleId>
              </a:tblPr>
              <a:tblGrid>
                <a:gridCol w="10018712">
                  <a:extLst>
                    <a:ext uri="{9D8B030D-6E8A-4147-A177-3AD203B41FA5}">
                      <a16:colId xmlns:a16="http://schemas.microsoft.com/office/drawing/2014/main" val="3150833930"/>
                    </a:ext>
                  </a:extLst>
                </a:gridCol>
              </a:tblGrid>
              <a:tr h="2856411">
                <a:tc>
                  <a:txBody>
                    <a:bodyPr/>
                    <a:lstStyle/>
                    <a:p>
                      <a:pPr marL="0" marR="0" indent="342900" algn="just">
                        <a:lnSpc>
                          <a:spcPct val="115000"/>
                        </a:lnSpc>
                        <a:spcBef>
                          <a:spcPts val="0"/>
                        </a:spcBef>
                        <a:spcAft>
                          <a:spcPts val="0"/>
                        </a:spcAft>
                      </a:pPr>
                      <a:r>
                        <a:rPr lang="ro-RO" sz="1100" dirty="0" smtClean="0">
                          <a:effectLst/>
                        </a:rPr>
                        <a:t>. </a:t>
                      </a:r>
                      <a:endParaRPr lang="en-US" sz="1100" dirty="0">
                        <a:effectLst/>
                      </a:endParaRPr>
                    </a:p>
                    <a:p>
                      <a:pPr marL="0" marR="0" indent="342900" algn="just">
                        <a:lnSpc>
                          <a:spcPct val="115000"/>
                        </a:lnSpc>
                        <a:spcBef>
                          <a:spcPts val="0"/>
                        </a:spcBef>
                        <a:spcAft>
                          <a:spcPts val="0"/>
                        </a:spcAft>
                      </a:pPr>
                      <a:r>
                        <a:rPr lang="ro-RO" sz="2400" dirty="0">
                          <a:effectLst/>
                        </a:rPr>
                        <a:t>În conformitate cu prevederile din regulamentul menționat anterior, ”necesitatea comparabilității internaționale a statisticilor din domeniul educației </a:t>
                      </a:r>
                      <a:r>
                        <a:rPr lang="ro-RO" sz="2400" b="1" dirty="0">
                          <a:effectLst/>
                        </a:rPr>
                        <a:t>impune folosirea </a:t>
                      </a:r>
                      <a:r>
                        <a:rPr lang="ro-RO" sz="2400" dirty="0">
                          <a:effectLst/>
                        </a:rPr>
                        <a:t>de către statele membre și instituțiile Uniunii Europene a unor clasificări ale educației comparabile cu versiunea revizuită a Clasificării Internaționale Standard a Educației ISCED”.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tc>
                <a:extLst>
                  <a:ext uri="{0D108BD9-81ED-4DB2-BD59-A6C34878D82A}">
                    <a16:rowId xmlns:a16="http://schemas.microsoft.com/office/drawing/2014/main" val="3699542161"/>
                  </a:ext>
                </a:extLst>
              </a:tr>
            </a:tbl>
          </a:graphicData>
        </a:graphic>
      </p:graphicFrame>
    </p:spTree>
    <p:extLst>
      <p:ext uri="{BB962C8B-B14F-4D97-AF65-F5344CB8AC3E}">
        <p14:creationId xmlns:p14="http://schemas.microsoft.com/office/powerpoint/2010/main" val="21024928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313509"/>
            <a:ext cx="10018713" cy="1053737"/>
          </a:xfrm>
        </p:spPr>
        <p:txBody>
          <a:bodyPr>
            <a:normAutofit fontScale="90000"/>
          </a:bodyPr>
          <a:lstStyle/>
          <a:p>
            <a:r>
              <a:rPr lang="en-US" dirty="0" smtClean="0"/>
              <a:t>De </a:t>
            </a:r>
            <a:r>
              <a:rPr lang="en-US" dirty="0" err="1" smtClean="0"/>
              <a:t>ce</a:t>
            </a:r>
            <a:r>
              <a:rPr lang="en-US" dirty="0" smtClean="0"/>
              <a:t> ISCED-3Tarile care au </a:t>
            </a:r>
            <a:r>
              <a:rPr lang="en-US" dirty="0" err="1" smtClean="0"/>
              <a:t>adoptat</a:t>
            </a:r>
            <a:r>
              <a:rPr lang="en-US" dirty="0" smtClean="0"/>
              <a:t> ISCED 97-pana in 1999</a:t>
            </a:r>
            <a:endParaRPr lang="en-US" dirty="0"/>
          </a:p>
        </p:txBody>
      </p:sp>
      <p:sp>
        <p:nvSpPr>
          <p:cNvPr id="3" name="Content Placeholder 2"/>
          <p:cNvSpPr>
            <a:spLocks noGrp="1"/>
          </p:cNvSpPr>
          <p:nvPr>
            <p:ph idx="1"/>
          </p:nvPr>
        </p:nvSpPr>
        <p:spPr>
          <a:xfrm>
            <a:off x="1484310" y="1288869"/>
            <a:ext cx="10018713" cy="5320937"/>
          </a:xfrm>
        </p:spPr>
        <p:txBody>
          <a:bodyPr>
            <a:normAutofit fontScale="62500" lnSpcReduction="20000"/>
          </a:bodyPr>
          <a:lstStyle/>
          <a:p>
            <a:r>
              <a:rPr lang="en-US" sz="2900" b="1" dirty="0" smtClean="0"/>
              <a:t>                                        ISCED-97 </a:t>
            </a:r>
            <a:r>
              <a:rPr lang="en-US" sz="2900" b="1" dirty="0"/>
              <a:t>levels for each OECD country</a:t>
            </a:r>
          </a:p>
          <a:p>
            <a:r>
              <a:rPr lang="en-US" dirty="0"/>
              <a:t>AUSTRALIA ...................................................................................................................................... 67</a:t>
            </a:r>
          </a:p>
          <a:p>
            <a:r>
              <a:rPr lang="en-US" dirty="0"/>
              <a:t>AUSTRIA .......................................................................................................................................... 68</a:t>
            </a:r>
          </a:p>
          <a:p>
            <a:r>
              <a:rPr lang="en-US" dirty="0"/>
              <a:t>BELGIUM (FLEMISH COMMUNITY) ...................................................................................................... 70</a:t>
            </a:r>
          </a:p>
          <a:p>
            <a:r>
              <a:rPr lang="en-US" dirty="0"/>
              <a:t>BELGIUM (FRENCH COMMUNITY) ....................................................................................................... 74</a:t>
            </a:r>
          </a:p>
          <a:p>
            <a:r>
              <a:rPr lang="en-US" dirty="0"/>
              <a:t>CANADA .......................................................................................................................................... 76</a:t>
            </a:r>
          </a:p>
          <a:p>
            <a:r>
              <a:rPr lang="en-US" dirty="0"/>
              <a:t>CZECH REPUBLIC .............................................................................................................................. 78</a:t>
            </a:r>
          </a:p>
          <a:p>
            <a:r>
              <a:rPr lang="en-US" dirty="0"/>
              <a:t>DENMARK ........................................................................................................................................ 80</a:t>
            </a:r>
          </a:p>
          <a:p>
            <a:r>
              <a:rPr lang="en-US" dirty="0"/>
              <a:t>FINLAND .......................................................................................................................................... 81</a:t>
            </a:r>
          </a:p>
          <a:p>
            <a:r>
              <a:rPr lang="en-US" dirty="0"/>
              <a:t>FRANCE ........................................................................................................................................... 82</a:t>
            </a:r>
          </a:p>
          <a:p>
            <a:r>
              <a:rPr lang="en-US" dirty="0"/>
              <a:t>GERMANY ........................................................................................................................................ 84</a:t>
            </a:r>
          </a:p>
          <a:p>
            <a:r>
              <a:rPr lang="en-US" dirty="0"/>
              <a:t>GREECE ........................................................................................................................................... 86</a:t>
            </a:r>
          </a:p>
          <a:p>
            <a:r>
              <a:rPr lang="en-US" dirty="0"/>
              <a:t>HUNGARY......................................................................................................................................... 87</a:t>
            </a:r>
          </a:p>
          <a:p>
            <a:r>
              <a:rPr lang="en-US" dirty="0"/>
              <a:t>ICELAND .......................................................................................................................................... 89</a:t>
            </a:r>
          </a:p>
          <a:p>
            <a:r>
              <a:rPr lang="en-US" dirty="0"/>
              <a:t>IRELAND .......................................................................................................................................... 92</a:t>
            </a:r>
          </a:p>
          <a:p>
            <a:r>
              <a:rPr lang="en-US" dirty="0"/>
              <a:t>ITALY ............................................................................................................................................... 93</a:t>
            </a:r>
          </a:p>
          <a:p>
            <a:r>
              <a:rPr lang="en-US" dirty="0"/>
              <a:t>JAPAN .............................................................................................................................................. </a:t>
            </a:r>
            <a:r>
              <a:rPr lang="en-US" dirty="0" smtClean="0"/>
              <a:t>94</a:t>
            </a:r>
            <a:endParaRPr lang="en-US" dirty="0"/>
          </a:p>
        </p:txBody>
      </p:sp>
    </p:spTree>
    <p:extLst>
      <p:ext uri="{BB962C8B-B14F-4D97-AF65-F5344CB8AC3E}">
        <p14:creationId xmlns:p14="http://schemas.microsoft.com/office/powerpoint/2010/main" val="19120312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310" y="452847"/>
            <a:ext cx="10018713" cy="5930536"/>
          </a:xfrm>
        </p:spPr>
        <p:txBody>
          <a:bodyPr>
            <a:normAutofit fontScale="70000" lnSpcReduction="20000"/>
          </a:bodyPr>
          <a:lstStyle/>
          <a:p>
            <a:r>
              <a:rPr lang="en-US" dirty="0"/>
              <a:t>KOREA ............................................................................................................................................. 96</a:t>
            </a:r>
          </a:p>
          <a:p>
            <a:r>
              <a:rPr lang="en-US" dirty="0"/>
              <a:t>LUXEMBOURG ................................................................................................................................... 98</a:t>
            </a:r>
          </a:p>
          <a:p>
            <a:r>
              <a:rPr lang="en-US" dirty="0"/>
              <a:t>MEXICO ........................................................................................................................................... 99</a:t>
            </a:r>
          </a:p>
          <a:p>
            <a:r>
              <a:rPr lang="en-US" dirty="0"/>
              <a:t>NETHERLANDS ................................................................................................................................ 100</a:t>
            </a:r>
          </a:p>
          <a:p>
            <a:r>
              <a:rPr lang="en-US" dirty="0"/>
              <a:t>NEW ZEALAND ............................................................................................................................... 101</a:t>
            </a:r>
          </a:p>
          <a:p>
            <a:r>
              <a:rPr lang="en-US" dirty="0"/>
              <a:t>NORWAY ........................................................................................................................................ 102</a:t>
            </a:r>
          </a:p>
          <a:p>
            <a:r>
              <a:rPr lang="en-US" dirty="0"/>
              <a:t>POLAND ......................................................................................................................................... 103</a:t>
            </a:r>
          </a:p>
          <a:p>
            <a:r>
              <a:rPr lang="en-US" dirty="0"/>
              <a:t>PORTUGAL ...................................................................................................................................... 104</a:t>
            </a:r>
          </a:p>
          <a:p>
            <a:r>
              <a:rPr lang="en-US" dirty="0"/>
              <a:t>SPAIN ............................................................................................................................................. 106</a:t>
            </a:r>
          </a:p>
          <a:p>
            <a:r>
              <a:rPr lang="en-US" dirty="0"/>
              <a:t>SWEDEN ......................................................................................................................................... 108</a:t>
            </a:r>
          </a:p>
          <a:p>
            <a:r>
              <a:rPr lang="en-US" dirty="0"/>
              <a:t>SWITZERLAND ................................................................................................................................. 109</a:t>
            </a:r>
          </a:p>
          <a:p>
            <a:r>
              <a:rPr lang="en-US" dirty="0"/>
              <a:t>TURKEY .......................................................................................................................................... 111</a:t>
            </a:r>
          </a:p>
          <a:p>
            <a:r>
              <a:rPr lang="en-US" dirty="0"/>
              <a:t>UNITED KINGDOM ........................................................................................................................... 112</a:t>
            </a:r>
          </a:p>
          <a:p>
            <a:r>
              <a:rPr lang="en-US" dirty="0"/>
              <a:t>UNITED STATES ............................................................................................................................... 113</a:t>
            </a:r>
          </a:p>
          <a:p>
            <a:r>
              <a:rPr lang="en-US" dirty="0" smtClean="0"/>
              <a:t>Total 30 </a:t>
            </a:r>
            <a:r>
              <a:rPr lang="en-US" dirty="0" err="1" smtClean="0"/>
              <a:t>tari</a:t>
            </a:r>
            <a:r>
              <a:rPr lang="en-US" dirty="0" smtClean="0"/>
              <a:t> /</a:t>
            </a:r>
            <a:r>
              <a:rPr lang="en-US" dirty="0" err="1" smtClean="0"/>
              <a:t>Sursa</a:t>
            </a:r>
            <a:r>
              <a:rPr lang="en-US" dirty="0" smtClean="0"/>
              <a:t> :</a:t>
            </a:r>
            <a:r>
              <a:rPr lang="en-US" dirty="0"/>
              <a:t>MANUAL FOR ISCED-97 IMPLEMENTATION IN OECD COUNTRIES – 1999 EDITION</a:t>
            </a:r>
          </a:p>
        </p:txBody>
      </p:sp>
    </p:spTree>
    <p:extLst>
      <p:ext uri="{BB962C8B-B14F-4D97-AF65-F5344CB8AC3E}">
        <p14:creationId xmlns:p14="http://schemas.microsoft.com/office/powerpoint/2010/main" val="25075671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310" y="217715"/>
            <a:ext cx="10018713" cy="6444342"/>
          </a:xfrm>
        </p:spPr>
        <p:txBody>
          <a:bodyPr>
            <a:normAutofit fontScale="55000" lnSpcReduction="20000"/>
          </a:bodyPr>
          <a:lstStyle/>
          <a:p>
            <a:endParaRPr lang="en-US" dirty="0" smtClean="0"/>
          </a:p>
          <a:p>
            <a:r>
              <a:rPr lang="en-US" sz="2500" b="1" dirty="0" smtClean="0"/>
              <a:t>                         DE CE </a:t>
            </a:r>
            <a:r>
              <a:rPr lang="en-US" sz="2500" b="1" dirty="0"/>
              <a:t>I</a:t>
            </a:r>
            <a:r>
              <a:rPr lang="en-US" sz="2500" b="1" dirty="0" smtClean="0"/>
              <a:t>SCED -4-              </a:t>
            </a:r>
            <a:r>
              <a:rPr lang="en-US" sz="2500" b="1" dirty="0"/>
              <a:t>P</a:t>
            </a:r>
            <a:r>
              <a:rPr lang="en-US" sz="2500" b="1" dirty="0" smtClean="0"/>
              <a:t>rogram  -   </a:t>
            </a:r>
            <a:r>
              <a:rPr lang="en-US" b="1" dirty="0" smtClean="0"/>
              <a:t>Erasmus</a:t>
            </a:r>
            <a:r>
              <a:rPr lang="en-US" b="1" dirty="0"/>
              <a:t>+ ISCED Codes (F-2013) </a:t>
            </a:r>
            <a:r>
              <a:rPr lang="en-US" b="1" dirty="0" smtClean="0"/>
              <a:t>–extras </a:t>
            </a:r>
            <a:r>
              <a:rPr lang="en-US" b="1" dirty="0" err="1" smtClean="0"/>
              <a:t>pentru</a:t>
            </a:r>
            <a:r>
              <a:rPr lang="en-US" b="1" dirty="0" smtClean="0"/>
              <a:t>  </a:t>
            </a:r>
            <a:r>
              <a:rPr lang="en-US" b="1" dirty="0" err="1" smtClean="0"/>
              <a:t>inginerie</a:t>
            </a:r>
            <a:r>
              <a:rPr lang="en-US" b="1" dirty="0" smtClean="0"/>
              <a:t> </a:t>
            </a:r>
            <a:r>
              <a:rPr lang="en-US" b="1" dirty="0" err="1" smtClean="0"/>
              <a:t>si</a:t>
            </a:r>
            <a:r>
              <a:rPr lang="en-US" b="1" dirty="0" smtClean="0"/>
              <a:t> </a:t>
            </a:r>
            <a:r>
              <a:rPr lang="en-US" b="1" dirty="0" err="1" smtClean="0"/>
              <a:t>informatica</a:t>
            </a:r>
            <a:r>
              <a:rPr lang="en-US" b="1" dirty="0" smtClean="0"/>
              <a:t> </a:t>
            </a:r>
            <a:endParaRPr lang="en-US" b="1" dirty="0"/>
          </a:p>
          <a:p>
            <a:r>
              <a:rPr lang="en-US" dirty="0"/>
              <a:t>Broad field 	</a:t>
            </a:r>
            <a:r>
              <a:rPr lang="en-US" dirty="0" smtClean="0"/>
              <a:t>  Narrow field               </a:t>
            </a:r>
            <a:r>
              <a:rPr lang="en-US" dirty="0"/>
              <a:t>	Detailed field 	</a:t>
            </a:r>
          </a:p>
          <a:p>
            <a:r>
              <a:rPr lang="en-US" sz="2500" dirty="0"/>
              <a:t>06 Information and Communication Technologies (ICTs) </a:t>
            </a:r>
            <a:endParaRPr lang="en-US" sz="2500" dirty="0" smtClean="0"/>
          </a:p>
          <a:p>
            <a:r>
              <a:rPr lang="en-US" sz="2500" dirty="0"/>
              <a:t>	061 Information and Communication Technologies (ICTs) </a:t>
            </a:r>
            <a:endParaRPr lang="en-US" sz="2500" dirty="0" smtClean="0"/>
          </a:p>
          <a:p>
            <a:r>
              <a:rPr lang="en-US" sz="2500" dirty="0"/>
              <a:t>	0611 Computer use </a:t>
            </a:r>
            <a:endParaRPr lang="en-US" sz="2500" dirty="0" smtClean="0"/>
          </a:p>
          <a:p>
            <a:r>
              <a:rPr lang="en-US" sz="2500" dirty="0" smtClean="0"/>
              <a:t> 	0612 </a:t>
            </a:r>
            <a:r>
              <a:rPr lang="en-US" sz="2500" dirty="0"/>
              <a:t>Database and network design and administration 0613 Software and applications development and analysis 	</a:t>
            </a:r>
          </a:p>
          <a:p>
            <a:r>
              <a:rPr lang="en-US" sz="2500" dirty="0"/>
              <a:t>07 Engineering, manufacturing and construction </a:t>
            </a:r>
            <a:endParaRPr lang="en-US" sz="2500" dirty="0" smtClean="0"/>
          </a:p>
          <a:p>
            <a:r>
              <a:rPr lang="en-US" sz="2500" dirty="0"/>
              <a:t> </a:t>
            </a:r>
            <a:r>
              <a:rPr lang="en-US" sz="2500" dirty="0" smtClean="0"/>
              <a:t>           071 </a:t>
            </a:r>
            <a:r>
              <a:rPr lang="en-US" sz="2500" dirty="0"/>
              <a:t>Engineering and engineering trades 	</a:t>
            </a:r>
            <a:endParaRPr lang="en-US" sz="2500" dirty="0" smtClean="0"/>
          </a:p>
          <a:p>
            <a:pPr lvl="1"/>
            <a:r>
              <a:rPr lang="en-US" sz="2100" dirty="0" smtClean="0"/>
              <a:t>0711 </a:t>
            </a:r>
            <a:r>
              <a:rPr lang="en-US" sz="2100" dirty="0"/>
              <a:t>Chemical engineering and processes </a:t>
            </a:r>
            <a:endParaRPr lang="en-US" sz="2100" dirty="0" smtClean="0"/>
          </a:p>
          <a:p>
            <a:pPr lvl="1"/>
            <a:r>
              <a:rPr lang="en-US" sz="2100" dirty="0" smtClean="0"/>
              <a:t>0712 </a:t>
            </a:r>
            <a:r>
              <a:rPr lang="en-US" sz="2100" dirty="0"/>
              <a:t>Environmental protection technology </a:t>
            </a:r>
          </a:p>
          <a:p>
            <a:pPr lvl="1"/>
            <a:r>
              <a:rPr lang="en-US" sz="2100" dirty="0"/>
              <a:t>0713 Electricity and </a:t>
            </a:r>
            <a:r>
              <a:rPr lang="en-US" sz="2100" dirty="0" smtClean="0"/>
              <a:t>energy</a:t>
            </a:r>
          </a:p>
          <a:p>
            <a:r>
              <a:rPr lang="en-US" sz="2500" dirty="0" smtClean="0"/>
              <a:t> 	        0714 </a:t>
            </a:r>
            <a:r>
              <a:rPr lang="en-US" sz="2500" dirty="0"/>
              <a:t>Electronics and automation 0715 Mechanics and metal trades </a:t>
            </a:r>
          </a:p>
          <a:p>
            <a:pPr lvl="1"/>
            <a:r>
              <a:rPr lang="en-US" sz="2100" dirty="0"/>
              <a:t>0716 Motor vehicles, ships and aircraft 	</a:t>
            </a:r>
          </a:p>
          <a:p>
            <a:r>
              <a:rPr lang="en-US" sz="2500" dirty="0"/>
              <a:t>072 Manufacturing and processing 	</a:t>
            </a:r>
            <a:endParaRPr lang="en-US" sz="2500" dirty="0" smtClean="0"/>
          </a:p>
          <a:p>
            <a:pPr lvl="1"/>
            <a:r>
              <a:rPr lang="en-US" sz="2100" dirty="0" smtClean="0"/>
              <a:t>0721 </a:t>
            </a:r>
            <a:r>
              <a:rPr lang="en-US" sz="2100" dirty="0"/>
              <a:t>Food processing </a:t>
            </a:r>
            <a:endParaRPr lang="en-US" sz="2100" dirty="0" smtClean="0"/>
          </a:p>
          <a:p>
            <a:pPr lvl="1"/>
            <a:r>
              <a:rPr lang="en-US" sz="2100" dirty="0" smtClean="0"/>
              <a:t>0722 </a:t>
            </a:r>
            <a:r>
              <a:rPr lang="en-US" sz="2100" dirty="0"/>
              <a:t>Materials (glass, paper, plastic and wood</a:t>
            </a:r>
            <a:r>
              <a:rPr lang="en-US" sz="2100" dirty="0" smtClean="0"/>
              <a:t>)</a:t>
            </a:r>
          </a:p>
          <a:p>
            <a:pPr lvl="1"/>
            <a:r>
              <a:rPr lang="en-US" sz="2100" dirty="0" smtClean="0"/>
              <a:t> </a:t>
            </a:r>
            <a:r>
              <a:rPr lang="en-US" sz="2100" dirty="0"/>
              <a:t>0723 Textiles (clothes, footwear and leather) 0724 Mining and extraction 	</a:t>
            </a:r>
          </a:p>
          <a:p>
            <a:r>
              <a:rPr lang="en-US" sz="2500" dirty="0"/>
              <a:t>073 Architecture and construction 	</a:t>
            </a:r>
            <a:endParaRPr lang="en-US" sz="2500" dirty="0" smtClean="0"/>
          </a:p>
          <a:p>
            <a:pPr lvl="1"/>
            <a:r>
              <a:rPr lang="en-US" sz="2100" dirty="0" smtClean="0"/>
              <a:t>0731 </a:t>
            </a:r>
            <a:r>
              <a:rPr lang="en-US" sz="2100" dirty="0"/>
              <a:t>Architecture and town planning </a:t>
            </a:r>
          </a:p>
          <a:p>
            <a:pPr lvl="1"/>
            <a:r>
              <a:rPr lang="en-US" sz="2100" dirty="0"/>
              <a:t>0732 Building and civil engineering 	</a:t>
            </a:r>
          </a:p>
          <a:p>
            <a:r>
              <a:rPr lang="en-US" sz="2500" dirty="0"/>
              <a:t>	</a:t>
            </a:r>
          </a:p>
          <a:p>
            <a:endParaRPr lang="en-US" dirty="0"/>
          </a:p>
        </p:txBody>
      </p:sp>
    </p:spTree>
    <p:extLst>
      <p:ext uri="{BB962C8B-B14F-4D97-AF65-F5344CB8AC3E}">
        <p14:creationId xmlns:p14="http://schemas.microsoft.com/office/powerpoint/2010/main" val="6695626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116874"/>
          </a:xfrm>
        </p:spPr>
        <p:txBody>
          <a:bodyPr>
            <a:normAutofit/>
          </a:bodyPr>
          <a:lstStyle/>
          <a:p>
            <a:r>
              <a:rPr lang="en-US" sz="2000" dirty="0" smtClean="0"/>
              <a:t>De </a:t>
            </a:r>
            <a:r>
              <a:rPr lang="en-US" sz="2000" dirty="0" err="1" smtClean="0"/>
              <a:t>ce</a:t>
            </a:r>
            <a:r>
              <a:rPr lang="en-US" sz="2000" dirty="0" smtClean="0"/>
              <a:t> ISCED -5  </a:t>
            </a:r>
            <a:r>
              <a:rPr lang="en-US" sz="2000" dirty="0" err="1" smtClean="0"/>
              <a:t>EURES:Portalul</a:t>
            </a:r>
            <a:r>
              <a:rPr lang="en-US" sz="2000" dirty="0" smtClean="0"/>
              <a:t> </a:t>
            </a:r>
            <a:r>
              <a:rPr lang="en-US" sz="2000" dirty="0" err="1"/>
              <a:t>Mobilităţii</a:t>
            </a:r>
            <a:r>
              <a:rPr lang="en-US" sz="2000" dirty="0"/>
              <a:t> </a:t>
            </a:r>
            <a:r>
              <a:rPr lang="en-US" sz="2000" dirty="0" err="1"/>
              <a:t>Europene</a:t>
            </a:r>
            <a:r>
              <a:rPr lang="en-US" sz="2000" dirty="0"/>
              <a:t> </a:t>
            </a:r>
            <a:r>
              <a:rPr lang="en-US" sz="2000" dirty="0" err="1"/>
              <a:t>Pentru</a:t>
            </a:r>
            <a:r>
              <a:rPr lang="en-US" sz="2000" dirty="0"/>
              <a:t> </a:t>
            </a:r>
            <a:r>
              <a:rPr lang="en-US" sz="2000" dirty="0" err="1"/>
              <a:t>Ocuparea</a:t>
            </a:r>
            <a:r>
              <a:rPr lang="en-US" sz="2000" dirty="0"/>
              <a:t> </a:t>
            </a:r>
            <a:r>
              <a:rPr lang="en-US" sz="2000" dirty="0" err="1"/>
              <a:t>Forţei</a:t>
            </a:r>
            <a:r>
              <a:rPr lang="en-US" sz="2000" dirty="0"/>
              <a:t> De </a:t>
            </a:r>
            <a:r>
              <a:rPr lang="en-US" sz="2000" dirty="0" err="1"/>
              <a:t>Muncă</a:t>
            </a:r>
            <a:endParaRPr lang="en-US" sz="2000" dirty="0"/>
          </a:p>
        </p:txBody>
      </p:sp>
      <p:sp>
        <p:nvSpPr>
          <p:cNvPr id="3" name="Content Placeholder 2"/>
          <p:cNvSpPr>
            <a:spLocks noGrp="1"/>
          </p:cNvSpPr>
          <p:nvPr>
            <p:ph idx="1"/>
          </p:nvPr>
        </p:nvSpPr>
        <p:spPr>
          <a:xfrm>
            <a:off x="1484310" y="2116183"/>
            <a:ext cx="10018713" cy="4371703"/>
          </a:xfrm>
        </p:spPr>
        <p:txBody>
          <a:bodyPr/>
          <a:lstStyle/>
          <a:p>
            <a:r>
              <a:rPr lang="en-US" dirty="0"/>
              <a:t>EURES-LOCURI DE MUNCA –</a:t>
            </a:r>
            <a:r>
              <a:rPr lang="en-US" dirty="0" err="1"/>
              <a:t>domenii</a:t>
            </a:r>
            <a:r>
              <a:rPr lang="en-US" dirty="0"/>
              <a:t> de </a:t>
            </a:r>
            <a:r>
              <a:rPr lang="en-US" dirty="0" err="1" smtClean="0"/>
              <a:t>activitate</a:t>
            </a:r>
            <a:endParaRPr lang="en-US" dirty="0" smtClean="0"/>
          </a:p>
          <a:p>
            <a:pPr marL="457200" lvl="1" indent="0" defTabSz="914400" eaLnBrk="0" fontAlgn="base" hangingPunct="0">
              <a:spcBef>
                <a:spcPct val="0"/>
              </a:spcBef>
              <a:spcAft>
                <a:spcPct val="0"/>
              </a:spcAft>
              <a:buClrTx/>
              <a:buSzTx/>
              <a:buFontTx/>
              <a:buChar char="•"/>
            </a:pPr>
            <a:r>
              <a:rPr lang="en-US" altLang="en-US" dirty="0" err="1">
                <a:solidFill>
                  <a:srgbClr val="1F1F1F"/>
                </a:solidFill>
                <a:latin typeface="Trebuchet MS" panose="020B0603020202020204" pitchFamily="34" charset="0"/>
              </a:rPr>
              <a:t>Tehnologiile</a:t>
            </a:r>
            <a:r>
              <a:rPr lang="en-US" altLang="en-US" dirty="0">
                <a:solidFill>
                  <a:srgbClr val="1F1F1F"/>
                </a:solidFill>
                <a:latin typeface="Trebuchet MS" panose="020B0603020202020204" pitchFamily="34" charset="0"/>
              </a:rPr>
              <a:t> </a:t>
            </a:r>
            <a:r>
              <a:rPr lang="en-US" altLang="en-US" dirty="0" err="1">
                <a:solidFill>
                  <a:srgbClr val="1F1F1F"/>
                </a:solidFill>
                <a:latin typeface="Trebuchet MS" panose="020B0603020202020204" pitchFamily="34" charset="0"/>
              </a:rPr>
              <a:t>informației</a:t>
            </a:r>
            <a:r>
              <a:rPr lang="en-US" altLang="en-US" dirty="0">
                <a:solidFill>
                  <a:srgbClr val="1F1F1F"/>
                </a:solidFill>
                <a:latin typeface="Trebuchet MS" panose="020B0603020202020204" pitchFamily="34" charset="0"/>
              </a:rPr>
              <a:t> </a:t>
            </a:r>
            <a:r>
              <a:rPr lang="en-US" altLang="en-US" dirty="0" err="1">
                <a:solidFill>
                  <a:srgbClr val="1F1F1F"/>
                </a:solidFill>
                <a:latin typeface="Trebuchet MS" panose="020B0603020202020204" pitchFamily="34" charset="0"/>
              </a:rPr>
              <a:t>și</a:t>
            </a:r>
            <a:r>
              <a:rPr lang="en-US" altLang="en-US" dirty="0">
                <a:solidFill>
                  <a:srgbClr val="1F1F1F"/>
                </a:solidFill>
                <a:latin typeface="Trebuchet MS" panose="020B0603020202020204" pitchFamily="34" charset="0"/>
              </a:rPr>
              <a:t> </a:t>
            </a:r>
            <a:r>
              <a:rPr lang="en-US" altLang="en-US" dirty="0" err="1">
                <a:solidFill>
                  <a:srgbClr val="1F1F1F"/>
                </a:solidFill>
                <a:latin typeface="Trebuchet MS" panose="020B0603020202020204" pitchFamily="34" charset="0"/>
              </a:rPr>
              <a:t>comunicațiilor</a:t>
            </a:r>
            <a:r>
              <a:rPr lang="en-US" altLang="en-US" dirty="0">
                <a:solidFill>
                  <a:srgbClr val="1F1F1F"/>
                </a:solidFill>
                <a:latin typeface="Trebuchet MS" panose="020B0603020202020204" pitchFamily="34" charset="0"/>
              </a:rPr>
              <a:t> (TIC) (242)</a:t>
            </a:r>
          </a:p>
          <a:p>
            <a:pPr marL="457200" lvl="1" indent="0" defTabSz="914400" eaLnBrk="0" fontAlgn="base" hangingPunct="0">
              <a:spcBef>
                <a:spcPct val="0"/>
              </a:spcBef>
              <a:spcAft>
                <a:spcPct val="0"/>
              </a:spcAft>
              <a:buClrTx/>
              <a:buSzTx/>
              <a:buFontTx/>
              <a:buChar char="•"/>
            </a:pPr>
            <a:r>
              <a:rPr lang="en-US" altLang="en-US" dirty="0" err="1">
                <a:solidFill>
                  <a:srgbClr val="1F1F1F"/>
                </a:solidFill>
                <a:latin typeface="Trebuchet MS" panose="020B0603020202020204" pitchFamily="34" charset="0"/>
              </a:rPr>
              <a:t>Comerţ</a:t>
            </a:r>
            <a:r>
              <a:rPr lang="en-US" altLang="en-US" dirty="0">
                <a:solidFill>
                  <a:srgbClr val="1F1F1F"/>
                </a:solidFill>
                <a:latin typeface="Trebuchet MS" panose="020B0603020202020204" pitchFamily="34" charset="0"/>
              </a:rPr>
              <a:t> </a:t>
            </a:r>
            <a:r>
              <a:rPr lang="en-US" altLang="en-US" dirty="0" err="1">
                <a:solidFill>
                  <a:srgbClr val="1F1F1F"/>
                </a:solidFill>
                <a:latin typeface="Trebuchet MS" panose="020B0603020202020204" pitchFamily="34" charset="0"/>
              </a:rPr>
              <a:t>şi</a:t>
            </a:r>
            <a:r>
              <a:rPr lang="en-US" altLang="en-US" dirty="0">
                <a:solidFill>
                  <a:srgbClr val="1F1F1F"/>
                </a:solidFill>
                <a:latin typeface="Trebuchet MS" panose="020B0603020202020204" pitchFamily="34" charset="0"/>
              </a:rPr>
              <a:t> </a:t>
            </a:r>
            <a:r>
              <a:rPr lang="en-US" altLang="en-US" dirty="0" err="1">
                <a:solidFill>
                  <a:srgbClr val="1F1F1F"/>
                </a:solidFill>
                <a:latin typeface="Trebuchet MS" panose="020B0603020202020204" pitchFamily="34" charset="0"/>
              </a:rPr>
              <a:t>administraţie</a:t>
            </a:r>
            <a:r>
              <a:rPr lang="en-US" altLang="en-US" dirty="0">
                <a:solidFill>
                  <a:srgbClr val="1F1F1F"/>
                </a:solidFill>
                <a:latin typeface="Trebuchet MS" panose="020B0603020202020204" pitchFamily="34" charset="0"/>
              </a:rPr>
              <a:t> (130)</a:t>
            </a:r>
          </a:p>
          <a:p>
            <a:pPr marL="457200" lvl="1" indent="0" defTabSz="914400" eaLnBrk="0" fontAlgn="base" hangingPunct="0">
              <a:spcBef>
                <a:spcPct val="0"/>
              </a:spcBef>
              <a:spcAft>
                <a:spcPct val="0"/>
              </a:spcAft>
              <a:buClrTx/>
              <a:buSzTx/>
              <a:buFontTx/>
              <a:buChar char="•"/>
            </a:pPr>
            <a:r>
              <a:rPr lang="en-US" altLang="en-US" dirty="0" err="1">
                <a:solidFill>
                  <a:srgbClr val="1F1F1F"/>
                </a:solidFill>
                <a:latin typeface="Trebuchet MS" panose="020B0603020202020204" pitchFamily="34" charset="0"/>
              </a:rPr>
              <a:t>Științe</a:t>
            </a:r>
            <a:r>
              <a:rPr lang="en-US" altLang="en-US" dirty="0">
                <a:solidFill>
                  <a:srgbClr val="1F1F1F"/>
                </a:solidFill>
                <a:latin typeface="Trebuchet MS" panose="020B0603020202020204" pitchFamily="34" charset="0"/>
              </a:rPr>
              <a:t> </a:t>
            </a:r>
            <a:r>
              <a:rPr lang="en-US" altLang="en-US" dirty="0" err="1">
                <a:solidFill>
                  <a:srgbClr val="1F1F1F"/>
                </a:solidFill>
                <a:latin typeface="Trebuchet MS" panose="020B0603020202020204" pitchFamily="34" charset="0"/>
              </a:rPr>
              <a:t>sociale</a:t>
            </a:r>
            <a:r>
              <a:rPr lang="en-US" altLang="en-US" dirty="0">
                <a:solidFill>
                  <a:srgbClr val="1F1F1F"/>
                </a:solidFill>
                <a:latin typeface="Trebuchet MS" panose="020B0603020202020204" pitchFamily="34" charset="0"/>
              </a:rPr>
              <a:t> </a:t>
            </a:r>
            <a:r>
              <a:rPr lang="en-US" altLang="en-US" dirty="0" err="1">
                <a:solidFill>
                  <a:srgbClr val="1F1F1F"/>
                </a:solidFill>
                <a:latin typeface="Trebuchet MS" panose="020B0603020202020204" pitchFamily="34" charset="0"/>
              </a:rPr>
              <a:t>și</a:t>
            </a:r>
            <a:r>
              <a:rPr lang="en-US" altLang="en-US" dirty="0">
                <a:solidFill>
                  <a:srgbClr val="1F1F1F"/>
                </a:solidFill>
                <a:latin typeface="Trebuchet MS" panose="020B0603020202020204" pitchFamily="34" charset="0"/>
              </a:rPr>
              <a:t> ale </a:t>
            </a:r>
            <a:r>
              <a:rPr lang="en-US" altLang="en-US" dirty="0" err="1">
                <a:solidFill>
                  <a:srgbClr val="1F1F1F"/>
                </a:solidFill>
                <a:latin typeface="Trebuchet MS" panose="020B0603020202020204" pitchFamily="34" charset="0"/>
              </a:rPr>
              <a:t>comportamentului</a:t>
            </a:r>
            <a:r>
              <a:rPr lang="en-US" altLang="en-US" dirty="0">
                <a:solidFill>
                  <a:srgbClr val="1F1F1F"/>
                </a:solidFill>
                <a:latin typeface="Trebuchet MS" panose="020B0603020202020204" pitchFamily="34" charset="0"/>
              </a:rPr>
              <a:t> (61)</a:t>
            </a:r>
          </a:p>
          <a:p>
            <a:pPr marL="457200" lvl="1" indent="0" defTabSz="914400" eaLnBrk="0" fontAlgn="base" hangingPunct="0">
              <a:spcBef>
                <a:spcPct val="0"/>
              </a:spcBef>
              <a:spcAft>
                <a:spcPct val="0"/>
              </a:spcAft>
              <a:buClrTx/>
              <a:buSzTx/>
              <a:buFontTx/>
              <a:buChar char="•"/>
            </a:pPr>
            <a:r>
              <a:rPr lang="en-US" altLang="en-US" dirty="0" err="1">
                <a:solidFill>
                  <a:srgbClr val="1F1F1F"/>
                </a:solidFill>
                <a:latin typeface="Trebuchet MS" panose="020B0603020202020204" pitchFamily="34" charset="0"/>
              </a:rPr>
              <a:t>Matematică</a:t>
            </a:r>
            <a:r>
              <a:rPr lang="en-US" altLang="en-US" dirty="0">
                <a:solidFill>
                  <a:srgbClr val="1F1F1F"/>
                </a:solidFill>
                <a:latin typeface="Trebuchet MS" panose="020B0603020202020204" pitchFamily="34" charset="0"/>
              </a:rPr>
              <a:t> </a:t>
            </a:r>
            <a:r>
              <a:rPr lang="en-US" altLang="en-US" dirty="0" err="1">
                <a:solidFill>
                  <a:srgbClr val="1F1F1F"/>
                </a:solidFill>
                <a:latin typeface="Trebuchet MS" panose="020B0603020202020204" pitchFamily="34" charset="0"/>
              </a:rPr>
              <a:t>şi</a:t>
            </a:r>
            <a:r>
              <a:rPr lang="en-US" altLang="en-US" dirty="0">
                <a:solidFill>
                  <a:srgbClr val="1F1F1F"/>
                </a:solidFill>
                <a:latin typeface="Trebuchet MS" panose="020B0603020202020204" pitchFamily="34" charset="0"/>
              </a:rPr>
              <a:t> </a:t>
            </a:r>
            <a:r>
              <a:rPr lang="en-US" altLang="en-US" dirty="0" err="1">
                <a:solidFill>
                  <a:srgbClr val="1F1F1F"/>
                </a:solidFill>
                <a:latin typeface="Trebuchet MS" panose="020B0603020202020204" pitchFamily="34" charset="0"/>
              </a:rPr>
              <a:t>statistică</a:t>
            </a:r>
            <a:r>
              <a:rPr lang="en-US" altLang="en-US" dirty="0">
                <a:solidFill>
                  <a:srgbClr val="1F1F1F"/>
                </a:solidFill>
                <a:latin typeface="Trebuchet MS" panose="020B0603020202020204" pitchFamily="34" charset="0"/>
              </a:rPr>
              <a:t> (43)</a:t>
            </a:r>
          </a:p>
          <a:p>
            <a:pPr marL="457200" lvl="1" indent="0" defTabSz="914400" eaLnBrk="0" fontAlgn="base" hangingPunct="0">
              <a:spcBef>
                <a:spcPct val="0"/>
              </a:spcBef>
              <a:spcAft>
                <a:spcPct val="0"/>
              </a:spcAft>
              <a:buClrTx/>
              <a:buSzTx/>
              <a:buFontTx/>
              <a:buChar char="•"/>
            </a:pPr>
            <a:r>
              <a:rPr lang="en-US" altLang="en-US" dirty="0" err="1">
                <a:solidFill>
                  <a:srgbClr val="1F1F1F"/>
                </a:solidFill>
                <a:latin typeface="Trebuchet MS" panose="020B0603020202020204" pitchFamily="34" charset="0"/>
              </a:rPr>
              <a:t>Inginerie</a:t>
            </a:r>
            <a:r>
              <a:rPr lang="en-US" altLang="en-US" dirty="0">
                <a:solidFill>
                  <a:srgbClr val="1F1F1F"/>
                </a:solidFill>
                <a:latin typeface="Trebuchet MS" panose="020B0603020202020204" pitchFamily="34" charset="0"/>
              </a:rPr>
              <a:t> </a:t>
            </a:r>
            <a:r>
              <a:rPr lang="en-US" altLang="en-US" dirty="0" err="1">
                <a:solidFill>
                  <a:srgbClr val="1F1F1F"/>
                </a:solidFill>
                <a:latin typeface="Trebuchet MS" panose="020B0603020202020204" pitchFamily="34" charset="0"/>
              </a:rPr>
              <a:t>şi</a:t>
            </a:r>
            <a:r>
              <a:rPr lang="en-US" altLang="en-US" dirty="0">
                <a:solidFill>
                  <a:srgbClr val="1F1F1F"/>
                </a:solidFill>
                <a:latin typeface="Trebuchet MS" panose="020B0603020202020204" pitchFamily="34" charset="0"/>
              </a:rPr>
              <a:t> </a:t>
            </a:r>
            <a:r>
              <a:rPr lang="en-US" altLang="en-US" dirty="0" err="1">
                <a:solidFill>
                  <a:srgbClr val="1F1F1F"/>
                </a:solidFill>
                <a:latin typeface="Trebuchet MS" panose="020B0603020202020204" pitchFamily="34" charset="0"/>
              </a:rPr>
              <a:t>tehnici</a:t>
            </a:r>
            <a:r>
              <a:rPr lang="en-US" altLang="en-US" dirty="0">
                <a:solidFill>
                  <a:srgbClr val="1F1F1F"/>
                </a:solidFill>
                <a:latin typeface="Trebuchet MS" panose="020B0603020202020204" pitchFamily="34" charset="0"/>
              </a:rPr>
              <a:t> </a:t>
            </a:r>
            <a:r>
              <a:rPr lang="en-US" altLang="en-US" dirty="0" err="1">
                <a:solidFill>
                  <a:srgbClr val="1F1F1F"/>
                </a:solidFill>
                <a:latin typeface="Trebuchet MS" panose="020B0603020202020204" pitchFamily="34" charset="0"/>
              </a:rPr>
              <a:t>înrudite</a:t>
            </a:r>
            <a:r>
              <a:rPr lang="en-US" altLang="en-US" dirty="0">
                <a:solidFill>
                  <a:srgbClr val="1F1F1F"/>
                </a:solidFill>
                <a:latin typeface="Trebuchet MS" panose="020B0603020202020204" pitchFamily="34" charset="0"/>
              </a:rPr>
              <a:t> (33)</a:t>
            </a:r>
          </a:p>
          <a:p>
            <a:pPr marL="457200" lvl="1" indent="0" defTabSz="914400" eaLnBrk="0" fontAlgn="base" hangingPunct="0">
              <a:spcBef>
                <a:spcPct val="0"/>
              </a:spcBef>
              <a:spcAft>
                <a:spcPct val="0"/>
              </a:spcAft>
              <a:buClrTx/>
              <a:buSzTx/>
              <a:buFontTx/>
              <a:buChar char="•"/>
            </a:pPr>
            <a:r>
              <a:rPr lang="en-US" altLang="en-US" dirty="0" err="1">
                <a:solidFill>
                  <a:srgbClr val="1F1F1F"/>
                </a:solidFill>
                <a:latin typeface="Trebuchet MS" panose="020B0603020202020204" pitchFamily="34" charset="0"/>
              </a:rPr>
              <a:t>Științe</a:t>
            </a:r>
            <a:r>
              <a:rPr lang="en-US" altLang="en-US" dirty="0">
                <a:solidFill>
                  <a:srgbClr val="1F1F1F"/>
                </a:solidFill>
                <a:latin typeface="Trebuchet MS" panose="020B0603020202020204" pitchFamily="34" charset="0"/>
              </a:rPr>
              <a:t> </a:t>
            </a:r>
            <a:r>
              <a:rPr lang="en-US" altLang="en-US" dirty="0" err="1">
                <a:solidFill>
                  <a:srgbClr val="1F1F1F"/>
                </a:solidFill>
                <a:latin typeface="Trebuchet MS" panose="020B0603020202020204" pitchFamily="34" charset="0"/>
              </a:rPr>
              <a:t>umane</a:t>
            </a:r>
            <a:r>
              <a:rPr lang="en-US" altLang="en-US" dirty="0">
                <a:solidFill>
                  <a:srgbClr val="1F1F1F"/>
                </a:solidFill>
                <a:latin typeface="Trebuchet MS" panose="020B0603020202020204" pitchFamily="34" charset="0"/>
              </a:rPr>
              <a:t> (cu </a:t>
            </a:r>
            <a:r>
              <a:rPr lang="en-US" altLang="en-US" dirty="0" err="1">
                <a:solidFill>
                  <a:srgbClr val="1F1F1F"/>
                </a:solidFill>
                <a:latin typeface="Trebuchet MS" panose="020B0603020202020204" pitchFamily="34" charset="0"/>
              </a:rPr>
              <a:t>excepția</a:t>
            </a:r>
            <a:r>
              <a:rPr lang="en-US" altLang="en-US" dirty="0">
                <a:solidFill>
                  <a:srgbClr val="1F1F1F"/>
                </a:solidFill>
                <a:latin typeface="Trebuchet MS" panose="020B0603020202020204" pitchFamily="34" charset="0"/>
              </a:rPr>
              <a:t> </a:t>
            </a:r>
            <a:r>
              <a:rPr lang="en-US" altLang="en-US" dirty="0" err="1">
                <a:solidFill>
                  <a:srgbClr val="1F1F1F"/>
                </a:solidFill>
                <a:latin typeface="Trebuchet MS" panose="020B0603020202020204" pitchFamily="34" charset="0"/>
              </a:rPr>
              <a:t>limbilor</a:t>
            </a:r>
            <a:r>
              <a:rPr lang="en-US" altLang="en-US" dirty="0">
                <a:solidFill>
                  <a:srgbClr val="1F1F1F"/>
                </a:solidFill>
                <a:latin typeface="Trebuchet MS" panose="020B0603020202020204" pitchFamily="34" charset="0"/>
              </a:rPr>
              <a:t> </a:t>
            </a:r>
            <a:r>
              <a:rPr lang="en-US" altLang="en-US" dirty="0" err="1">
                <a:solidFill>
                  <a:srgbClr val="1F1F1F"/>
                </a:solidFill>
                <a:latin typeface="Trebuchet MS" panose="020B0603020202020204" pitchFamily="34" charset="0"/>
              </a:rPr>
              <a:t>străine</a:t>
            </a:r>
            <a:r>
              <a:rPr lang="en-US" altLang="en-US" dirty="0">
                <a:solidFill>
                  <a:srgbClr val="1F1F1F"/>
                </a:solidFill>
                <a:latin typeface="Trebuchet MS" panose="020B0603020202020204" pitchFamily="34" charset="0"/>
              </a:rPr>
              <a:t>) (25)</a:t>
            </a:r>
          </a:p>
          <a:p>
            <a:pPr marL="457200" lvl="1" indent="0" defTabSz="914400" eaLnBrk="0" fontAlgn="base" hangingPunct="0">
              <a:spcBef>
                <a:spcPct val="0"/>
              </a:spcBef>
              <a:spcAft>
                <a:spcPct val="0"/>
              </a:spcAft>
              <a:buClrTx/>
              <a:buSzTx/>
              <a:buFontTx/>
              <a:buChar char="•"/>
            </a:pPr>
            <a:r>
              <a:rPr lang="en-US" altLang="en-US" dirty="0" err="1">
                <a:solidFill>
                  <a:srgbClr val="1F1F1F"/>
                </a:solidFill>
                <a:latin typeface="Trebuchet MS" panose="020B0603020202020204" pitchFamily="34" charset="0"/>
              </a:rPr>
              <a:t>Artă</a:t>
            </a:r>
            <a:r>
              <a:rPr lang="en-US" altLang="en-US" dirty="0">
                <a:solidFill>
                  <a:srgbClr val="1F1F1F"/>
                </a:solidFill>
                <a:latin typeface="Trebuchet MS" panose="020B0603020202020204" pitchFamily="34" charset="0"/>
              </a:rPr>
              <a:t> (21)</a:t>
            </a:r>
          </a:p>
          <a:p>
            <a:pPr marL="457200" lvl="1" indent="0" defTabSz="914400" eaLnBrk="0" fontAlgn="base" hangingPunct="0">
              <a:spcBef>
                <a:spcPct val="0"/>
              </a:spcBef>
              <a:spcAft>
                <a:spcPct val="0"/>
              </a:spcAft>
              <a:buClrTx/>
              <a:buSzTx/>
              <a:buFontTx/>
              <a:buChar char="•"/>
            </a:pPr>
            <a:r>
              <a:rPr lang="en-US" altLang="en-US" dirty="0" err="1">
                <a:solidFill>
                  <a:srgbClr val="1F1F1F"/>
                </a:solidFill>
                <a:latin typeface="Trebuchet MS" panose="020B0603020202020204" pitchFamily="34" charset="0"/>
              </a:rPr>
              <a:t>Competențe</a:t>
            </a:r>
            <a:r>
              <a:rPr lang="en-US" altLang="en-US" dirty="0">
                <a:solidFill>
                  <a:srgbClr val="1F1F1F"/>
                </a:solidFill>
                <a:latin typeface="Trebuchet MS" panose="020B0603020202020204" pitchFamily="34" charset="0"/>
              </a:rPr>
              <a:t> </a:t>
            </a:r>
            <a:r>
              <a:rPr lang="en-US" altLang="en-US" dirty="0" err="1">
                <a:solidFill>
                  <a:srgbClr val="1F1F1F"/>
                </a:solidFill>
                <a:latin typeface="Trebuchet MS" panose="020B0603020202020204" pitchFamily="34" charset="0"/>
              </a:rPr>
              <a:t>și</a:t>
            </a:r>
            <a:r>
              <a:rPr lang="en-US" altLang="en-US" dirty="0">
                <a:solidFill>
                  <a:srgbClr val="1F1F1F"/>
                </a:solidFill>
                <a:latin typeface="Trebuchet MS" panose="020B0603020202020204" pitchFamily="34" charset="0"/>
              </a:rPr>
              <a:t> </a:t>
            </a:r>
            <a:r>
              <a:rPr lang="en-US" altLang="en-US" dirty="0" err="1">
                <a:solidFill>
                  <a:srgbClr val="1F1F1F"/>
                </a:solidFill>
                <a:latin typeface="Trebuchet MS" panose="020B0603020202020204" pitchFamily="34" charset="0"/>
              </a:rPr>
              <a:t>dezvoltare</a:t>
            </a:r>
            <a:r>
              <a:rPr lang="en-US" altLang="en-US" dirty="0">
                <a:solidFill>
                  <a:srgbClr val="1F1F1F"/>
                </a:solidFill>
                <a:latin typeface="Trebuchet MS" panose="020B0603020202020204" pitchFamily="34" charset="0"/>
              </a:rPr>
              <a:t> </a:t>
            </a:r>
            <a:r>
              <a:rPr lang="en-US" altLang="en-US" dirty="0" err="1">
                <a:solidFill>
                  <a:srgbClr val="1F1F1F"/>
                </a:solidFill>
                <a:latin typeface="Trebuchet MS" panose="020B0603020202020204" pitchFamily="34" charset="0"/>
              </a:rPr>
              <a:t>personală</a:t>
            </a:r>
            <a:r>
              <a:rPr lang="en-US" altLang="en-US" dirty="0">
                <a:solidFill>
                  <a:srgbClr val="1F1F1F"/>
                </a:solidFill>
                <a:latin typeface="Trebuchet MS" panose="020B0603020202020204" pitchFamily="34" charset="0"/>
              </a:rPr>
              <a:t> (9)</a:t>
            </a:r>
          </a:p>
          <a:p>
            <a:pPr marL="457200" lvl="1" indent="0" defTabSz="914400" eaLnBrk="0" fontAlgn="base" hangingPunct="0">
              <a:spcBef>
                <a:spcPct val="0"/>
              </a:spcBef>
              <a:spcAft>
                <a:spcPct val="0"/>
              </a:spcAft>
              <a:buClrTx/>
              <a:buSzTx/>
              <a:buFontTx/>
              <a:buChar char="•"/>
            </a:pPr>
            <a:r>
              <a:rPr lang="en-US" altLang="en-US" dirty="0">
                <a:solidFill>
                  <a:srgbClr val="1F1F1F"/>
                </a:solidFill>
                <a:latin typeface="Trebuchet MS" panose="020B0603020202020204" pitchFamily="34" charset="0"/>
              </a:rPr>
              <a:t>Limbi (8)</a:t>
            </a:r>
          </a:p>
          <a:p>
            <a:pPr marL="457200" lvl="1" indent="0" defTabSz="914400" eaLnBrk="0" fontAlgn="base" hangingPunct="0">
              <a:spcBef>
                <a:spcPct val="0"/>
              </a:spcBef>
              <a:spcAft>
                <a:spcPct val="0"/>
              </a:spcAft>
              <a:buClrTx/>
              <a:buSzTx/>
              <a:buFontTx/>
              <a:buChar char="•"/>
            </a:pPr>
            <a:r>
              <a:rPr lang="en-US" altLang="en-US" dirty="0" err="1">
                <a:solidFill>
                  <a:srgbClr val="1F1F1F"/>
                </a:solidFill>
                <a:latin typeface="Trebuchet MS" panose="020B0603020202020204" pitchFamily="34" charset="0"/>
              </a:rPr>
              <a:t>Cercetare</a:t>
            </a:r>
            <a:r>
              <a:rPr lang="en-US" altLang="en-US" dirty="0">
                <a:solidFill>
                  <a:srgbClr val="1F1F1F"/>
                </a:solidFill>
                <a:latin typeface="Trebuchet MS" panose="020B0603020202020204" pitchFamily="34" charset="0"/>
              </a:rPr>
              <a:t> </a:t>
            </a:r>
            <a:r>
              <a:rPr lang="en-US" altLang="en-US" dirty="0" err="1">
                <a:solidFill>
                  <a:srgbClr val="1F1F1F"/>
                </a:solidFill>
                <a:latin typeface="Trebuchet MS" panose="020B0603020202020204" pitchFamily="34" charset="0"/>
              </a:rPr>
              <a:t>și</a:t>
            </a:r>
            <a:r>
              <a:rPr lang="en-US" altLang="en-US" dirty="0">
                <a:solidFill>
                  <a:srgbClr val="1F1F1F"/>
                </a:solidFill>
                <a:latin typeface="Trebuchet MS" panose="020B0603020202020204" pitchFamily="34" charset="0"/>
              </a:rPr>
              <a:t> </a:t>
            </a:r>
            <a:r>
              <a:rPr lang="en-US" altLang="en-US" dirty="0" err="1">
                <a:solidFill>
                  <a:srgbClr val="1F1F1F"/>
                </a:solidFill>
                <a:latin typeface="Trebuchet MS" panose="020B0603020202020204" pitchFamily="34" charset="0"/>
              </a:rPr>
              <a:t>inovare</a:t>
            </a:r>
            <a:r>
              <a:rPr lang="en-US" altLang="en-US" dirty="0">
                <a:solidFill>
                  <a:srgbClr val="1F1F1F"/>
                </a:solidFill>
                <a:latin typeface="Trebuchet MS" panose="020B0603020202020204" pitchFamily="34" charset="0"/>
              </a:rPr>
              <a:t> (8)</a:t>
            </a:r>
          </a:p>
          <a:p>
            <a:pPr marL="457200" lvl="1" indent="0" defTabSz="914400" eaLnBrk="0" fontAlgn="base" hangingPunct="0">
              <a:spcBef>
                <a:spcPct val="0"/>
              </a:spcBef>
              <a:spcAft>
                <a:spcPct val="0"/>
              </a:spcAft>
              <a:buClrTx/>
              <a:buSzTx/>
              <a:buFontTx/>
              <a:buChar char="•"/>
            </a:pPr>
            <a:r>
              <a:rPr lang="en-US" altLang="en-US" dirty="0" err="1">
                <a:solidFill>
                  <a:srgbClr val="1F1F1F"/>
                </a:solidFill>
                <a:latin typeface="Trebuchet MS" panose="020B0603020202020204" pitchFamily="34" charset="0"/>
              </a:rPr>
              <a:t>Jurnalism</a:t>
            </a:r>
            <a:r>
              <a:rPr lang="en-US" altLang="en-US" dirty="0">
                <a:solidFill>
                  <a:srgbClr val="1F1F1F"/>
                </a:solidFill>
                <a:latin typeface="Trebuchet MS" panose="020B0603020202020204" pitchFamily="34" charset="0"/>
              </a:rPr>
              <a:t> </a:t>
            </a:r>
            <a:r>
              <a:rPr lang="en-US" altLang="en-US" dirty="0" err="1">
                <a:solidFill>
                  <a:srgbClr val="1F1F1F"/>
                </a:solidFill>
                <a:latin typeface="Trebuchet MS" panose="020B0603020202020204" pitchFamily="34" charset="0"/>
              </a:rPr>
              <a:t>şi</a:t>
            </a:r>
            <a:r>
              <a:rPr lang="en-US" altLang="en-US" dirty="0">
                <a:solidFill>
                  <a:srgbClr val="1F1F1F"/>
                </a:solidFill>
                <a:latin typeface="Trebuchet MS" panose="020B0603020202020204" pitchFamily="34" charset="0"/>
              </a:rPr>
              <a:t> </a:t>
            </a:r>
            <a:r>
              <a:rPr lang="en-US" altLang="en-US" dirty="0" err="1">
                <a:solidFill>
                  <a:srgbClr val="1F1F1F"/>
                </a:solidFill>
                <a:latin typeface="Trebuchet MS" panose="020B0603020202020204" pitchFamily="34" charset="0"/>
              </a:rPr>
              <a:t>informaţii</a:t>
            </a:r>
            <a:r>
              <a:rPr lang="en-US" altLang="en-US" dirty="0">
                <a:solidFill>
                  <a:srgbClr val="1F1F1F"/>
                </a:solidFill>
                <a:latin typeface="Trebuchet MS" panose="020B0603020202020204" pitchFamily="34" charset="0"/>
              </a:rPr>
              <a:t> (4)</a:t>
            </a:r>
          </a:p>
          <a:p>
            <a:pPr marL="457200" lvl="1" indent="0" defTabSz="914400" eaLnBrk="0" fontAlgn="base" hangingPunct="0">
              <a:spcBef>
                <a:spcPct val="0"/>
              </a:spcBef>
              <a:spcAft>
                <a:spcPct val="0"/>
              </a:spcAft>
              <a:buClrTx/>
              <a:buSzTx/>
              <a:buFontTx/>
              <a:buChar char="•"/>
            </a:pPr>
            <a:r>
              <a:rPr lang="en-US" altLang="en-US" dirty="0" err="1">
                <a:solidFill>
                  <a:srgbClr val="1F1F1F"/>
                </a:solidFill>
                <a:latin typeface="Trebuchet MS" panose="020B0603020202020204" pitchFamily="34" charset="0"/>
              </a:rPr>
              <a:t>Biologie</a:t>
            </a:r>
            <a:r>
              <a:rPr lang="en-US" altLang="en-US" dirty="0">
                <a:solidFill>
                  <a:srgbClr val="1F1F1F"/>
                </a:solidFill>
                <a:latin typeface="Trebuchet MS" panose="020B0603020202020204" pitchFamily="34" charset="0"/>
              </a:rPr>
              <a:t> </a:t>
            </a:r>
            <a:r>
              <a:rPr lang="en-US" altLang="en-US" dirty="0" err="1">
                <a:solidFill>
                  <a:srgbClr val="1F1F1F"/>
                </a:solidFill>
                <a:latin typeface="Trebuchet MS" panose="020B0603020202020204" pitchFamily="34" charset="0"/>
              </a:rPr>
              <a:t>și</a:t>
            </a:r>
            <a:r>
              <a:rPr lang="en-US" altLang="en-US" dirty="0">
                <a:solidFill>
                  <a:srgbClr val="1F1F1F"/>
                </a:solidFill>
                <a:latin typeface="Trebuchet MS" panose="020B0603020202020204" pitchFamily="34" charset="0"/>
              </a:rPr>
              <a:t> </a:t>
            </a:r>
            <a:r>
              <a:rPr lang="en-US" altLang="en-US" dirty="0" err="1">
                <a:solidFill>
                  <a:srgbClr val="1F1F1F"/>
                </a:solidFill>
                <a:latin typeface="Trebuchet MS" panose="020B0603020202020204" pitchFamily="34" charset="0"/>
              </a:rPr>
              <a:t>științe</a:t>
            </a:r>
            <a:r>
              <a:rPr lang="en-US" altLang="en-US" dirty="0">
                <a:solidFill>
                  <a:srgbClr val="1F1F1F"/>
                </a:solidFill>
                <a:latin typeface="Trebuchet MS" panose="020B0603020202020204" pitchFamily="34" charset="0"/>
              </a:rPr>
              <a:t> </a:t>
            </a:r>
            <a:r>
              <a:rPr lang="en-US" altLang="en-US" dirty="0" err="1">
                <a:solidFill>
                  <a:srgbClr val="1F1F1F"/>
                </a:solidFill>
                <a:latin typeface="Trebuchet MS" panose="020B0603020202020204" pitchFamily="34" charset="0"/>
              </a:rPr>
              <a:t>înrudite</a:t>
            </a:r>
            <a:r>
              <a:rPr lang="en-US" altLang="en-US" dirty="0">
                <a:solidFill>
                  <a:srgbClr val="1F1F1F"/>
                </a:solidFill>
                <a:latin typeface="Trebuchet MS" panose="020B0603020202020204" pitchFamily="34" charset="0"/>
              </a:rPr>
              <a:t> (2</a:t>
            </a:r>
            <a:r>
              <a:rPr lang="en-US" altLang="en-US" dirty="0" smtClean="0">
                <a:solidFill>
                  <a:srgbClr val="1F1F1F"/>
                </a:solidFill>
                <a:latin typeface="Trebuchet MS" panose="020B0603020202020204" pitchFamily="34" charset="0"/>
              </a:rPr>
              <a:t>) (</a:t>
            </a:r>
            <a:r>
              <a:rPr lang="en-US" altLang="en-US" dirty="0" err="1" smtClean="0">
                <a:solidFill>
                  <a:srgbClr val="1F1F1F"/>
                </a:solidFill>
                <a:latin typeface="Trebuchet MS" panose="020B0603020202020204" pitchFamily="34" charset="0"/>
              </a:rPr>
              <a:t>Sursa</a:t>
            </a:r>
            <a:r>
              <a:rPr lang="en-US" altLang="en-US" dirty="0" smtClean="0">
                <a:solidFill>
                  <a:srgbClr val="1F1F1F"/>
                </a:solidFill>
                <a:latin typeface="Trebuchet MS" panose="020B0603020202020204" pitchFamily="34" charset="0"/>
              </a:rPr>
              <a:t>-EURES)</a:t>
            </a:r>
            <a:endParaRPr lang="en-US" altLang="en-US" dirty="0">
              <a:solidFill>
                <a:srgbClr val="1F1F1F"/>
              </a:solidFill>
              <a:latin typeface="Trebuchet MS" panose="020B0603020202020204" pitchFamily="34" charset="0"/>
            </a:endParaRPr>
          </a:p>
          <a:p>
            <a:endParaRPr lang="en-US" dirty="0"/>
          </a:p>
        </p:txBody>
      </p:sp>
    </p:spTree>
    <p:extLst>
      <p:ext uri="{BB962C8B-B14F-4D97-AF65-F5344CB8AC3E}">
        <p14:creationId xmlns:p14="http://schemas.microsoft.com/office/powerpoint/2010/main" val="39325894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568233"/>
          </a:xfrm>
        </p:spPr>
        <p:txBody>
          <a:bodyPr>
            <a:normAutofit fontScale="90000"/>
          </a:bodyPr>
          <a:lstStyle/>
          <a:p>
            <a:r>
              <a:rPr lang="en-US" dirty="0" err="1" smtClean="0"/>
              <a:t>Dece</a:t>
            </a:r>
            <a:r>
              <a:rPr lang="en-US" dirty="0" smtClean="0"/>
              <a:t> ISCED -6 / ESCO-QUALIFICATIONS </a:t>
            </a:r>
            <a:endParaRPr lang="en-US" dirty="0"/>
          </a:p>
        </p:txBody>
      </p:sp>
      <p:sp>
        <p:nvSpPr>
          <p:cNvPr id="3" name="Content Placeholder 2"/>
          <p:cNvSpPr>
            <a:spLocks noGrp="1"/>
          </p:cNvSpPr>
          <p:nvPr>
            <p:ph idx="1"/>
          </p:nvPr>
        </p:nvSpPr>
        <p:spPr>
          <a:xfrm>
            <a:off x="1484310" y="1332411"/>
            <a:ext cx="10018713" cy="5525589"/>
          </a:xfrm>
        </p:spPr>
        <p:txBody>
          <a:bodyPr>
            <a:normAutofit fontScale="85000" lnSpcReduction="20000"/>
          </a:bodyPr>
          <a:lstStyle/>
          <a:p>
            <a:r>
              <a:rPr lang="en-US" dirty="0" smtClean="0"/>
              <a:t>                                            </a:t>
            </a:r>
            <a:r>
              <a:rPr lang="en-US" dirty="0" err="1" smtClean="0"/>
              <a:t>organizarea</a:t>
            </a:r>
            <a:r>
              <a:rPr lang="en-US" dirty="0" smtClean="0"/>
              <a:t> </a:t>
            </a:r>
            <a:r>
              <a:rPr lang="en-US" dirty="0" err="1" smtClean="0"/>
              <a:t>urmareste</a:t>
            </a:r>
            <a:r>
              <a:rPr lang="en-US" dirty="0" smtClean="0"/>
              <a:t> </a:t>
            </a:r>
            <a:r>
              <a:rPr lang="en-US" dirty="0" err="1" smtClean="0"/>
              <a:t>domeniile</a:t>
            </a:r>
            <a:r>
              <a:rPr lang="en-US" dirty="0" smtClean="0"/>
              <a:t> /   </a:t>
            </a:r>
            <a:r>
              <a:rPr lang="en-US" b="1" dirty="0" smtClean="0"/>
              <a:t>Field </a:t>
            </a:r>
            <a:r>
              <a:rPr lang="en-US" b="1" dirty="0"/>
              <a:t>(ISCED </a:t>
            </a:r>
            <a:r>
              <a:rPr lang="en-US" b="1" dirty="0" smtClean="0"/>
              <a:t>-</a:t>
            </a:r>
            <a:r>
              <a:rPr lang="en-US" b="1" dirty="0" err="1" smtClean="0"/>
              <a:t>FoET</a:t>
            </a:r>
            <a:r>
              <a:rPr lang="en-US" b="1" dirty="0" smtClean="0"/>
              <a:t> </a:t>
            </a:r>
            <a:r>
              <a:rPr lang="en-US" b="1" dirty="0"/>
              <a:t>2013)</a:t>
            </a:r>
          </a:p>
          <a:p>
            <a:r>
              <a:rPr lang="en-US" dirty="0"/>
              <a:t>Generic </a:t>
            </a:r>
            <a:r>
              <a:rPr lang="en-US" dirty="0" err="1"/>
              <a:t>programmes</a:t>
            </a:r>
            <a:r>
              <a:rPr lang="en-US" dirty="0"/>
              <a:t> and qualifications (19)</a:t>
            </a:r>
          </a:p>
          <a:p>
            <a:r>
              <a:rPr lang="en-US" dirty="0"/>
              <a:t>Education (1079)</a:t>
            </a:r>
          </a:p>
          <a:p>
            <a:r>
              <a:rPr lang="en-US" dirty="0"/>
              <a:t>Arts and humanities (1550)</a:t>
            </a:r>
          </a:p>
          <a:p>
            <a:r>
              <a:rPr lang="en-US" dirty="0"/>
              <a:t>Social sciences, journalism and information (664)</a:t>
            </a:r>
          </a:p>
          <a:p>
            <a:r>
              <a:rPr lang="en-US" dirty="0"/>
              <a:t>Business, administration and law(1303)</a:t>
            </a:r>
          </a:p>
          <a:p>
            <a:r>
              <a:rPr lang="en-US" dirty="0"/>
              <a:t>Natural sciences, mathematics and statistics (296)</a:t>
            </a:r>
          </a:p>
          <a:p>
            <a:r>
              <a:rPr lang="en-US" dirty="0"/>
              <a:t>Information and communication technologies (</a:t>
            </a:r>
            <a:r>
              <a:rPr lang="en-US" dirty="0" err="1"/>
              <a:t>icts</a:t>
            </a:r>
            <a:r>
              <a:rPr lang="en-US" dirty="0"/>
              <a:t>) (266)</a:t>
            </a:r>
          </a:p>
          <a:p>
            <a:r>
              <a:rPr lang="en-US" dirty="0"/>
              <a:t>Engineering, manufacturing and construction (1849)</a:t>
            </a:r>
          </a:p>
          <a:p>
            <a:r>
              <a:rPr lang="en-US" dirty="0"/>
              <a:t>Agriculture, forestry, fisheries and veterinary (421)</a:t>
            </a:r>
          </a:p>
          <a:p>
            <a:r>
              <a:rPr lang="en-US" dirty="0"/>
              <a:t>Health and welfare (594)</a:t>
            </a:r>
          </a:p>
          <a:p>
            <a:r>
              <a:rPr lang="en-US" dirty="0"/>
              <a:t>Services (862</a:t>
            </a:r>
            <a:r>
              <a:rPr lang="en-US" dirty="0" smtClean="0"/>
              <a:t>)  (</a:t>
            </a:r>
            <a:r>
              <a:rPr lang="en-US" dirty="0" err="1" smtClean="0"/>
              <a:t>Sursa</a:t>
            </a:r>
            <a:r>
              <a:rPr lang="en-US" dirty="0" smtClean="0"/>
              <a:t> –ESCO -)</a:t>
            </a:r>
          </a:p>
          <a:p>
            <a:r>
              <a:rPr lang="en-US" dirty="0" err="1" smtClean="0"/>
              <a:t>Cifrele</a:t>
            </a:r>
            <a:r>
              <a:rPr lang="en-US" dirty="0" smtClean="0"/>
              <a:t> </a:t>
            </a:r>
            <a:r>
              <a:rPr lang="en-US" dirty="0" err="1" smtClean="0"/>
              <a:t>reprezinta</a:t>
            </a:r>
            <a:r>
              <a:rPr lang="en-US" dirty="0" smtClean="0"/>
              <a:t> </a:t>
            </a:r>
            <a:r>
              <a:rPr lang="en-US" dirty="0" err="1" smtClean="0"/>
              <a:t>programe</a:t>
            </a:r>
            <a:r>
              <a:rPr lang="en-US" dirty="0" smtClean="0"/>
              <a:t> de </a:t>
            </a:r>
            <a:r>
              <a:rPr lang="en-US" dirty="0" err="1" smtClean="0"/>
              <a:t>calificare</a:t>
            </a:r>
            <a:r>
              <a:rPr lang="en-US" dirty="0" smtClean="0"/>
              <a:t> </a:t>
            </a:r>
            <a:r>
              <a:rPr lang="en-US" dirty="0" err="1" smtClean="0"/>
              <a:t>introduse</a:t>
            </a:r>
            <a:r>
              <a:rPr lang="en-US" dirty="0" smtClean="0"/>
              <a:t> de </a:t>
            </a:r>
            <a:r>
              <a:rPr lang="en-US" dirty="0" err="1" smtClean="0"/>
              <a:t>tari</a:t>
            </a:r>
            <a:r>
              <a:rPr lang="en-US" dirty="0" smtClean="0"/>
              <a:t> din RNCIS –</a:t>
            </a:r>
            <a:r>
              <a:rPr lang="en-US" dirty="0" err="1" smtClean="0"/>
              <a:t>ul</a:t>
            </a:r>
            <a:r>
              <a:rPr lang="en-US" dirty="0" smtClean="0"/>
              <a:t> </a:t>
            </a:r>
            <a:r>
              <a:rPr lang="en-US" dirty="0" err="1" smtClean="0"/>
              <a:t>propiu</a:t>
            </a:r>
            <a:r>
              <a:rPr lang="en-US" dirty="0" smtClean="0"/>
              <a:t> in </a:t>
            </a:r>
            <a:r>
              <a:rPr lang="en-US" dirty="0" err="1" smtClean="0"/>
              <a:t>vederea</a:t>
            </a:r>
            <a:r>
              <a:rPr lang="en-US" dirty="0" smtClean="0"/>
              <a:t> </a:t>
            </a:r>
            <a:r>
              <a:rPr lang="en-US" dirty="0" err="1" smtClean="0"/>
              <a:t>recunoasteri</a:t>
            </a:r>
            <a:r>
              <a:rPr lang="en-US" dirty="0" smtClean="0"/>
              <a:t> </a:t>
            </a:r>
            <a:endParaRPr lang="en-US" dirty="0"/>
          </a:p>
          <a:p>
            <a:endParaRPr lang="en-US" dirty="0"/>
          </a:p>
        </p:txBody>
      </p:sp>
    </p:spTree>
    <p:extLst>
      <p:ext uri="{BB962C8B-B14F-4D97-AF65-F5344CB8AC3E}">
        <p14:creationId xmlns:p14="http://schemas.microsoft.com/office/powerpoint/2010/main" val="7166126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933994"/>
          </a:xfrm>
        </p:spPr>
        <p:txBody>
          <a:bodyPr/>
          <a:lstStyle/>
          <a:p>
            <a:r>
              <a:rPr lang="en-US" dirty="0" smtClean="0"/>
              <a:t>De </a:t>
            </a:r>
            <a:r>
              <a:rPr lang="en-US" dirty="0" err="1" smtClean="0"/>
              <a:t>ce</a:t>
            </a:r>
            <a:r>
              <a:rPr lang="en-US" dirty="0" smtClean="0"/>
              <a:t> ISCED -7</a:t>
            </a:r>
            <a:endParaRPr lang="en-US" dirty="0"/>
          </a:p>
        </p:txBody>
      </p:sp>
      <p:sp>
        <p:nvSpPr>
          <p:cNvPr id="3" name="Content Placeholder 2"/>
          <p:cNvSpPr>
            <a:spLocks noGrp="1"/>
          </p:cNvSpPr>
          <p:nvPr>
            <p:ph idx="1"/>
          </p:nvPr>
        </p:nvSpPr>
        <p:spPr>
          <a:xfrm>
            <a:off x="1484310" y="1785257"/>
            <a:ext cx="10018713" cy="4737463"/>
          </a:xfrm>
        </p:spPr>
        <p:txBody>
          <a:bodyPr/>
          <a:lstStyle/>
          <a:p>
            <a:r>
              <a:rPr lang="en-US" dirty="0" smtClean="0"/>
              <a:t>RNCIS –ESTE OBLIGATOIU </a:t>
            </a:r>
          </a:p>
          <a:p>
            <a:r>
              <a:rPr lang="en-US" dirty="0" smtClean="0"/>
              <a:t>SUPLIMENTUL LA DIPLOMA  EUROPASS–ESTE OBLIGATORIU </a:t>
            </a:r>
          </a:p>
          <a:p>
            <a:r>
              <a:rPr lang="en-US" dirty="0" smtClean="0"/>
              <a:t>La MOBILITATI –ESTE OBLIGATOIU </a:t>
            </a:r>
            <a:endParaRPr lang="en-US" dirty="0"/>
          </a:p>
        </p:txBody>
      </p:sp>
    </p:spTree>
    <p:extLst>
      <p:ext uri="{BB962C8B-B14F-4D97-AF65-F5344CB8AC3E}">
        <p14:creationId xmlns:p14="http://schemas.microsoft.com/office/powerpoint/2010/main" val="1709337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1181042"/>
          </a:xfrm>
        </p:spPr>
        <p:txBody>
          <a:bodyPr>
            <a:normAutofit/>
          </a:bodyPr>
          <a:lstStyle/>
          <a:p>
            <a:r>
              <a:rPr lang="ro-RO" sz="3600" b="1" dirty="0" smtClean="0"/>
              <a:t>Absolvenți studii superioare, după țară, în 2008 și 2017</a:t>
            </a:r>
            <a:endParaRPr lang="en-US" sz="3600" b="1" dirty="0"/>
          </a:p>
        </p:txBody>
      </p:sp>
      <p:pic>
        <p:nvPicPr>
          <p:cNvPr id="6" name="Content Placeholder 5"/>
          <p:cNvPicPr>
            <a:picLocks noGrp="1" noChangeAspect="1"/>
          </p:cNvPicPr>
          <p:nvPr>
            <p:ph idx="1"/>
          </p:nvPr>
        </p:nvPicPr>
        <p:blipFill>
          <a:blip r:embed="rId2"/>
          <a:stretch>
            <a:fillRect/>
          </a:stretch>
        </p:blipFill>
        <p:spPr>
          <a:xfrm>
            <a:off x="2734887" y="1224985"/>
            <a:ext cx="6432506" cy="4671784"/>
          </a:xfrm>
          <a:prstGeom prst="rect">
            <a:avLst/>
          </a:prstGeom>
        </p:spPr>
      </p:pic>
      <p:sp>
        <p:nvSpPr>
          <p:cNvPr id="7" name="TextBox 6"/>
          <p:cNvSpPr txBox="1"/>
          <p:nvPr/>
        </p:nvSpPr>
        <p:spPr>
          <a:xfrm>
            <a:off x="3147844" y="5896769"/>
            <a:ext cx="635785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1400" b="0" i="0" u="none" strike="noStrike" kern="1200" cap="none" spc="0" normalizeH="0" baseline="0" noProof="0" dirty="0" smtClean="0">
                <a:ln>
                  <a:noFill/>
                </a:ln>
                <a:solidFill>
                  <a:prstClr val="black"/>
                </a:solidFill>
                <a:effectLst/>
                <a:uLnTx/>
                <a:uFillTx/>
                <a:latin typeface="Calibri" panose="020F0502020204030204"/>
                <a:ea typeface="+mn-ea"/>
                <a:cs typeface="+mn-cs"/>
              </a:rPr>
              <a:t>Sursa: </a:t>
            </a:r>
            <a:r>
              <a:rPr kumimoji="0" lang="ro-RO" sz="1400" b="0" i="0" u="none" strike="noStrike" kern="1200" cap="none" spc="0" normalizeH="0" baseline="0" noProof="0" dirty="0" err="1" smtClean="0">
                <a:ln>
                  <a:noFill/>
                </a:ln>
                <a:solidFill>
                  <a:prstClr val="black"/>
                </a:solidFill>
                <a:effectLst/>
                <a:uLnTx/>
                <a:uFillTx/>
                <a:latin typeface="Calibri" panose="020F0502020204030204"/>
                <a:ea typeface="+mn-ea"/>
                <a:cs typeface="+mn-cs"/>
              </a:rPr>
              <a:t>Eurostat</a:t>
            </a:r>
            <a:r>
              <a:rPr kumimoji="0" lang="ro-RO" sz="1400" b="0" i="0" u="none" strike="noStrike" kern="1200" cap="none" spc="0" normalizeH="0" baseline="0" noProof="0" dirty="0" smtClean="0">
                <a:ln>
                  <a:noFill/>
                </a:ln>
                <a:solidFill>
                  <a:prstClr val="black"/>
                </a:solidFill>
                <a:effectLst/>
                <a:uLnTx/>
                <a:uFillTx/>
                <a:latin typeface="Calibri" panose="020F0502020204030204"/>
                <a:ea typeface="+mn-ea"/>
                <a:cs typeface="+mn-cs"/>
              </a:rPr>
              <a:t> - </a:t>
            </a:r>
            <a:r>
              <a:rPr kumimoji="0" lang="en-U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Smarter</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greener, more inclusive? — Indicators to support the Europe 2020 strategy — 2018 </a:t>
            </a:r>
            <a:r>
              <a:rPr kumimoji="0" lang="en-U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edition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85338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690154"/>
          </a:xfrm>
        </p:spPr>
        <p:txBody>
          <a:bodyPr>
            <a:normAutofit fontScale="90000"/>
          </a:bodyPr>
          <a:lstStyle/>
          <a:p>
            <a:r>
              <a:rPr lang="en-US" sz="3200" dirty="0" smtClean="0"/>
              <a:t>ISCED 8 –ESCO/</a:t>
            </a:r>
            <a:r>
              <a:rPr lang="en-US" sz="3200" dirty="0" err="1" smtClean="0"/>
              <a:t>fisele</a:t>
            </a:r>
            <a:r>
              <a:rPr lang="en-US" sz="3200" dirty="0" smtClean="0"/>
              <a:t> </a:t>
            </a:r>
            <a:r>
              <a:rPr lang="en-US" sz="3200" dirty="0" err="1" smtClean="0"/>
              <a:t>calificarilor</a:t>
            </a:r>
            <a:r>
              <a:rPr lang="en-US" sz="3200" dirty="0" smtClean="0"/>
              <a:t>  </a:t>
            </a:r>
            <a:r>
              <a:rPr lang="en-US" sz="3200" dirty="0" err="1" smtClean="0"/>
              <a:t>urmaresc</a:t>
            </a:r>
            <a:r>
              <a:rPr lang="en-US" sz="3200" dirty="0" smtClean="0"/>
              <a:t> </a:t>
            </a:r>
            <a:r>
              <a:rPr lang="en-US" sz="3200" dirty="0" err="1" smtClean="0"/>
              <a:t>domenile</a:t>
            </a:r>
            <a:r>
              <a:rPr lang="en-US" sz="3200" dirty="0" smtClean="0"/>
              <a:t> ISCED </a:t>
            </a:r>
            <a:endParaRPr lang="en-US" sz="3200" dirty="0"/>
          </a:p>
        </p:txBody>
      </p:sp>
      <p:sp>
        <p:nvSpPr>
          <p:cNvPr id="3" name="Content Placeholder 2"/>
          <p:cNvSpPr>
            <a:spLocks noGrp="1"/>
          </p:cNvSpPr>
          <p:nvPr>
            <p:ph idx="1"/>
          </p:nvPr>
        </p:nvSpPr>
        <p:spPr>
          <a:xfrm>
            <a:off x="1123406" y="1576251"/>
            <a:ext cx="10885714" cy="5077098"/>
          </a:xfrm>
        </p:spPr>
        <p:txBody>
          <a:bodyPr/>
          <a:lstStyle/>
          <a:p>
            <a:r>
              <a:rPr lang="en-US" dirty="0" err="1" smtClean="0"/>
              <a:t>Tari</a:t>
            </a:r>
            <a:r>
              <a:rPr lang="en-US" dirty="0" smtClean="0"/>
              <a:t> care </a:t>
            </a:r>
            <a:r>
              <a:rPr lang="en-US" dirty="0" err="1" smtClean="0"/>
              <a:t>si</a:t>
            </a:r>
            <a:r>
              <a:rPr lang="en-US" dirty="0" smtClean="0"/>
              <a:t> au </a:t>
            </a:r>
            <a:r>
              <a:rPr lang="en-US" dirty="0" err="1" smtClean="0"/>
              <a:t>introdus</a:t>
            </a:r>
            <a:r>
              <a:rPr lang="en-US" dirty="0" smtClean="0"/>
              <a:t> </a:t>
            </a:r>
            <a:r>
              <a:rPr lang="en-US" dirty="0" err="1" smtClean="0"/>
              <a:t>calificarile</a:t>
            </a:r>
            <a:r>
              <a:rPr lang="en-US" dirty="0" smtClean="0"/>
              <a:t> in ESCO -Awarding </a:t>
            </a:r>
            <a:r>
              <a:rPr lang="en-US" dirty="0"/>
              <a:t>body or competent authority</a:t>
            </a:r>
          </a:p>
          <a:p>
            <a:r>
              <a:rPr lang="en-US" dirty="0"/>
              <a:t>Belgium (52)</a:t>
            </a:r>
          </a:p>
          <a:p>
            <a:r>
              <a:rPr lang="en-US" dirty="0"/>
              <a:t>Estonia (472)</a:t>
            </a:r>
          </a:p>
          <a:p>
            <a:r>
              <a:rPr lang="en-US" dirty="0"/>
              <a:t>Greece (674)</a:t>
            </a:r>
          </a:p>
          <a:p>
            <a:r>
              <a:rPr lang="en-US" dirty="0"/>
              <a:t>Hungary (3516)</a:t>
            </a:r>
          </a:p>
          <a:p>
            <a:r>
              <a:rPr lang="en-US" dirty="0"/>
              <a:t>Latvia (1874)</a:t>
            </a:r>
          </a:p>
          <a:p>
            <a:r>
              <a:rPr lang="en-US" dirty="0"/>
              <a:t>Lithuania (146)</a:t>
            </a:r>
          </a:p>
          <a:p>
            <a:r>
              <a:rPr lang="en-US" dirty="0"/>
              <a:t>Portugal (461</a:t>
            </a:r>
            <a:r>
              <a:rPr lang="en-US" dirty="0" smtClean="0"/>
              <a:t>)</a:t>
            </a:r>
          </a:p>
          <a:p>
            <a:r>
              <a:rPr lang="en-US" dirty="0" smtClean="0"/>
              <a:t>(</a:t>
            </a:r>
            <a:r>
              <a:rPr lang="en-US" dirty="0" err="1" smtClean="0"/>
              <a:t>dupa</a:t>
            </a:r>
            <a:r>
              <a:rPr lang="en-US" dirty="0" smtClean="0"/>
              <a:t> 2021 </a:t>
            </a:r>
            <a:r>
              <a:rPr lang="en-US" dirty="0" err="1" smtClean="0"/>
              <a:t>daca</a:t>
            </a:r>
            <a:r>
              <a:rPr lang="en-US" dirty="0" smtClean="0"/>
              <a:t> </a:t>
            </a:r>
            <a:r>
              <a:rPr lang="en-US" dirty="0" err="1" smtClean="0"/>
              <a:t>vrei</a:t>
            </a:r>
            <a:r>
              <a:rPr lang="en-US" dirty="0" smtClean="0"/>
              <a:t> </a:t>
            </a:r>
            <a:r>
              <a:rPr lang="en-US" dirty="0" err="1" smtClean="0"/>
              <a:t>sa</a:t>
            </a:r>
            <a:r>
              <a:rPr lang="en-US" dirty="0" smtClean="0"/>
              <a:t> </a:t>
            </a:r>
            <a:r>
              <a:rPr lang="en-US" dirty="0" err="1" smtClean="0"/>
              <a:t>existi</a:t>
            </a:r>
            <a:r>
              <a:rPr lang="en-US" dirty="0" smtClean="0"/>
              <a:t> </a:t>
            </a:r>
            <a:r>
              <a:rPr lang="en-US" dirty="0" err="1" smtClean="0"/>
              <a:t>trebuie</a:t>
            </a:r>
            <a:r>
              <a:rPr lang="en-US" dirty="0" smtClean="0"/>
              <a:t> </a:t>
            </a:r>
            <a:r>
              <a:rPr lang="en-US" dirty="0" err="1" smtClean="0"/>
              <a:t>sa</a:t>
            </a:r>
            <a:r>
              <a:rPr lang="en-US" dirty="0" smtClean="0"/>
              <a:t> fi in ESCO )</a:t>
            </a:r>
            <a:endParaRPr lang="en-US" dirty="0"/>
          </a:p>
          <a:p>
            <a:endParaRPr lang="en-US" dirty="0"/>
          </a:p>
        </p:txBody>
      </p:sp>
    </p:spTree>
    <p:extLst>
      <p:ext uri="{BB962C8B-B14F-4D97-AF65-F5344CB8AC3E}">
        <p14:creationId xmlns:p14="http://schemas.microsoft.com/office/powerpoint/2010/main" val="30495374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470263"/>
            <a:ext cx="10018713" cy="566057"/>
          </a:xfrm>
        </p:spPr>
        <p:txBody>
          <a:bodyPr>
            <a:normAutofit fontScale="90000"/>
          </a:bodyPr>
          <a:lstStyle/>
          <a:p>
            <a:r>
              <a:rPr lang="en-US" dirty="0" smtClean="0"/>
              <a:t>ESCO-</a:t>
            </a:r>
            <a:r>
              <a:rPr lang="en-US" dirty="0" err="1" smtClean="0"/>
              <a:t>Modele</a:t>
            </a:r>
            <a:r>
              <a:rPr lang="en-US" dirty="0" smtClean="0"/>
              <a:t> de </a:t>
            </a:r>
            <a:r>
              <a:rPr lang="en-US" dirty="0" err="1" smtClean="0"/>
              <a:t>calificari</a:t>
            </a:r>
            <a:r>
              <a:rPr lang="en-US" dirty="0" smtClean="0"/>
              <a:t> </a:t>
            </a:r>
            <a:endParaRPr lang="en-US" dirty="0"/>
          </a:p>
        </p:txBody>
      </p:sp>
      <p:sp>
        <p:nvSpPr>
          <p:cNvPr id="3" name="Content Placeholder 2"/>
          <p:cNvSpPr>
            <a:spLocks noGrp="1"/>
          </p:cNvSpPr>
          <p:nvPr>
            <p:ph idx="1"/>
          </p:nvPr>
        </p:nvSpPr>
        <p:spPr>
          <a:xfrm>
            <a:off x="1484310" y="1280161"/>
            <a:ext cx="10018713" cy="5181599"/>
          </a:xfrm>
        </p:spPr>
        <p:txBody>
          <a:bodyPr>
            <a:normAutofit fontScale="25000" lnSpcReduction="20000"/>
          </a:bodyPr>
          <a:lstStyle/>
          <a:p>
            <a:r>
              <a:rPr lang="en-US" sz="4000" b="1" dirty="0"/>
              <a:t>Academic bachelor's degree in power engineering (no legal status)</a:t>
            </a:r>
          </a:p>
          <a:p>
            <a:r>
              <a:rPr lang="en-US" sz="5600" u="sng" dirty="0"/>
              <a:t>Field (ISCED </a:t>
            </a:r>
            <a:r>
              <a:rPr lang="en-US" sz="5600" u="sng" dirty="0" err="1"/>
              <a:t>FoET</a:t>
            </a:r>
            <a:r>
              <a:rPr lang="en-US" sz="5600" u="sng" dirty="0"/>
              <a:t> 2013)</a:t>
            </a:r>
          </a:p>
          <a:p>
            <a:r>
              <a:rPr lang="en-US" sz="5600" u="sng" dirty="0"/>
              <a:t>Electricity and energy</a:t>
            </a:r>
          </a:p>
          <a:p>
            <a:r>
              <a:rPr lang="en-US" sz="4000" dirty="0"/>
              <a:t>Country/Region</a:t>
            </a:r>
          </a:p>
          <a:p>
            <a:r>
              <a:rPr lang="en-US" sz="4000" dirty="0"/>
              <a:t>Slovenia</a:t>
            </a:r>
          </a:p>
          <a:p>
            <a:r>
              <a:rPr lang="en-US" sz="4000" dirty="0"/>
              <a:t>EQF level</a:t>
            </a:r>
          </a:p>
          <a:p>
            <a:r>
              <a:rPr lang="en-US" sz="4000" dirty="0"/>
              <a:t>6</a:t>
            </a:r>
          </a:p>
          <a:p>
            <a:r>
              <a:rPr lang="en-US" sz="4000" dirty="0"/>
              <a:t>Description of the qualification</a:t>
            </a:r>
          </a:p>
          <a:p>
            <a:r>
              <a:rPr lang="en-US" sz="4000" dirty="0"/>
              <a:t>Students will be able to</a:t>
            </a:r>
            <a:r>
              <a:rPr lang="en-US" sz="4000" dirty="0" smtClean="0"/>
              <a:t>:  (</a:t>
            </a:r>
            <a:r>
              <a:rPr lang="en-US" sz="4000" dirty="0"/>
              <a:t>general competences)</a:t>
            </a:r>
          </a:p>
          <a:p>
            <a:r>
              <a:rPr lang="en-US" sz="4000" dirty="0"/>
              <a:t>professionally </a:t>
            </a:r>
            <a:r>
              <a:rPr lang="en-US" sz="4000" dirty="0" err="1"/>
              <a:t>analyse</a:t>
            </a:r>
            <a:r>
              <a:rPr lang="en-US" sz="4000" dirty="0"/>
              <a:t>, </a:t>
            </a:r>
            <a:r>
              <a:rPr lang="en-US" sz="4000" dirty="0" err="1"/>
              <a:t>synthesise</a:t>
            </a:r>
            <a:r>
              <a:rPr lang="en-US" sz="4000" dirty="0"/>
              <a:t> and anticipate solutions and consequences in energy systems, processes and functions,</a:t>
            </a:r>
          </a:p>
          <a:p>
            <a:r>
              <a:rPr lang="en-US" sz="4000" dirty="0"/>
              <a:t>make judgements for the adoption of decisions in energy systems and processes,</a:t>
            </a:r>
          </a:p>
          <a:p>
            <a:r>
              <a:rPr lang="en-US" sz="4000" dirty="0"/>
              <a:t>independently apply acquired theoretical knowledge to solve problems in energy systems in practice,</a:t>
            </a:r>
          </a:p>
          <a:p>
            <a:r>
              <a:rPr lang="en-US" sz="4000" dirty="0"/>
              <a:t>demonstrate mastery of state-of-the-art technological methods, procedures and processes in energy systems and processes,</a:t>
            </a:r>
          </a:p>
          <a:p>
            <a:r>
              <a:rPr lang="en-US" sz="4000" dirty="0"/>
              <a:t>rationally and realistically address specific work problems in the field of energy systems technology and processes,</a:t>
            </a:r>
          </a:p>
          <a:p>
            <a:r>
              <a:rPr lang="en-US" sz="4000" dirty="0"/>
              <a:t>integrate knowledge from various fields and </a:t>
            </a:r>
            <a:r>
              <a:rPr lang="en-US" sz="4000" dirty="0" err="1"/>
              <a:t>synthesise</a:t>
            </a:r>
            <a:r>
              <a:rPr lang="en-US" sz="4000" dirty="0"/>
              <a:t> it in energy systems,</a:t>
            </a:r>
          </a:p>
          <a:p>
            <a:r>
              <a:rPr lang="en-US" sz="4000" dirty="0"/>
              <a:t>build knowledge into concrete applications in </a:t>
            </a:r>
            <a:r>
              <a:rPr lang="en-US" sz="4000" dirty="0" err="1"/>
              <a:t>organisations</a:t>
            </a:r>
            <a:r>
              <a:rPr lang="en-US" sz="4000" dirty="0"/>
              <a:t>,</a:t>
            </a:r>
          </a:p>
          <a:p>
            <a:r>
              <a:rPr lang="en-US" sz="4000" dirty="0"/>
              <a:t>use information and communication technologies and information management systems intensively and constantly in energy systems in their own specific technical working field, etc.,</a:t>
            </a:r>
          </a:p>
          <a:p>
            <a:r>
              <a:rPr lang="en-US" sz="4000" dirty="0"/>
              <a:t>demonstrate complete autonomy in professional work,</a:t>
            </a:r>
          </a:p>
          <a:p>
            <a:r>
              <a:rPr lang="en-US" sz="4000" dirty="0"/>
              <a:t>develop communication skills,</a:t>
            </a:r>
          </a:p>
          <a:p>
            <a:r>
              <a:rPr lang="en-US" sz="4000" dirty="0"/>
              <a:t>demonstrate a capacity for ethical reflection and a deep commitment to professional ethics,</a:t>
            </a:r>
          </a:p>
          <a:p>
            <a:r>
              <a:rPr lang="en-US" sz="4000" dirty="0"/>
              <a:t>show cooperativeness and the capacity to work in a group,</a:t>
            </a:r>
          </a:p>
          <a:p>
            <a:r>
              <a:rPr lang="en-US" sz="4000" dirty="0"/>
              <a:t>undertake training for further studies</a:t>
            </a:r>
            <a:r>
              <a:rPr lang="en-US" sz="4000" dirty="0" smtClean="0"/>
              <a:t>.</a:t>
            </a:r>
          </a:p>
          <a:p>
            <a:r>
              <a:rPr lang="en-US" sz="4000" dirty="0" smtClean="0"/>
              <a:t>(extras –</a:t>
            </a:r>
            <a:r>
              <a:rPr lang="en-US" sz="4000" dirty="0" err="1" smtClean="0"/>
              <a:t>sursa</a:t>
            </a:r>
            <a:r>
              <a:rPr lang="en-US" sz="4000" dirty="0" smtClean="0"/>
              <a:t> –ESCO Portal )</a:t>
            </a:r>
            <a:endParaRPr lang="en-US" sz="4000" dirty="0"/>
          </a:p>
          <a:p>
            <a:endParaRPr lang="en-US" dirty="0"/>
          </a:p>
        </p:txBody>
      </p:sp>
    </p:spTree>
    <p:extLst>
      <p:ext uri="{BB962C8B-B14F-4D97-AF65-F5344CB8AC3E}">
        <p14:creationId xmlns:p14="http://schemas.microsoft.com/office/powerpoint/2010/main" val="42776714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428897"/>
          </a:xfrm>
        </p:spPr>
        <p:txBody>
          <a:bodyPr>
            <a:normAutofit fontScale="90000"/>
          </a:bodyPr>
          <a:lstStyle/>
          <a:p>
            <a:r>
              <a:rPr lang="en-US" dirty="0" smtClean="0"/>
              <a:t>ISCED-ESCO </a:t>
            </a:r>
            <a:endParaRPr lang="en-US" dirty="0"/>
          </a:p>
        </p:txBody>
      </p:sp>
      <p:sp>
        <p:nvSpPr>
          <p:cNvPr id="3" name="Content Placeholder 2"/>
          <p:cNvSpPr>
            <a:spLocks noGrp="1"/>
          </p:cNvSpPr>
          <p:nvPr>
            <p:ph idx="1"/>
          </p:nvPr>
        </p:nvSpPr>
        <p:spPr>
          <a:xfrm>
            <a:off x="1484310" y="1210491"/>
            <a:ext cx="10018713" cy="5286103"/>
          </a:xfrm>
        </p:spPr>
        <p:txBody>
          <a:bodyPr>
            <a:normAutofit fontScale="55000" lnSpcReduction="20000"/>
          </a:bodyPr>
          <a:lstStyle/>
          <a:p>
            <a:r>
              <a:rPr lang="en-US" b="1" dirty="0"/>
              <a:t>Academic bachelor's degree in chemical engineering (no legal status)</a:t>
            </a:r>
          </a:p>
          <a:p>
            <a:r>
              <a:rPr lang="en-US" sz="2500" u="sng" dirty="0"/>
              <a:t>Field (ISCED </a:t>
            </a:r>
            <a:r>
              <a:rPr lang="en-US" sz="2500" u="sng" dirty="0" err="1"/>
              <a:t>FoET</a:t>
            </a:r>
            <a:r>
              <a:rPr lang="en-US" sz="2500" u="sng" dirty="0"/>
              <a:t> 2013)</a:t>
            </a:r>
          </a:p>
          <a:p>
            <a:r>
              <a:rPr lang="en-US" sz="2500" u="sng" dirty="0"/>
              <a:t>Chemical engineering and processes</a:t>
            </a:r>
          </a:p>
          <a:p>
            <a:r>
              <a:rPr lang="en-US" dirty="0"/>
              <a:t>Country/Region</a:t>
            </a:r>
          </a:p>
          <a:p>
            <a:r>
              <a:rPr lang="en-US" dirty="0"/>
              <a:t>Slovenia</a:t>
            </a:r>
          </a:p>
          <a:p>
            <a:r>
              <a:rPr lang="en-US" dirty="0"/>
              <a:t>EQF level</a:t>
            </a:r>
          </a:p>
          <a:p>
            <a:r>
              <a:rPr lang="en-US" dirty="0"/>
              <a:t>6</a:t>
            </a:r>
          </a:p>
          <a:p>
            <a:r>
              <a:rPr lang="en-US" dirty="0"/>
              <a:t>Description of the qualification</a:t>
            </a:r>
          </a:p>
          <a:p>
            <a:r>
              <a:rPr lang="en-US" dirty="0"/>
              <a:t>Students will be able to:</a:t>
            </a:r>
          </a:p>
          <a:p>
            <a:r>
              <a:rPr lang="en-US" dirty="0"/>
              <a:t>(general competences)</a:t>
            </a:r>
          </a:p>
          <a:p>
            <a:r>
              <a:rPr lang="en-US" dirty="0"/>
              <a:t>demonstrate a good grounding in the main fields of chemical engineering, solid knowledge of chemistry and sufficient knowledge of mathematics and physics</a:t>
            </a:r>
          </a:p>
          <a:p>
            <a:r>
              <a:rPr lang="en-US" dirty="0" err="1"/>
              <a:t>analyse</a:t>
            </a:r>
            <a:r>
              <a:rPr lang="en-US" dirty="0"/>
              <a:t>, </a:t>
            </a:r>
            <a:r>
              <a:rPr lang="en-US" dirty="0" err="1"/>
              <a:t>synthesise</a:t>
            </a:r>
            <a:r>
              <a:rPr lang="en-US" dirty="0"/>
              <a:t> and demonstrate understanding of the influence of technical solutions on environmental and social relations;</a:t>
            </a:r>
          </a:p>
          <a:p>
            <a:r>
              <a:rPr lang="en-US" dirty="0"/>
              <a:t>communicate effectively, including in English, and use modern presentation tools;</a:t>
            </a:r>
          </a:p>
          <a:p>
            <a:r>
              <a:rPr lang="en-US" dirty="0"/>
              <a:t>work in multidisciplinary groups;</a:t>
            </a:r>
          </a:p>
          <a:p>
            <a:r>
              <a:rPr lang="en-US" dirty="0"/>
              <a:t>demonstrate understanding of the principles of leadership and understanding of business practice;</a:t>
            </a:r>
          </a:p>
          <a:p>
            <a:r>
              <a:rPr lang="en-US" dirty="0"/>
              <a:t>demonstrate understanding of own professional and ethical responsibility;</a:t>
            </a:r>
          </a:p>
          <a:p>
            <a:r>
              <a:rPr lang="en-US" dirty="0"/>
              <a:t>pursue autonomous learning and </a:t>
            </a:r>
            <a:r>
              <a:rPr lang="en-US" dirty="0" err="1"/>
              <a:t>recognise</a:t>
            </a:r>
            <a:r>
              <a:rPr lang="en-US" dirty="0"/>
              <a:t> the need for lifelong learning.</a:t>
            </a:r>
          </a:p>
          <a:p>
            <a:r>
              <a:rPr lang="en-US" dirty="0"/>
              <a:t>(subject-specific competences)</a:t>
            </a:r>
          </a:p>
          <a:p>
            <a:endParaRPr lang="en-US" dirty="0"/>
          </a:p>
        </p:txBody>
      </p:sp>
    </p:spTree>
    <p:extLst>
      <p:ext uri="{BB962C8B-B14F-4D97-AF65-F5344CB8AC3E}">
        <p14:creationId xmlns:p14="http://schemas.microsoft.com/office/powerpoint/2010/main" val="21318541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507274"/>
          </a:xfrm>
        </p:spPr>
        <p:txBody>
          <a:bodyPr>
            <a:normAutofit fontScale="90000"/>
          </a:bodyPr>
          <a:lstStyle/>
          <a:p>
            <a:r>
              <a:rPr lang="en-US" dirty="0" err="1" smtClean="0"/>
              <a:t>Modele</a:t>
            </a:r>
            <a:r>
              <a:rPr lang="en-US" dirty="0" smtClean="0"/>
              <a:t> </a:t>
            </a:r>
            <a:endParaRPr lang="en-US" dirty="0"/>
          </a:p>
        </p:txBody>
      </p:sp>
      <p:sp>
        <p:nvSpPr>
          <p:cNvPr id="3" name="Content Placeholder 2"/>
          <p:cNvSpPr>
            <a:spLocks noGrp="1"/>
          </p:cNvSpPr>
          <p:nvPr>
            <p:ph idx="1"/>
          </p:nvPr>
        </p:nvSpPr>
        <p:spPr>
          <a:xfrm>
            <a:off x="1484310" y="1193075"/>
            <a:ext cx="10018713" cy="5486399"/>
          </a:xfrm>
        </p:spPr>
        <p:txBody>
          <a:bodyPr>
            <a:normAutofit fontScale="55000" lnSpcReduction="20000"/>
          </a:bodyPr>
          <a:lstStyle/>
          <a:p>
            <a:r>
              <a:rPr lang="en-US" b="1" dirty="0"/>
              <a:t>Bachelor of Engineering Sciences in Electronics (Telecommunication Systems and Computer Networks) (TSI)</a:t>
            </a:r>
          </a:p>
          <a:p>
            <a:r>
              <a:rPr lang="en-US" sz="2500" u="sng" dirty="0"/>
              <a:t>Field (ISCED </a:t>
            </a:r>
            <a:r>
              <a:rPr lang="en-US" sz="2500" u="sng" dirty="0" err="1"/>
              <a:t>FoET</a:t>
            </a:r>
            <a:r>
              <a:rPr lang="en-US" sz="2500" u="sng" dirty="0"/>
              <a:t> 2013)</a:t>
            </a:r>
          </a:p>
          <a:p>
            <a:r>
              <a:rPr lang="en-US" sz="2500" u="sng" dirty="0"/>
              <a:t>Electronics and automation</a:t>
            </a:r>
          </a:p>
          <a:p>
            <a:r>
              <a:rPr lang="en-US" dirty="0"/>
              <a:t>Country/Region</a:t>
            </a:r>
          </a:p>
          <a:p>
            <a:r>
              <a:rPr lang="en-US" dirty="0"/>
              <a:t>Latvia</a:t>
            </a:r>
          </a:p>
          <a:p>
            <a:r>
              <a:rPr lang="en-US" dirty="0"/>
              <a:t>EQF level</a:t>
            </a:r>
          </a:p>
          <a:p>
            <a:r>
              <a:rPr lang="en-US" dirty="0"/>
              <a:t>6</a:t>
            </a:r>
          </a:p>
          <a:p>
            <a:r>
              <a:rPr lang="en-US" dirty="0"/>
              <a:t>Description of the qualification</a:t>
            </a:r>
          </a:p>
          <a:p>
            <a:r>
              <a:rPr lang="en-US" dirty="0"/>
              <a:t>- to exploit rationally, from the position of logics and critical thinking, telecommunication systems and computer networks under the changing conditions;</a:t>
            </a:r>
            <a:br>
              <a:rPr lang="en-US" dirty="0"/>
            </a:br>
            <a:r>
              <a:rPr lang="en-US" dirty="0"/>
              <a:t>- to administrate, </a:t>
            </a:r>
            <a:r>
              <a:rPr lang="en-US" dirty="0" err="1"/>
              <a:t>analyse</a:t>
            </a:r>
            <a:r>
              <a:rPr lang="en-US" dirty="0"/>
              <a:t> and design computer networks and telecommunication channels;</a:t>
            </a:r>
            <a:br>
              <a:rPr lang="en-US" dirty="0"/>
            </a:br>
            <a:r>
              <a:rPr lang="en-US" dirty="0"/>
              <a:t>- to diagnose networks and telecommunication devices;</a:t>
            </a:r>
            <a:br>
              <a:rPr lang="en-US" dirty="0"/>
            </a:br>
            <a:r>
              <a:rPr lang="en-US" dirty="0"/>
              <a:t>- to estimate the level of the information and networks’ security;</a:t>
            </a:r>
            <a:br>
              <a:rPr lang="en-US" dirty="0"/>
            </a:br>
            <a:r>
              <a:rPr lang="en-US" dirty="0"/>
              <a:t>- to develop software and technical solutions of particular engineering problems;</a:t>
            </a:r>
            <a:br>
              <a:rPr lang="en-US" dirty="0"/>
            </a:br>
            <a:r>
              <a:rPr lang="en-US" dirty="0"/>
              <a:t>- to establish contacts and work in a multi-culture and multi-language environment and working teams to achieve the collective final result;</a:t>
            </a:r>
            <a:br>
              <a:rPr lang="en-US" dirty="0"/>
            </a:br>
            <a:r>
              <a:rPr lang="en-US" dirty="0"/>
              <a:t>- to solve technical and </a:t>
            </a:r>
            <a:r>
              <a:rPr lang="en-US" dirty="0" err="1"/>
              <a:t>organisation</a:t>
            </a:r>
            <a:r>
              <a:rPr lang="en-US" dirty="0"/>
              <a:t> problems on the basis of economical reasonability (“profit-loss”);</a:t>
            </a:r>
            <a:br>
              <a:rPr lang="en-US" dirty="0"/>
            </a:br>
            <a:r>
              <a:rPr lang="en-US" dirty="0"/>
              <a:t>- to find independently, study and employ the information connected with the sphere of professional activity.</a:t>
            </a:r>
          </a:p>
          <a:p>
            <a:r>
              <a:rPr lang="en-US" dirty="0"/>
              <a:t>Awarding body or competent authority</a:t>
            </a:r>
          </a:p>
          <a:p>
            <a:r>
              <a:rPr lang="en-US" dirty="0"/>
              <a:t>Name: Transport and Telecommunication Institute</a:t>
            </a:r>
          </a:p>
          <a:p>
            <a:r>
              <a:rPr lang="en-US" dirty="0"/>
              <a:t>Homepage: (Latvian) - </a:t>
            </a:r>
            <a:r>
              <a:rPr lang="en-US" dirty="0">
                <a:hlinkClick r:id="rId2"/>
              </a:rPr>
              <a:t>http://www.tsi.lv </a:t>
            </a:r>
            <a:r>
              <a:rPr lang="en-US" dirty="0"/>
              <a:t>  (English) - </a:t>
            </a:r>
            <a:r>
              <a:rPr lang="en-US" dirty="0">
                <a:hlinkClick r:id="rId3"/>
              </a:rPr>
              <a:t>http://www.tsi.lv/en </a:t>
            </a:r>
            <a:r>
              <a:rPr lang="en-US" dirty="0"/>
              <a:t> </a:t>
            </a:r>
          </a:p>
          <a:p>
            <a:r>
              <a:rPr lang="en-US" dirty="0"/>
              <a:t/>
            </a:r>
            <a:br>
              <a:rPr lang="en-US" dirty="0"/>
            </a:br>
            <a:endParaRPr lang="en-US" dirty="0"/>
          </a:p>
        </p:txBody>
      </p:sp>
    </p:spTree>
    <p:extLst>
      <p:ext uri="{BB962C8B-B14F-4D97-AF65-F5344CB8AC3E}">
        <p14:creationId xmlns:p14="http://schemas.microsoft.com/office/powerpoint/2010/main" val="32376627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576943"/>
          </a:xfrm>
        </p:spPr>
        <p:txBody>
          <a:bodyPr>
            <a:normAutofit fontScale="90000"/>
          </a:bodyPr>
          <a:lstStyle/>
          <a:p>
            <a:r>
              <a:rPr lang="en-US" dirty="0" err="1" smtClean="0"/>
              <a:t>Modele</a:t>
            </a:r>
            <a:r>
              <a:rPr lang="en-US" dirty="0" smtClean="0"/>
              <a:t> </a:t>
            </a:r>
            <a:endParaRPr lang="en-US" dirty="0"/>
          </a:p>
        </p:txBody>
      </p:sp>
      <p:sp>
        <p:nvSpPr>
          <p:cNvPr id="3" name="Content Placeholder 2"/>
          <p:cNvSpPr>
            <a:spLocks noGrp="1"/>
          </p:cNvSpPr>
          <p:nvPr>
            <p:ph idx="1"/>
          </p:nvPr>
        </p:nvSpPr>
        <p:spPr>
          <a:xfrm>
            <a:off x="1484310" y="1262743"/>
            <a:ext cx="10018713" cy="5216434"/>
          </a:xfrm>
        </p:spPr>
        <p:txBody>
          <a:bodyPr>
            <a:normAutofit fontScale="47500" lnSpcReduction="20000"/>
          </a:bodyPr>
          <a:lstStyle/>
          <a:p>
            <a:r>
              <a:rPr lang="en-US" sz="2500" b="1" dirty="0"/>
              <a:t>Bachelor's Degree in Automotive Engineering. Department of Automotive Engineering. Faculty of Technological Applications. Alexander Technological Educational Institute of Thessaloniki.</a:t>
            </a:r>
          </a:p>
          <a:p>
            <a:r>
              <a:rPr lang="en-US" sz="2900" u="sng" dirty="0"/>
              <a:t>Field (ISCED </a:t>
            </a:r>
            <a:r>
              <a:rPr lang="en-US" sz="2900" u="sng" dirty="0" err="1"/>
              <a:t>FoET</a:t>
            </a:r>
            <a:r>
              <a:rPr lang="en-US" sz="2900" u="sng" dirty="0"/>
              <a:t> 2013)</a:t>
            </a:r>
          </a:p>
          <a:p>
            <a:r>
              <a:rPr lang="en-US" sz="2900" u="sng" dirty="0"/>
              <a:t>Motor vehicles, ships and aircraft</a:t>
            </a:r>
          </a:p>
          <a:p>
            <a:r>
              <a:rPr lang="en-US" sz="2500" dirty="0"/>
              <a:t>Country/Region</a:t>
            </a:r>
          </a:p>
          <a:p>
            <a:r>
              <a:rPr lang="en-US" sz="2500" dirty="0"/>
              <a:t>Greece</a:t>
            </a:r>
          </a:p>
          <a:p>
            <a:r>
              <a:rPr lang="en-US" sz="2500" dirty="0"/>
              <a:t>EQF level</a:t>
            </a:r>
          </a:p>
          <a:p>
            <a:r>
              <a:rPr lang="en-US" sz="2500" dirty="0"/>
              <a:t>6</a:t>
            </a:r>
          </a:p>
          <a:p>
            <a:r>
              <a:rPr lang="en-US" sz="2500" dirty="0"/>
              <a:t>Description of the qualification</a:t>
            </a:r>
          </a:p>
          <a:p>
            <a:r>
              <a:rPr lang="en-US" sz="2500" dirty="0"/>
              <a:t>The graduates of the Department of Automotive Engineer of Technological Education are able to engage, on their own or in collaboration with other scientists of relevant fields, with the design, research and application of technology in every general and </a:t>
            </a:r>
            <a:r>
              <a:rPr lang="en-US" sz="2500" dirty="0" err="1"/>
              <a:t>specialised</a:t>
            </a:r>
            <a:r>
              <a:rPr lang="en-US" sz="2500" dirty="0"/>
              <a:t> fields of the vehicles. Specifically, with the knowledge, skills, and competencies acquired through studying, the graduate of the Department can cope with the following professional activities: </a:t>
            </a:r>
            <a:br>
              <a:rPr lang="en-US" sz="2500" dirty="0"/>
            </a:br>
            <a:r>
              <a:rPr lang="en-US" sz="2500" dirty="0"/>
              <a:t>A) General learning outcomes: </a:t>
            </a:r>
            <a:br>
              <a:rPr lang="en-US" sz="2500" dirty="0"/>
            </a:br>
            <a:r>
              <a:rPr lang="en-US" sz="2500" dirty="0"/>
              <a:t>- Engage professionally with every level of production, quality control, and marketing in industries, small industries, and workshops for the manufacture, conversion, repair, maintenance, management and marketing of vehicles.</a:t>
            </a:r>
            <a:br>
              <a:rPr lang="en-US" sz="2500" dirty="0"/>
            </a:br>
            <a:r>
              <a:rPr lang="en-US" sz="2500" dirty="0"/>
              <a:t>- Function effectively as a member or head of a technical team. </a:t>
            </a:r>
            <a:br>
              <a:rPr lang="en-US" sz="2500" dirty="0"/>
            </a:br>
            <a:r>
              <a:rPr lang="en-US" sz="2500" dirty="0"/>
              <a:t>- Effectively apply written and oral communication in technical and non-technical texts or environments, locating and using suitable literature.</a:t>
            </a:r>
            <a:br>
              <a:rPr lang="en-US" sz="2500" dirty="0"/>
            </a:br>
            <a:r>
              <a:rPr lang="en-US" sz="2500" dirty="0"/>
              <a:t>- Capable for autonomous, continuous professional advancement. </a:t>
            </a:r>
            <a:br>
              <a:rPr lang="en-US" sz="2500" dirty="0"/>
            </a:br>
            <a:r>
              <a:rPr lang="en-US" sz="2500" dirty="0"/>
              <a:t>- Teach in every level of education or training, in order to cover for the didactic needs of his/her specialty. </a:t>
            </a:r>
            <a:br>
              <a:rPr lang="en-US" sz="2500" dirty="0"/>
            </a:br>
            <a:r>
              <a:rPr lang="en-US" sz="2500" dirty="0"/>
              <a:t>- Show responsibility, ethical </a:t>
            </a:r>
            <a:r>
              <a:rPr lang="en-US" sz="2500" dirty="0" err="1"/>
              <a:t>behaviour</a:t>
            </a:r>
            <a:r>
              <a:rPr lang="en-US" sz="2500" dirty="0"/>
              <a:t>, and respect to diversity and to the work environment. </a:t>
            </a:r>
            <a:br>
              <a:rPr lang="en-US" sz="2500" dirty="0"/>
            </a:br>
            <a:r>
              <a:rPr lang="en-US" sz="2500" dirty="0"/>
              <a:t>- Evaluate the impact of the technological achievements by sciences to a constantly developing social and global framework.</a:t>
            </a:r>
            <a:br>
              <a:rPr lang="en-US" sz="2500" dirty="0"/>
            </a:br>
            <a:r>
              <a:rPr lang="en-US" sz="2500" dirty="0"/>
              <a:t>- Commit to quality and continuous improvement.</a:t>
            </a:r>
            <a:br>
              <a:rPr lang="en-US" sz="2500" dirty="0"/>
            </a:br>
            <a:r>
              <a:rPr lang="en-US" sz="2500" dirty="0"/>
              <a:t>- Deal with research, development, and innovation in every field of his/her specialty. </a:t>
            </a:r>
            <a:br>
              <a:rPr lang="en-US" sz="2500" dirty="0"/>
            </a:br>
            <a:r>
              <a:rPr lang="en-US" sz="2500" dirty="0"/>
              <a:t/>
            </a:r>
            <a:br>
              <a:rPr lang="en-US" sz="2500" dirty="0"/>
            </a:br>
            <a:r>
              <a:rPr lang="en-US" sz="2500" dirty="0"/>
              <a:t>B) Specific learning outcomes. The graduates are able to: </a:t>
            </a:r>
            <a:r>
              <a:rPr lang="en-US" sz="2500" dirty="0" smtClean="0"/>
              <a:t>……………………………</a:t>
            </a:r>
            <a:endParaRPr lang="en-US" sz="2500" dirty="0"/>
          </a:p>
          <a:p>
            <a:endParaRPr lang="en-US" dirty="0"/>
          </a:p>
        </p:txBody>
      </p:sp>
    </p:spTree>
    <p:extLst>
      <p:ext uri="{BB962C8B-B14F-4D97-AF65-F5344CB8AC3E}">
        <p14:creationId xmlns:p14="http://schemas.microsoft.com/office/powerpoint/2010/main" val="40890114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629194"/>
          </a:xfrm>
        </p:spPr>
        <p:txBody>
          <a:bodyPr>
            <a:normAutofit fontScale="90000"/>
          </a:bodyPr>
          <a:lstStyle/>
          <a:p>
            <a:r>
              <a:rPr lang="en-US" dirty="0" err="1" smtClean="0"/>
              <a:t>Modele</a:t>
            </a:r>
            <a:r>
              <a:rPr lang="en-US" dirty="0" smtClean="0"/>
              <a:t> </a:t>
            </a:r>
            <a:endParaRPr lang="en-US" dirty="0"/>
          </a:p>
        </p:txBody>
      </p:sp>
      <p:sp>
        <p:nvSpPr>
          <p:cNvPr id="3" name="Content Placeholder 2"/>
          <p:cNvSpPr>
            <a:spLocks noGrp="1"/>
          </p:cNvSpPr>
          <p:nvPr>
            <p:ph idx="1"/>
          </p:nvPr>
        </p:nvSpPr>
        <p:spPr>
          <a:xfrm>
            <a:off x="1484310" y="1436915"/>
            <a:ext cx="10018713" cy="5094514"/>
          </a:xfrm>
        </p:spPr>
        <p:txBody>
          <a:bodyPr>
            <a:normAutofit fontScale="70000" lnSpcReduction="20000"/>
          </a:bodyPr>
          <a:lstStyle/>
          <a:p>
            <a:r>
              <a:rPr lang="en-US" b="1" dirty="0"/>
              <a:t>Bachelor's Degree in Food Technology. Department of Food Technology. School of Agriculture Technology and Food and Nutrition Technology. Technological Educational Institute of Ionian Islands.</a:t>
            </a:r>
          </a:p>
          <a:p>
            <a:r>
              <a:rPr lang="en-US" sz="2000" u="sng" dirty="0"/>
              <a:t>Field (ISCED </a:t>
            </a:r>
            <a:r>
              <a:rPr lang="en-US" sz="2000" u="sng" dirty="0" err="1"/>
              <a:t>FoET</a:t>
            </a:r>
            <a:r>
              <a:rPr lang="en-US" sz="2000" u="sng" dirty="0"/>
              <a:t> 2013)</a:t>
            </a:r>
          </a:p>
          <a:p>
            <a:r>
              <a:rPr lang="en-US" sz="2000" u="sng" dirty="0"/>
              <a:t>Community sanitation</a:t>
            </a:r>
          </a:p>
          <a:p>
            <a:r>
              <a:rPr lang="en-US" sz="2000" u="sng" dirty="0"/>
              <a:t>Food processing</a:t>
            </a:r>
          </a:p>
          <a:p>
            <a:r>
              <a:rPr lang="en-US" dirty="0"/>
              <a:t>Country/Region</a:t>
            </a:r>
          </a:p>
          <a:p>
            <a:r>
              <a:rPr lang="en-US" dirty="0"/>
              <a:t>Greece</a:t>
            </a:r>
          </a:p>
          <a:p>
            <a:r>
              <a:rPr lang="en-US" dirty="0"/>
              <a:t>EQF level</a:t>
            </a:r>
          </a:p>
          <a:p>
            <a:r>
              <a:rPr lang="en-US" dirty="0"/>
              <a:t>6</a:t>
            </a:r>
          </a:p>
          <a:p>
            <a:r>
              <a:rPr lang="en-US" dirty="0"/>
              <a:t>Description of the qualification</a:t>
            </a:r>
          </a:p>
          <a:p>
            <a:r>
              <a:rPr lang="en-US" b="1" dirty="0"/>
              <a:t>Knowledge</a:t>
            </a:r>
            <a:r>
              <a:rPr lang="en-US" dirty="0"/>
              <a:t/>
            </a:r>
            <a:br>
              <a:rPr lang="en-US" dirty="0"/>
            </a:br>
            <a:r>
              <a:rPr lang="en-US" dirty="0"/>
              <a:t>Upon completion of studies, the graduate will obtain the necessary scientific knowledge, competences and skills to be able to handle qualitative and effectively the following subjects:</a:t>
            </a:r>
            <a:br>
              <a:rPr lang="en-US" dirty="0"/>
            </a:br>
            <a:r>
              <a:rPr lang="en-US" dirty="0"/>
              <a:t>• Consulting services and integrated production management of organic products.</a:t>
            </a:r>
            <a:br>
              <a:rPr lang="en-US" dirty="0"/>
            </a:br>
            <a:r>
              <a:rPr lang="en-US" dirty="0"/>
              <a:t>• Design and implementation of quality assurance systems in food production (ISO 22000) in compliance with the national and European legislation.</a:t>
            </a:r>
            <a:br>
              <a:rPr lang="en-US" dirty="0"/>
            </a:br>
            <a:r>
              <a:rPr lang="en-US" dirty="0"/>
              <a:t>• Design and implementation of quality assurance systems in environmental management (ISO 14000, EMAS, Agro 2-1/2-2) in compliance with the national and European </a:t>
            </a:r>
            <a:r>
              <a:rPr lang="en-US" dirty="0" smtClean="0"/>
              <a:t>legislation…………………………..</a:t>
            </a:r>
            <a:endParaRPr lang="en-US" dirty="0"/>
          </a:p>
          <a:p>
            <a:endParaRPr lang="en-US" dirty="0"/>
          </a:p>
        </p:txBody>
      </p:sp>
    </p:spTree>
    <p:extLst>
      <p:ext uri="{BB962C8B-B14F-4D97-AF65-F5344CB8AC3E}">
        <p14:creationId xmlns:p14="http://schemas.microsoft.com/office/powerpoint/2010/main" val="21461808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402771"/>
          </a:xfrm>
        </p:spPr>
        <p:txBody>
          <a:bodyPr>
            <a:normAutofit fontScale="90000"/>
          </a:bodyPr>
          <a:lstStyle/>
          <a:p>
            <a:r>
              <a:rPr lang="en-US" dirty="0" err="1" smtClean="0"/>
              <a:t>Modele</a:t>
            </a:r>
            <a:r>
              <a:rPr lang="en-US" dirty="0" smtClean="0"/>
              <a:t> </a:t>
            </a:r>
            <a:endParaRPr lang="en-US" dirty="0"/>
          </a:p>
        </p:txBody>
      </p:sp>
      <p:sp>
        <p:nvSpPr>
          <p:cNvPr id="3" name="Content Placeholder 2"/>
          <p:cNvSpPr>
            <a:spLocks noGrp="1"/>
          </p:cNvSpPr>
          <p:nvPr>
            <p:ph idx="1"/>
          </p:nvPr>
        </p:nvSpPr>
        <p:spPr>
          <a:xfrm>
            <a:off x="1484310" y="1149531"/>
            <a:ext cx="10018713" cy="5320938"/>
          </a:xfrm>
        </p:spPr>
        <p:txBody>
          <a:bodyPr>
            <a:normAutofit fontScale="55000" lnSpcReduction="20000"/>
          </a:bodyPr>
          <a:lstStyle/>
          <a:p>
            <a:r>
              <a:rPr lang="en-US" b="1" dirty="0"/>
              <a:t>Bachelor Degree of Engineering Science in Chemical Technology (RTU)</a:t>
            </a:r>
          </a:p>
          <a:p>
            <a:r>
              <a:rPr lang="en-US" sz="2500" dirty="0"/>
              <a:t>Field (ISCED </a:t>
            </a:r>
            <a:r>
              <a:rPr lang="en-US" sz="2500" dirty="0" err="1"/>
              <a:t>FoET</a:t>
            </a:r>
            <a:r>
              <a:rPr lang="en-US" sz="2500" dirty="0"/>
              <a:t> 2013)</a:t>
            </a:r>
          </a:p>
          <a:p>
            <a:r>
              <a:rPr lang="en-US" sz="2500" u="sng" dirty="0"/>
              <a:t>Chemical engineering and processes</a:t>
            </a:r>
          </a:p>
          <a:p>
            <a:r>
              <a:rPr lang="en-US" dirty="0"/>
              <a:t>Country/Region</a:t>
            </a:r>
          </a:p>
          <a:p>
            <a:r>
              <a:rPr lang="en-US" dirty="0"/>
              <a:t>Latvia</a:t>
            </a:r>
          </a:p>
          <a:p>
            <a:r>
              <a:rPr lang="en-US" dirty="0"/>
              <a:t>EQF level</a:t>
            </a:r>
          </a:p>
          <a:p>
            <a:r>
              <a:rPr lang="en-US" dirty="0"/>
              <a:t>6</a:t>
            </a:r>
          </a:p>
          <a:p>
            <a:r>
              <a:rPr lang="en-US" dirty="0"/>
              <a:t>Description of the qualification</a:t>
            </a:r>
          </a:p>
          <a:p>
            <a:r>
              <a:rPr lang="en-US" dirty="0"/>
              <a:t>Graduates of the study program are able:  </a:t>
            </a:r>
            <a:br>
              <a:rPr lang="en-US" dirty="0"/>
            </a:br>
            <a:r>
              <a:rPr lang="en-US" dirty="0"/>
              <a:t>- to present essential for chemical engineering basic knowledge in chemistry (general, inorganic, organic, analytical, physical chemistry), chemical technology, mathematics and physics, which are vital to understand, describe and to analyze processes of chemical engineering;  </a:t>
            </a:r>
            <a:br>
              <a:rPr lang="en-US" dirty="0"/>
            </a:br>
            <a:r>
              <a:rPr lang="en-US" dirty="0"/>
              <a:t>- to conceive basic principles of chemical technology (material and energy balances, chemical equilibrium, heat and mass transfer, rate of chemical reactions);  </a:t>
            </a:r>
            <a:br>
              <a:rPr lang="en-US" dirty="0"/>
            </a:br>
            <a:r>
              <a:rPr lang="en-US" dirty="0"/>
              <a:t>- to comprehend basic statements of process control and basic principles of measurement of processes and products;  </a:t>
            </a:r>
            <a:br>
              <a:rPr lang="en-US" dirty="0"/>
            </a:br>
            <a:r>
              <a:rPr lang="en-US" dirty="0"/>
              <a:t>- to demonstrate basic knowledge in occupational safety, health and environmental protection;  </a:t>
            </a:r>
            <a:br>
              <a:rPr lang="en-US" dirty="0"/>
            </a:br>
            <a:r>
              <a:rPr lang="en-US" dirty="0"/>
              <a:t>- to comprehend the concept of sustainability and general principles of elaboration of chemical products; </a:t>
            </a:r>
            <a:br>
              <a:rPr lang="en-US" dirty="0"/>
            </a:br>
            <a:r>
              <a:rPr lang="en-US" dirty="0"/>
              <a:t>- to plan, carry out, explain and describe simple experiments;  </a:t>
            </a:r>
            <a:br>
              <a:rPr lang="en-US" dirty="0"/>
            </a:br>
            <a:r>
              <a:rPr lang="en-US" dirty="0"/>
              <a:t>- to manage to apply knowledge for elaboration of chemical processes and products;  </a:t>
            </a:r>
            <a:br>
              <a:rPr lang="en-US" dirty="0"/>
            </a:br>
            <a:r>
              <a:rPr lang="en-US" dirty="0"/>
              <a:t>- to design projects within chosen specialty;  </a:t>
            </a:r>
            <a:br>
              <a:rPr lang="en-US" dirty="0"/>
            </a:br>
            <a:r>
              <a:rPr lang="en-US" dirty="0"/>
              <a:t>- can manage dangerous chemical substances and realize dangerous processes, considering safety requirements; </a:t>
            </a:r>
            <a:br>
              <a:rPr lang="en-US" dirty="0"/>
            </a:br>
            <a:r>
              <a:rPr lang="en-US" dirty="0"/>
              <a:t>- to demonstrate chemical literacy, to search, select, analyze and use information independently;    </a:t>
            </a:r>
            <a:br>
              <a:rPr lang="en-US" dirty="0"/>
            </a:br>
            <a:r>
              <a:rPr lang="en-US" dirty="0"/>
              <a:t>- to apply their knowledge for solution (analytical, numerical, and graphical) of different problems in chemical engineering using general principles of chemical technology;  </a:t>
            </a:r>
          </a:p>
          <a:p>
            <a:r>
              <a:rPr lang="en-US" dirty="0" smtClean="0"/>
              <a:t>…………………………………………………………………………….</a:t>
            </a:r>
            <a:endParaRPr lang="en-US" dirty="0"/>
          </a:p>
        </p:txBody>
      </p:sp>
    </p:spTree>
    <p:extLst>
      <p:ext uri="{BB962C8B-B14F-4D97-AF65-F5344CB8AC3E}">
        <p14:creationId xmlns:p14="http://schemas.microsoft.com/office/powerpoint/2010/main" val="6179239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III.Politehnica</a:t>
            </a:r>
            <a:r>
              <a:rPr lang="en-US" dirty="0" smtClean="0"/>
              <a:t> </a:t>
            </a:r>
            <a:br>
              <a:rPr lang="en-US" dirty="0" smtClean="0"/>
            </a:br>
            <a:r>
              <a:rPr lang="en-US" dirty="0" err="1" smtClean="0"/>
              <a:t>Rankinguri</a:t>
            </a:r>
            <a:r>
              <a:rPr lang="en-US" dirty="0" smtClean="0"/>
              <a:t> </a:t>
            </a:r>
            <a:endParaRPr lang="en-US" dirty="0"/>
          </a:p>
        </p:txBody>
      </p:sp>
      <p:sp>
        <p:nvSpPr>
          <p:cNvPr id="3" name="Content Placeholder 2"/>
          <p:cNvSpPr>
            <a:spLocks noGrp="1"/>
          </p:cNvSpPr>
          <p:nvPr>
            <p:ph idx="1"/>
          </p:nvPr>
        </p:nvSpPr>
        <p:spPr/>
        <p:txBody>
          <a:bodyPr/>
          <a:lstStyle/>
          <a:p>
            <a:pPr marL="0" indent="0">
              <a:buNone/>
            </a:pPr>
            <a:r>
              <a:rPr lang="en-US" dirty="0" smtClean="0"/>
              <a:t>                                                                          MOTTO :</a:t>
            </a:r>
            <a:r>
              <a:rPr lang="en-US" dirty="0" err="1"/>
              <a:t>Unul</a:t>
            </a:r>
            <a:r>
              <a:rPr lang="en-US" dirty="0"/>
              <a:t> </a:t>
            </a:r>
            <a:r>
              <a:rPr lang="en-US" dirty="0" err="1"/>
              <a:t>dintre</a:t>
            </a:r>
            <a:r>
              <a:rPr lang="en-US" dirty="0"/>
              <a:t> </a:t>
            </a:r>
            <a:r>
              <a:rPr lang="en-US" dirty="0" err="1"/>
              <a:t>cele</a:t>
            </a:r>
            <a:r>
              <a:rPr lang="en-US" dirty="0"/>
              <a:t> </a:t>
            </a:r>
            <a:r>
              <a:rPr lang="en-US" dirty="0" err="1"/>
              <a:t>mai</a:t>
            </a:r>
            <a:r>
              <a:rPr lang="en-US" dirty="0"/>
              <a:t> </a:t>
            </a:r>
            <a:r>
              <a:rPr lang="en-US" dirty="0" err="1"/>
              <a:t>fericite</a:t>
            </a:r>
            <a:r>
              <a:rPr lang="en-US" dirty="0"/>
              <a:t> </a:t>
            </a:r>
            <a:r>
              <a:rPr lang="en-US" dirty="0" smtClean="0"/>
              <a:t>											</a:t>
            </a:r>
            <a:r>
              <a:rPr lang="en-US" dirty="0" err="1" smtClean="0"/>
              <a:t>momente</a:t>
            </a:r>
            <a:r>
              <a:rPr lang="en-US" dirty="0" smtClean="0"/>
              <a:t> </a:t>
            </a:r>
            <a:r>
              <a:rPr lang="en-US" dirty="0"/>
              <a:t>din </a:t>
            </a:r>
            <a:r>
              <a:rPr lang="en-US" dirty="0" err="1"/>
              <a:t>viață</a:t>
            </a:r>
            <a:r>
              <a:rPr lang="en-US" dirty="0"/>
              <a:t> </a:t>
            </a:r>
            <a:r>
              <a:rPr lang="en-US" dirty="0" err="1"/>
              <a:t>este</a:t>
            </a:r>
            <a:r>
              <a:rPr lang="en-US" dirty="0"/>
              <a:t> </a:t>
            </a:r>
            <a:r>
              <a:rPr lang="en-US" dirty="0" err="1"/>
              <a:t>atunci</a:t>
            </a:r>
            <a:r>
              <a:rPr lang="en-US" dirty="0"/>
              <a:t> </a:t>
            </a:r>
            <a:r>
              <a:rPr lang="en-US" dirty="0" err="1"/>
              <a:t>când</a:t>
            </a:r>
            <a:r>
              <a:rPr lang="en-US" dirty="0"/>
              <a:t> </a:t>
            </a:r>
            <a:r>
              <a:rPr lang="en-US" dirty="0" smtClean="0"/>
              <a:t>												</a:t>
            </a:r>
            <a:r>
              <a:rPr lang="en-US" dirty="0" err="1" smtClean="0"/>
              <a:t>găsești</a:t>
            </a:r>
            <a:r>
              <a:rPr lang="en-US" dirty="0" smtClean="0"/>
              <a:t> </a:t>
            </a:r>
            <a:r>
              <a:rPr lang="en-US" dirty="0" err="1"/>
              <a:t>curajul</a:t>
            </a:r>
            <a:r>
              <a:rPr lang="en-US" dirty="0"/>
              <a:t> </a:t>
            </a:r>
            <a:r>
              <a:rPr lang="en-US" dirty="0" err="1"/>
              <a:t>să</a:t>
            </a:r>
            <a:r>
              <a:rPr lang="en-US" dirty="0"/>
              <a:t> </a:t>
            </a:r>
            <a:r>
              <a:rPr lang="en-US" dirty="0" err="1"/>
              <a:t>renunți</a:t>
            </a:r>
            <a:r>
              <a:rPr lang="en-US" dirty="0"/>
              <a:t> la </a:t>
            </a:r>
            <a:r>
              <a:rPr lang="en-US" dirty="0" err="1"/>
              <a:t>ceea</a:t>
            </a:r>
            <a:r>
              <a:rPr lang="en-US" dirty="0"/>
              <a:t> </a:t>
            </a:r>
            <a:r>
              <a:rPr lang="en-US" dirty="0" err="1"/>
              <a:t>ce</a:t>
            </a:r>
            <a:r>
              <a:rPr lang="en-US" dirty="0"/>
              <a:t> nu </a:t>
            </a:r>
            <a:r>
              <a:rPr lang="en-US" dirty="0" smtClean="0"/>
              <a:t>													</a:t>
            </a:r>
            <a:r>
              <a:rPr lang="en-US" dirty="0" err="1" smtClean="0"/>
              <a:t>poți</a:t>
            </a:r>
            <a:r>
              <a:rPr lang="en-US" dirty="0" smtClean="0"/>
              <a:t> </a:t>
            </a:r>
            <a:r>
              <a:rPr lang="en-US" dirty="0" err="1" smtClean="0"/>
              <a:t>schimba</a:t>
            </a:r>
            <a:r>
              <a:rPr lang="en-US" dirty="0"/>
              <a:t> </a:t>
            </a:r>
            <a:endParaRPr lang="en-US" dirty="0" smtClean="0"/>
          </a:p>
          <a:p>
            <a:r>
              <a:rPr lang="en-US" dirty="0" smtClean="0"/>
              <a:t>U MULTIRANKING</a:t>
            </a:r>
          </a:p>
          <a:p>
            <a:r>
              <a:rPr lang="en-US" dirty="0" smtClean="0"/>
              <a:t>QS</a:t>
            </a:r>
            <a:endParaRPr lang="en-US" dirty="0"/>
          </a:p>
        </p:txBody>
      </p:sp>
    </p:spTree>
    <p:extLst>
      <p:ext uri="{BB962C8B-B14F-4D97-AF65-F5344CB8AC3E}">
        <p14:creationId xmlns:p14="http://schemas.microsoft.com/office/powerpoint/2010/main" val="20613515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248576"/>
            <a:ext cx="10463849" cy="523781"/>
          </a:xfrm>
        </p:spPr>
        <p:txBody>
          <a:bodyPr>
            <a:normAutofit/>
          </a:bodyPr>
          <a:lstStyle/>
          <a:p>
            <a:r>
              <a:rPr lang="en-US" sz="2800" dirty="0" smtClean="0"/>
              <a:t>QS-ranking-</a:t>
            </a:r>
            <a:r>
              <a:rPr lang="en-US" sz="2800" dirty="0" err="1" smtClean="0"/>
              <a:t>invatamantul</a:t>
            </a:r>
            <a:r>
              <a:rPr lang="en-US" sz="2800" dirty="0" smtClean="0"/>
              <a:t> superior ,</a:t>
            </a:r>
            <a:r>
              <a:rPr lang="en-US" sz="2800" dirty="0" err="1" smtClean="0"/>
              <a:t>primele</a:t>
            </a:r>
            <a:r>
              <a:rPr lang="en-US" sz="2800" dirty="0" smtClean="0"/>
              <a:t> 50 </a:t>
            </a:r>
            <a:r>
              <a:rPr lang="en-US" sz="2800" dirty="0" err="1" smtClean="0"/>
              <a:t>nde</a:t>
            </a:r>
            <a:r>
              <a:rPr lang="en-US" sz="2800" dirty="0" smtClean="0"/>
              <a:t> </a:t>
            </a:r>
            <a:r>
              <a:rPr lang="en-US" sz="2800" dirty="0" err="1" smtClean="0"/>
              <a:t>sisteme</a:t>
            </a:r>
            <a:r>
              <a:rPr lang="en-US" sz="2800" dirty="0" smtClean="0"/>
              <a:t>  –</a:t>
            </a:r>
            <a:r>
              <a:rPr lang="en-US" sz="2800" dirty="0" err="1" smtClean="0"/>
              <a:t>noi</a:t>
            </a:r>
            <a:r>
              <a:rPr lang="en-US" sz="2800" dirty="0" smtClean="0"/>
              <a:t> ? </a:t>
            </a:r>
            <a:endParaRPr lang="en-US" sz="2800" dirty="0"/>
          </a:p>
        </p:txBody>
      </p:sp>
      <p:graphicFrame>
        <p:nvGraphicFramePr>
          <p:cNvPr id="4" name="Content Placeholder 3"/>
          <p:cNvGraphicFramePr>
            <a:graphicFrameLocks noGrp="1"/>
          </p:cNvGraphicFramePr>
          <p:nvPr>
            <p:ph idx="1"/>
          </p:nvPr>
        </p:nvGraphicFramePr>
        <p:xfrm>
          <a:off x="3597635" y="1331913"/>
          <a:ext cx="5792067" cy="5286375"/>
        </p:xfrm>
        <a:graphic>
          <a:graphicData uri="http://schemas.openxmlformats.org/drawingml/2006/table">
            <a:tbl>
              <a:tblPr/>
              <a:tblGrid>
                <a:gridCol w="1930689">
                  <a:extLst>
                    <a:ext uri="{9D8B030D-6E8A-4147-A177-3AD203B41FA5}">
                      <a16:colId xmlns:a16="http://schemas.microsoft.com/office/drawing/2014/main" val="2387017397"/>
                    </a:ext>
                  </a:extLst>
                </a:gridCol>
                <a:gridCol w="1930689">
                  <a:extLst>
                    <a:ext uri="{9D8B030D-6E8A-4147-A177-3AD203B41FA5}">
                      <a16:colId xmlns:a16="http://schemas.microsoft.com/office/drawing/2014/main" val="3932652457"/>
                    </a:ext>
                  </a:extLst>
                </a:gridCol>
                <a:gridCol w="1930689">
                  <a:extLst>
                    <a:ext uri="{9D8B030D-6E8A-4147-A177-3AD203B41FA5}">
                      <a16:colId xmlns:a16="http://schemas.microsoft.com/office/drawing/2014/main" val="3128549456"/>
                    </a:ext>
                  </a:extLst>
                </a:gridCol>
              </a:tblGrid>
              <a:tr h="211455">
                <a:tc>
                  <a:txBody>
                    <a:bodyPr/>
                    <a:lstStyle/>
                    <a:p>
                      <a:pPr algn="l" fontAlgn="base"/>
                      <a:r>
                        <a:rPr lang="en-US" sz="1000" b="1">
                          <a:solidFill>
                            <a:srgbClr val="7E7E7E"/>
                          </a:solidFill>
                          <a:effectLst/>
                          <a:latin typeface="nunito"/>
                        </a:rPr>
                        <a:t>#</a:t>
                      </a:r>
                      <a:r>
                        <a:rPr lang="en-US" sz="1000" b="1">
                          <a:solidFill>
                            <a:srgbClr val="7E7E7E"/>
                          </a:solidFill>
                          <a:effectLst/>
                          <a:latin typeface="inherit"/>
                        </a:rPr>
                        <a:t> RANK</a:t>
                      </a:r>
                      <a:endParaRPr lang="en-US" sz="1000" b="1">
                        <a:solidFill>
                          <a:srgbClr val="7E7E7E"/>
                        </a:solidFill>
                        <a:effectLst/>
                        <a:latin typeface="nunito"/>
                      </a:endParaRPr>
                    </a:p>
                  </a:txBody>
                  <a:tcPr marL="52864" marR="52864" marT="26432" marB="26432">
                    <a:lnL>
                      <a:noFill/>
                    </a:lnL>
                    <a:lnR>
                      <a:noFill/>
                    </a:lnR>
                    <a:lnT>
                      <a:noFill/>
                    </a:lnT>
                    <a:lnB w="9525" cap="flat" cmpd="sng" algn="ctr">
                      <a:solidFill>
                        <a:srgbClr val="A8D8ED"/>
                      </a:solidFill>
                      <a:prstDash val="solid"/>
                      <a:round/>
                      <a:headEnd type="none" w="med" len="med"/>
                      <a:tailEnd type="none" w="med" len="med"/>
                    </a:lnB>
                    <a:solidFill>
                      <a:srgbClr val="FCFCFC"/>
                    </a:solidFill>
                  </a:tcPr>
                </a:tc>
                <a:tc>
                  <a:txBody>
                    <a:bodyPr/>
                    <a:lstStyle/>
                    <a:p>
                      <a:pPr algn="l" fontAlgn="base"/>
                      <a:r>
                        <a:rPr lang="en-US" sz="1000" b="1">
                          <a:solidFill>
                            <a:srgbClr val="7E7E7E"/>
                          </a:solidFill>
                          <a:effectLst/>
                          <a:latin typeface="nunito"/>
                        </a:rPr>
                        <a:t>LOCATION</a:t>
                      </a:r>
                    </a:p>
                  </a:txBody>
                  <a:tcPr marL="52864" marR="52864" marT="26432" marB="26432">
                    <a:lnL>
                      <a:noFill/>
                    </a:lnL>
                    <a:lnR>
                      <a:noFill/>
                    </a:lnR>
                    <a:lnT>
                      <a:noFill/>
                    </a:lnT>
                    <a:lnB w="9525" cap="flat" cmpd="sng" algn="ctr">
                      <a:solidFill>
                        <a:srgbClr val="78BEDB"/>
                      </a:solidFill>
                      <a:prstDash val="solid"/>
                      <a:round/>
                      <a:headEnd type="none" w="med" len="med"/>
                      <a:tailEnd type="none" w="med" len="med"/>
                    </a:lnB>
                    <a:solidFill>
                      <a:srgbClr val="FCFCFC"/>
                    </a:solidFill>
                  </a:tcPr>
                </a:tc>
                <a:tc>
                  <a:txBody>
                    <a:bodyPr/>
                    <a:lstStyle/>
                    <a:p>
                      <a:pPr algn="l" fontAlgn="base"/>
                      <a:endParaRPr lang="en-US" sz="1000" b="1">
                        <a:solidFill>
                          <a:srgbClr val="7E7E7E"/>
                        </a:solidFill>
                        <a:effectLst/>
                        <a:latin typeface="nunito"/>
                      </a:endParaRPr>
                    </a:p>
                  </a:txBody>
                  <a:tcPr marL="52864" marR="52864" marT="26432" marB="26432">
                    <a:lnL>
                      <a:noFill/>
                    </a:lnL>
                    <a:lnR>
                      <a:noFill/>
                    </a:lnR>
                    <a:lnT>
                      <a:noFill/>
                    </a:lnT>
                    <a:lnB w="9525" cap="flat" cmpd="sng" algn="ctr">
                      <a:solidFill>
                        <a:srgbClr val="78BEDB"/>
                      </a:solidFill>
                      <a:prstDash val="solid"/>
                      <a:round/>
                      <a:headEnd type="none" w="med" len="med"/>
                      <a:tailEnd type="none" w="med" len="med"/>
                    </a:lnB>
                    <a:solidFill>
                      <a:srgbClr val="FCFCFC"/>
                    </a:solidFill>
                  </a:tcPr>
                </a:tc>
                <a:extLst>
                  <a:ext uri="{0D108BD9-81ED-4DB2-BD59-A6C34878D82A}">
                    <a16:rowId xmlns:a16="http://schemas.microsoft.com/office/drawing/2014/main" val="432424153"/>
                  </a:ext>
                </a:extLst>
              </a:tr>
              <a:tr h="211455">
                <a:tc>
                  <a:txBody>
                    <a:bodyPr/>
                    <a:lstStyle/>
                    <a:p>
                      <a:pPr algn="l" fontAlgn="base"/>
                      <a:endParaRPr lang="en-US" sz="1000" b="0">
                        <a:effectLst/>
                        <a:latin typeface="inherit"/>
                      </a:endParaRPr>
                    </a:p>
                  </a:txBody>
                  <a:tcPr marL="52864" marR="52864" marT="26432" marB="26432">
                    <a:lnL>
                      <a:noFill/>
                    </a:lnL>
                    <a:lnR w="9525" cap="flat" cmpd="sng" algn="ctr">
                      <a:solidFill>
                        <a:srgbClr val="E9E9E9"/>
                      </a:solidFill>
                      <a:prstDash val="solid"/>
                      <a:round/>
                      <a:headEnd type="none" w="med" len="med"/>
                      <a:tailEnd type="none" w="med" len="med"/>
                    </a:lnR>
                    <a:lnT w="9525" cap="flat" cmpd="sng" algn="ctr">
                      <a:solidFill>
                        <a:srgbClr val="A8D8ED"/>
                      </a:solidFill>
                      <a:prstDash val="solid"/>
                      <a:round/>
                      <a:headEnd type="none" w="med" len="med"/>
                      <a:tailEnd type="none" w="med" len="med"/>
                    </a:lnT>
                    <a:lnB w="9525" cap="flat" cmpd="sng" algn="ctr">
                      <a:solidFill>
                        <a:srgbClr val="B3E3F7"/>
                      </a:solidFill>
                      <a:prstDash val="solid"/>
                      <a:round/>
                      <a:headEnd type="none" w="med" len="med"/>
                      <a:tailEnd type="none" w="med" len="med"/>
                    </a:lnB>
                    <a:solidFill>
                      <a:srgbClr val="9BD7F0"/>
                    </a:solidFill>
                  </a:tcPr>
                </a:tc>
                <a:tc>
                  <a:txBody>
                    <a:bodyPr/>
                    <a:lstStyle/>
                    <a:p>
                      <a:pPr algn="l" fontAlgn="base"/>
                      <a:endParaRPr lang="en-US" sz="1000" b="0">
                        <a:effectLst/>
                        <a:latin typeface="inherit"/>
                      </a:endParaRPr>
                    </a:p>
                  </a:txBody>
                  <a:tcPr marL="52864" marR="52864" marT="26432" marB="26432">
                    <a:lnL w="9525" cap="flat" cmpd="sng" algn="ctr">
                      <a:solidFill>
                        <a:srgbClr val="E9E9E9"/>
                      </a:solidFill>
                      <a:prstDash val="solid"/>
                      <a:round/>
                      <a:headEnd type="none" w="med" len="med"/>
                      <a:tailEnd type="none" w="med" len="med"/>
                    </a:lnL>
                    <a:lnR w="9525" cap="flat" cmpd="sng" algn="ctr">
                      <a:solidFill>
                        <a:srgbClr val="E9E9E9"/>
                      </a:solidFill>
                      <a:prstDash val="solid"/>
                      <a:round/>
                      <a:headEnd type="none" w="med" len="med"/>
                      <a:tailEnd type="none" w="med" len="med"/>
                    </a:lnR>
                    <a:lnT w="9525" cap="flat" cmpd="sng" algn="ctr">
                      <a:solidFill>
                        <a:srgbClr val="78BEDB"/>
                      </a:solidFill>
                      <a:prstDash val="solid"/>
                      <a:round/>
                      <a:headEnd type="none" w="med" len="med"/>
                      <a:tailEnd type="none" w="med" len="med"/>
                    </a:lnT>
                    <a:lnB w="9525" cap="flat" cmpd="sng" algn="ctr">
                      <a:solidFill>
                        <a:srgbClr val="AED5E5"/>
                      </a:solidFill>
                      <a:prstDash val="solid"/>
                      <a:round/>
                      <a:headEnd type="none" w="med" len="med"/>
                      <a:tailEnd type="none" w="med" len="med"/>
                    </a:lnB>
                    <a:solidFill>
                      <a:srgbClr val="78BEDB"/>
                    </a:solidFill>
                  </a:tcPr>
                </a:tc>
                <a:tc>
                  <a:txBody>
                    <a:bodyPr/>
                    <a:lstStyle/>
                    <a:p>
                      <a:pPr algn="l" fontAlgn="base"/>
                      <a:endParaRPr lang="en-US" sz="1000" b="0">
                        <a:effectLst/>
                        <a:latin typeface="inherit"/>
                      </a:endParaRPr>
                    </a:p>
                  </a:txBody>
                  <a:tcPr marL="52864" marR="52864" marT="26432" marB="26432">
                    <a:lnL w="9525" cap="flat" cmpd="sng" algn="ctr">
                      <a:solidFill>
                        <a:srgbClr val="E9E9E9"/>
                      </a:solidFill>
                      <a:prstDash val="solid"/>
                      <a:round/>
                      <a:headEnd type="none" w="med" len="med"/>
                      <a:tailEnd type="none" w="med" len="med"/>
                    </a:lnL>
                    <a:lnR>
                      <a:noFill/>
                    </a:lnR>
                    <a:lnT w="9525" cap="flat" cmpd="sng" algn="ctr">
                      <a:solidFill>
                        <a:srgbClr val="78BEDB"/>
                      </a:solidFill>
                      <a:prstDash val="solid"/>
                      <a:round/>
                      <a:headEnd type="none" w="med" len="med"/>
                      <a:tailEnd type="none" w="med" len="med"/>
                    </a:lnT>
                    <a:lnB w="9525" cap="flat" cmpd="sng" algn="ctr">
                      <a:solidFill>
                        <a:srgbClr val="AED5E5"/>
                      </a:solidFill>
                      <a:prstDash val="solid"/>
                      <a:round/>
                      <a:headEnd type="none" w="med" len="med"/>
                      <a:tailEnd type="none" w="med" len="med"/>
                    </a:lnB>
                    <a:solidFill>
                      <a:srgbClr val="78BEDB"/>
                    </a:solidFill>
                  </a:tcPr>
                </a:tc>
                <a:extLst>
                  <a:ext uri="{0D108BD9-81ED-4DB2-BD59-A6C34878D82A}">
                    <a16:rowId xmlns:a16="http://schemas.microsoft.com/office/drawing/2014/main" val="365371749"/>
                  </a:ext>
                </a:extLst>
              </a:tr>
              <a:tr h="211455">
                <a:tc>
                  <a:txBody>
                    <a:bodyPr/>
                    <a:lstStyle/>
                    <a:p>
                      <a:pPr algn="l" fontAlgn="base"/>
                      <a:r>
                        <a:rPr lang="en-US" sz="1000" b="0">
                          <a:solidFill>
                            <a:srgbClr val="175265"/>
                          </a:solidFill>
                          <a:effectLst/>
                          <a:latin typeface="inherit"/>
                        </a:rPr>
                        <a:t>2018</a:t>
                      </a:r>
                      <a:endParaRPr lang="en-US" sz="1000" b="0">
                        <a:effectLst/>
                        <a:latin typeface="inherit"/>
                      </a:endParaRPr>
                    </a:p>
                  </a:txBody>
                  <a:tcPr marL="52864" marR="52864" marT="26432" marB="26432">
                    <a:lnL>
                      <a:noFill/>
                    </a:lnL>
                    <a:lnR w="9525" cap="flat" cmpd="sng" algn="ctr">
                      <a:solidFill>
                        <a:srgbClr val="AED5E5"/>
                      </a:solidFill>
                      <a:prstDash val="solid"/>
                      <a:round/>
                      <a:headEnd type="none" w="med" len="med"/>
                      <a:tailEnd type="none" w="med" len="med"/>
                    </a:lnR>
                    <a:lnT w="9525" cap="flat" cmpd="sng" algn="ctr">
                      <a:solidFill>
                        <a:srgbClr val="B3E3F7"/>
                      </a:solidFill>
                      <a:prstDash val="solid"/>
                      <a:round/>
                      <a:headEnd type="none" w="med" len="med"/>
                      <a:tailEnd type="none" w="med" len="med"/>
                    </a:lnT>
                    <a:lnB w="9525" cap="flat" cmpd="sng" algn="ctr">
                      <a:solidFill>
                        <a:srgbClr val="ACD3E3"/>
                      </a:solidFill>
                      <a:prstDash val="solid"/>
                      <a:round/>
                      <a:headEnd type="none" w="med" len="med"/>
                      <a:tailEnd type="none" w="med" len="med"/>
                    </a:lnB>
                    <a:solidFill>
                      <a:srgbClr val="CAEFFE"/>
                    </a:solidFill>
                  </a:tcPr>
                </a:tc>
                <a:tc>
                  <a:txBody>
                    <a:bodyPr/>
                    <a:lstStyle/>
                    <a:p>
                      <a:pPr algn="l" fontAlgn="base"/>
                      <a:endParaRPr lang="en-US" sz="1000" b="0">
                        <a:effectLst/>
                        <a:latin typeface="inherit"/>
                      </a:endParaRPr>
                    </a:p>
                  </a:txBody>
                  <a:tcPr marL="52864" marR="52864" marT="26432" marB="26432">
                    <a:lnL w="9525" cap="flat" cmpd="sng" algn="ctr">
                      <a:solidFill>
                        <a:srgbClr val="AED5E5"/>
                      </a:solidFill>
                      <a:prstDash val="solid"/>
                      <a:round/>
                      <a:headEnd type="none" w="med" len="med"/>
                      <a:tailEnd type="none" w="med" len="med"/>
                    </a:lnL>
                    <a:lnR w="9525" cap="flat" cmpd="sng" algn="ctr">
                      <a:solidFill>
                        <a:srgbClr val="AED5E5"/>
                      </a:solidFill>
                      <a:prstDash val="solid"/>
                      <a:round/>
                      <a:headEnd type="none" w="med" len="med"/>
                      <a:tailEnd type="none" w="med" len="med"/>
                    </a:lnR>
                    <a:lnT w="9525" cap="flat" cmpd="sng" algn="ctr">
                      <a:solidFill>
                        <a:srgbClr val="AED5E5"/>
                      </a:solidFill>
                      <a:prstDash val="solid"/>
                      <a:round/>
                      <a:headEnd type="none" w="med" len="med"/>
                      <a:tailEnd type="none" w="med" len="med"/>
                    </a:lnT>
                    <a:lnB w="9525" cap="flat" cmpd="sng" algn="ctr">
                      <a:solidFill>
                        <a:srgbClr val="ACD3E3"/>
                      </a:solidFill>
                      <a:prstDash val="solid"/>
                      <a:round/>
                      <a:headEnd type="none" w="med" len="med"/>
                      <a:tailEnd type="none" w="med" len="med"/>
                    </a:lnB>
                    <a:solidFill>
                      <a:srgbClr val="E9F8FF"/>
                    </a:solidFill>
                  </a:tcPr>
                </a:tc>
                <a:tc>
                  <a:txBody>
                    <a:bodyPr/>
                    <a:lstStyle/>
                    <a:p>
                      <a:pPr algn="l" fontAlgn="base"/>
                      <a:r>
                        <a:rPr lang="en-US" sz="1000" b="1">
                          <a:solidFill>
                            <a:srgbClr val="000000"/>
                          </a:solidFill>
                          <a:effectLst/>
                          <a:latin typeface="inherit"/>
                        </a:rPr>
                        <a:t>X</a:t>
                      </a:r>
                      <a:r>
                        <a:rPr lang="en-US" sz="1000" b="0">
                          <a:effectLst/>
                          <a:latin typeface="inherit"/>
                        </a:rPr>
                        <a:t>   </a:t>
                      </a:r>
                      <a:r>
                        <a:rPr lang="en-US" sz="1000" b="0">
                          <a:solidFill>
                            <a:srgbClr val="175265"/>
                          </a:solidFill>
                          <a:effectLst/>
                          <a:latin typeface="inherit"/>
                        </a:rPr>
                        <a:t>Europe</a:t>
                      </a:r>
                      <a:endParaRPr lang="en-US" sz="1000" b="0">
                        <a:effectLst/>
                        <a:latin typeface="inherit"/>
                      </a:endParaRPr>
                    </a:p>
                  </a:txBody>
                  <a:tcPr marL="52864" marR="52864" marT="26432" marB="26432">
                    <a:lnL w="9525" cap="flat" cmpd="sng" algn="ctr">
                      <a:solidFill>
                        <a:srgbClr val="AED5E5"/>
                      </a:solidFill>
                      <a:prstDash val="solid"/>
                      <a:round/>
                      <a:headEnd type="none" w="med" len="med"/>
                      <a:tailEnd type="none" w="med" len="med"/>
                    </a:lnL>
                    <a:lnR>
                      <a:noFill/>
                    </a:lnR>
                    <a:lnT w="9525" cap="flat" cmpd="sng" algn="ctr">
                      <a:solidFill>
                        <a:srgbClr val="AED5E5"/>
                      </a:solidFill>
                      <a:prstDash val="solid"/>
                      <a:round/>
                      <a:headEnd type="none" w="med" len="med"/>
                      <a:tailEnd type="none" w="med" len="med"/>
                    </a:lnT>
                    <a:lnB w="9525" cap="flat" cmpd="sng" algn="ctr">
                      <a:solidFill>
                        <a:srgbClr val="ACD3E3"/>
                      </a:solidFill>
                      <a:prstDash val="solid"/>
                      <a:round/>
                      <a:headEnd type="none" w="med" len="med"/>
                      <a:tailEnd type="none" w="med" len="med"/>
                    </a:lnB>
                    <a:solidFill>
                      <a:srgbClr val="E9F8FF"/>
                    </a:solidFill>
                  </a:tcPr>
                </a:tc>
                <a:extLst>
                  <a:ext uri="{0D108BD9-81ED-4DB2-BD59-A6C34878D82A}">
                    <a16:rowId xmlns:a16="http://schemas.microsoft.com/office/drawing/2014/main" val="1674194216"/>
                  </a:ext>
                </a:extLst>
              </a:tr>
              <a:tr h="211455">
                <a:tc>
                  <a:txBody>
                    <a:bodyPr/>
                    <a:lstStyle/>
                    <a:p>
                      <a:pPr algn="ctr" fontAlgn="base"/>
                      <a:r>
                        <a:rPr lang="en-US" sz="1000" b="0">
                          <a:solidFill>
                            <a:srgbClr val="FFFFFF"/>
                          </a:solidFill>
                          <a:effectLst/>
                          <a:latin typeface="nunito"/>
                        </a:rPr>
                        <a:t>2</a:t>
                      </a:r>
                      <a:endParaRPr lang="en-US" sz="1000" b="0">
                        <a:solidFill>
                          <a:srgbClr val="FFFFFF"/>
                        </a:solidFill>
                        <a:effectLst/>
                        <a:latin typeface="inherit"/>
                      </a:endParaRPr>
                    </a:p>
                  </a:txBody>
                  <a:tcPr marL="52864" marR="52864" marT="26432" marB="26432">
                    <a:lnL>
                      <a:noFill/>
                    </a:lnL>
                    <a:lnR w="9525" cap="flat" cmpd="sng" algn="ctr">
                      <a:solidFill>
                        <a:srgbClr val="AED5E5"/>
                      </a:solidFill>
                      <a:prstDash val="solid"/>
                      <a:round/>
                      <a:headEnd type="none" w="med" len="med"/>
                      <a:tailEnd type="none" w="med" len="med"/>
                    </a:lnR>
                    <a:lnT w="9525" cap="flat" cmpd="sng" algn="ctr">
                      <a:solidFill>
                        <a:srgbClr val="ACD3E3"/>
                      </a:solidFill>
                      <a:prstDash val="solid"/>
                      <a:round/>
                      <a:headEnd type="none" w="med" len="med"/>
                      <a:tailEnd type="none" w="med" len="med"/>
                    </a:lnT>
                    <a:lnB w="9525" cap="flat" cmpd="sng" algn="ctr">
                      <a:solidFill>
                        <a:srgbClr val="93CDE4"/>
                      </a:solidFill>
                      <a:prstDash val="solid"/>
                      <a:round/>
                      <a:headEnd type="none" w="med" len="med"/>
                      <a:tailEnd type="none" w="med" len="med"/>
                    </a:lnB>
                    <a:solidFill>
                      <a:srgbClr val="CAEFFE"/>
                    </a:solidFill>
                  </a:tcPr>
                </a:tc>
                <a:tc>
                  <a:txBody>
                    <a:bodyPr/>
                    <a:lstStyle/>
                    <a:p>
                      <a:pPr algn="l" fontAlgn="ctr"/>
                      <a:r>
                        <a:rPr lang="en-US" sz="1000" b="0" u="none" strike="noStrike">
                          <a:solidFill>
                            <a:srgbClr val="606060"/>
                          </a:solidFill>
                          <a:effectLst/>
                          <a:latin typeface="inherit"/>
                          <a:hlinkClick r:id="rId2"/>
                        </a:rPr>
                        <a:t>United Kingdom</a:t>
                      </a:r>
                      <a:r>
                        <a:rPr lang="en-US" sz="1000" b="0" u="none" strike="noStrike">
                          <a:solidFill>
                            <a:srgbClr val="175265"/>
                          </a:solidFill>
                          <a:effectLst/>
                          <a:latin typeface="nunito"/>
                          <a:hlinkClick r:id="rId2"/>
                        </a:rPr>
                        <a:t>More</a:t>
                      </a:r>
                      <a:endParaRPr lang="en-US" sz="1000" b="0">
                        <a:effectLst/>
                        <a:latin typeface="inherit"/>
                      </a:endParaRPr>
                    </a:p>
                  </a:txBody>
                  <a:tcPr marL="52864" marR="52864" marT="26432" marB="26432">
                    <a:lnL w="9525" cap="flat" cmpd="sng" algn="ctr">
                      <a:solidFill>
                        <a:srgbClr val="AED5E5"/>
                      </a:solidFill>
                      <a:prstDash val="solid"/>
                      <a:round/>
                      <a:headEnd type="none" w="med" len="med"/>
                      <a:tailEnd type="none" w="med" len="med"/>
                    </a:lnL>
                    <a:lnR w="9525" cap="flat" cmpd="sng" algn="ctr">
                      <a:solidFill>
                        <a:srgbClr val="E9E9E9"/>
                      </a:solidFill>
                      <a:prstDash val="solid"/>
                      <a:round/>
                      <a:headEnd type="none" w="med" len="med"/>
                      <a:tailEnd type="none" w="med" len="med"/>
                    </a:lnR>
                    <a:lnT w="9525" cap="flat" cmpd="sng" algn="ctr">
                      <a:solidFill>
                        <a:srgbClr val="ACD3E3"/>
                      </a:solidFill>
                      <a:prstDash val="solid"/>
                      <a:round/>
                      <a:headEnd type="none" w="med" len="med"/>
                      <a:tailEnd type="none" w="med" len="med"/>
                    </a:lnT>
                    <a:lnB w="9525" cap="flat" cmpd="sng" algn="ctr">
                      <a:solidFill>
                        <a:srgbClr val="E9E9E9"/>
                      </a:solidFill>
                      <a:prstDash val="solid"/>
                      <a:round/>
                      <a:headEnd type="none" w="med" len="med"/>
                      <a:tailEnd type="none" w="med" len="med"/>
                    </a:lnB>
                    <a:solidFill>
                      <a:srgbClr val="FCFCFC"/>
                    </a:solidFill>
                  </a:tcPr>
                </a:tc>
                <a:tc>
                  <a:txBody>
                    <a:bodyPr/>
                    <a:lstStyle/>
                    <a:p>
                      <a:pPr algn="ctr" fontAlgn="ctr"/>
                      <a:r>
                        <a:rPr lang="en-US" sz="1000" b="0">
                          <a:effectLst/>
                          <a:latin typeface="inherit"/>
                        </a:rPr>
                        <a:t>United Kingdom</a:t>
                      </a:r>
                    </a:p>
                  </a:txBody>
                  <a:tcPr marL="52864" marR="52864" marT="26432" marB="26432">
                    <a:lnL w="9525" cap="flat" cmpd="sng" algn="ctr">
                      <a:solidFill>
                        <a:srgbClr val="E9E9E9"/>
                      </a:solidFill>
                      <a:prstDash val="solid"/>
                      <a:round/>
                      <a:headEnd type="none" w="med" len="med"/>
                      <a:tailEnd type="none" w="med" len="med"/>
                    </a:lnL>
                    <a:lnR>
                      <a:noFill/>
                    </a:lnR>
                    <a:lnT w="9525" cap="flat" cmpd="sng" algn="ctr">
                      <a:solidFill>
                        <a:srgbClr val="ACD3E3"/>
                      </a:solidFill>
                      <a:prstDash val="solid"/>
                      <a:round/>
                      <a:headEnd type="none" w="med" len="med"/>
                      <a:tailEnd type="none" w="med" len="med"/>
                    </a:lnT>
                    <a:lnB w="9525" cap="flat" cmpd="sng" algn="ctr">
                      <a:solidFill>
                        <a:srgbClr val="E9E9E9"/>
                      </a:solidFill>
                      <a:prstDash val="solid"/>
                      <a:round/>
                      <a:headEnd type="none" w="med" len="med"/>
                      <a:tailEnd type="none" w="med" len="med"/>
                    </a:lnB>
                    <a:solidFill>
                      <a:srgbClr val="FCFCFC"/>
                    </a:solidFill>
                  </a:tcPr>
                </a:tc>
                <a:extLst>
                  <a:ext uri="{0D108BD9-81ED-4DB2-BD59-A6C34878D82A}">
                    <a16:rowId xmlns:a16="http://schemas.microsoft.com/office/drawing/2014/main" val="1334917141"/>
                  </a:ext>
                </a:extLst>
              </a:tr>
              <a:tr h="211455">
                <a:tc>
                  <a:txBody>
                    <a:bodyPr/>
                    <a:lstStyle/>
                    <a:p>
                      <a:pPr algn="ctr" fontAlgn="base"/>
                      <a:r>
                        <a:rPr lang="en-US" sz="1000" b="0">
                          <a:solidFill>
                            <a:srgbClr val="FFFFFF"/>
                          </a:solidFill>
                          <a:effectLst/>
                          <a:latin typeface="nunito"/>
                        </a:rPr>
                        <a:t>4</a:t>
                      </a:r>
                      <a:endParaRPr lang="en-US" sz="1000" b="0">
                        <a:solidFill>
                          <a:srgbClr val="FFFFFF"/>
                        </a:solidFill>
                        <a:effectLst/>
                        <a:latin typeface="inherit"/>
                      </a:endParaRPr>
                    </a:p>
                  </a:txBody>
                  <a:tcPr marL="52864" marR="52864" marT="26432" marB="26432">
                    <a:lnL>
                      <a:noFill/>
                    </a:lnL>
                    <a:lnR w="9525" cap="flat" cmpd="sng" algn="ctr">
                      <a:solidFill>
                        <a:srgbClr val="AED5E5"/>
                      </a:solidFill>
                      <a:prstDash val="solid"/>
                      <a:round/>
                      <a:headEnd type="none" w="med" len="med"/>
                      <a:tailEnd type="none" w="med" len="med"/>
                    </a:lnR>
                    <a:lnT w="9525" cap="flat" cmpd="sng" algn="ctr">
                      <a:solidFill>
                        <a:srgbClr val="93CDE4"/>
                      </a:solidFill>
                      <a:prstDash val="solid"/>
                      <a:round/>
                      <a:headEnd type="none" w="med" len="med"/>
                      <a:tailEnd type="none" w="med" len="med"/>
                    </a:lnT>
                    <a:lnB w="9525" cap="flat" cmpd="sng" algn="ctr">
                      <a:solidFill>
                        <a:srgbClr val="93CDE4"/>
                      </a:solidFill>
                      <a:prstDash val="solid"/>
                      <a:round/>
                      <a:headEnd type="none" w="med" len="med"/>
                      <a:tailEnd type="none" w="med" len="med"/>
                    </a:lnB>
                    <a:solidFill>
                      <a:srgbClr val="CAEFFE"/>
                    </a:solidFill>
                  </a:tcPr>
                </a:tc>
                <a:tc>
                  <a:txBody>
                    <a:bodyPr/>
                    <a:lstStyle/>
                    <a:p>
                      <a:pPr algn="l" fontAlgn="ctr"/>
                      <a:r>
                        <a:rPr lang="en-US" sz="1000" b="0" u="none" strike="noStrike">
                          <a:solidFill>
                            <a:srgbClr val="606060"/>
                          </a:solidFill>
                          <a:effectLst/>
                          <a:latin typeface="inherit"/>
                          <a:hlinkClick r:id="rId3"/>
                        </a:rPr>
                        <a:t>Germany</a:t>
                      </a:r>
                      <a:r>
                        <a:rPr lang="en-US" sz="1000" b="0" u="none" strike="noStrike">
                          <a:solidFill>
                            <a:srgbClr val="175265"/>
                          </a:solidFill>
                          <a:effectLst/>
                          <a:latin typeface="nunito"/>
                          <a:hlinkClick r:id="rId3"/>
                        </a:rPr>
                        <a:t>More</a:t>
                      </a:r>
                      <a:endParaRPr lang="en-US" sz="1000" b="0">
                        <a:effectLst/>
                        <a:latin typeface="inherit"/>
                      </a:endParaRPr>
                    </a:p>
                  </a:txBody>
                  <a:tcPr marL="52864" marR="52864" marT="26432" marB="26432">
                    <a:lnL w="9525" cap="flat" cmpd="sng" algn="ctr">
                      <a:solidFill>
                        <a:srgbClr val="AED5E5"/>
                      </a:solidFill>
                      <a:prstDash val="solid"/>
                      <a:round/>
                      <a:headEnd type="none" w="med" len="med"/>
                      <a:tailEnd type="none" w="med" len="med"/>
                    </a:lnL>
                    <a:lnR w="9525" cap="flat" cmpd="sng" algn="ctr">
                      <a:solidFill>
                        <a:srgbClr val="E9E9E9"/>
                      </a:solidFill>
                      <a:prstDash val="solid"/>
                      <a:round/>
                      <a:headEnd type="none" w="med" len="med"/>
                      <a:tailEnd type="none" w="med" len="med"/>
                    </a:lnR>
                    <a:lnT w="9525" cap="flat" cmpd="sng" algn="ctr">
                      <a:solidFill>
                        <a:srgbClr val="E9E9E9"/>
                      </a:solidFill>
                      <a:prstDash val="solid"/>
                      <a:round/>
                      <a:headEnd type="none" w="med" len="med"/>
                      <a:tailEnd type="none" w="med" len="med"/>
                    </a:lnT>
                    <a:lnB w="9525" cap="flat" cmpd="sng" algn="ctr">
                      <a:solidFill>
                        <a:srgbClr val="E9E9E9"/>
                      </a:solidFill>
                      <a:prstDash val="solid"/>
                      <a:round/>
                      <a:headEnd type="none" w="med" len="med"/>
                      <a:tailEnd type="none" w="med" len="med"/>
                    </a:lnB>
                    <a:solidFill>
                      <a:srgbClr val="FFFFFF"/>
                    </a:solidFill>
                  </a:tcPr>
                </a:tc>
                <a:tc>
                  <a:txBody>
                    <a:bodyPr/>
                    <a:lstStyle/>
                    <a:p>
                      <a:pPr algn="ctr" fontAlgn="ctr"/>
                      <a:r>
                        <a:rPr lang="en-US" sz="1000" b="0">
                          <a:effectLst/>
                          <a:latin typeface="inherit"/>
                        </a:rPr>
                        <a:t>Germany</a:t>
                      </a:r>
                    </a:p>
                  </a:txBody>
                  <a:tcPr marL="52864" marR="52864" marT="26432" marB="26432">
                    <a:lnL w="9525" cap="flat" cmpd="sng" algn="ctr">
                      <a:solidFill>
                        <a:srgbClr val="E9E9E9"/>
                      </a:solidFill>
                      <a:prstDash val="solid"/>
                      <a:round/>
                      <a:headEnd type="none" w="med" len="med"/>
                      <a:tailEnd type="none" w="med" len="med"/>
                    </a:lnL>
                    <a:lnR>
                      <a:noFill/>
                    </a:lnR>
                    <a:lnT w="9525" cap="flat" cmpd="sng" algn="ctr">
                      <a:solidFill>
                        <a:srgbClr val="E9E9E9"/>
                      </a:solidFill>
                      <a:prstDash val="solid"/>
                      <a:round/>
                      <a:headEnd type="none" w="med" len="med"/>
                      <a:tailEnd type="none" w="med" len="med"/>
                    </a:lnT>
                    <a:lnB w="9525" cap="flat" cmpd="sng" algn="ctr">
                      <a:solidFill>
                        <a:srgbClr val="E9E9E9"/>
                      </a:solidFill>
                      <a:prstDash val="solid"/>
                      <a:round/>
                      <a:headEnd type="none" w="med" len="med"/>
                      <a:tailEnd type="none" w="med" len="med"/>
                    </a:lnB>
                    <a:solidFill>
                      <a:srgbClr val="FFFFFF"/>
                    </a:solidFill>
                  </a:tcPr>
                </a:tc>
                <a:extLst>
                  <a:ext uri="{0D108BD9-81ED-4DB2-BD59-A6C34878D82A}">
                    <a16:rowId xmlns:a16="http://schemas.microsoft.com/office/drawing/2014/main" val="3177804556"/>
                  </a:ext>
                </a:extLst>
              </a:tr>
              <a:tr h="211455">
                <a:tc>
                  <a:txBody>
                    <a:bodyPr/>
                    <a:lstStyle/>
                    <a:p>
                      <a:pPr algn="ctr" fontAlgn="base"/>
                      <a:r>
                        <a:rPr lang="en-US" sz="1000" b="0">
                          <a:solidFill>
                            <a:srgbClr val="FFFFFF"/>
                          </a:solidFill>
                          <a:effectLst/>
                          <a:latin typeface="nunito"/>
                        </a:rPr>
                        <a:t>6</a:t>
                      </a:r>
                      <a:endParaRPr lang="en-US" sz="1000" b="0">
                        <a:solidFill>
                          <a:srgbClr val="FFFFFF"/>
                        </a:solidFill>
                        <a:effectLst/>
                        <a:latin typeface="inherit"/>
                      </a:endParaRPr>
                    </a:p>
                  </a:txBody>
                  <a:tcPr marL="52864" marR="52864" marT="26432" marB="26432">
                    <a:lnL>
                      <a:noFill/>
                    </a:lnL>
                    <a:lnR w="9525" cap="flat" cmpd="sng" algn="ctr">
                      <a:solidFill>
                        <a:srgbClr val="AED5E5"/>
                      </a:solidFill>
                      <a:prstDash val="solid"/>
                      <a:round/>
                      <a:headEnd type="none" w="med" len="med"/>
                      <a:tailEnd type="none" w="med" len="med"/>
                    </a:lnR>
                    <a:lnT w="9525" cap="flat" cmpd="sng" algn="ctr">
                      <a:solidFill>
                        <a:srgbClr val="93CDE4"/>
                      </a:solidFill>
                      <a:prstDash val="solid"/>
                      <a:round/>
                      <a:headEnd type="none" w="med" len="med"/>
                      <a:tailEnd type="none" w="med" len="med"/>
                    </a:lnT>
                    <a:lnB w="9525" cap="flat" cmpd="sng" algn="ctr">
                      <a:solidFill>
                        <a:srgbClr val="93CDE4"/>
                      </a:solidFill>
                      <a:prstDash val="solid"/>
                      <a:round/>
                      <a:headEnd type="none" w="med" len="med"/>
                      <a:tailEnd type="none" w="med" len="med"/>
                    </a:lnB>
                    <a:solidFill>
                      <a:srgbClr val="CAEFFE"/>
                    </a:solidFill>
                  </a:tcPr>
                </a:tc>
                <a:tc>
                  <a:txBody>
                    <a:bodyPr/>
                    <a:lstStyle/>
                    <a:p>
                      <a:pPr algn="l" fontAlgn="ctr"/>
                      <a:r>
                        <a:rPr lang="en-US" sz="1000" b="0" u="none" strike="noStrike">
                          <a:solidFill>
                            <a:srgbClr val="606060"/>
                          </a:solidFill>
                          <a:effectLst/>
                          <a:latin typeface="inherit"/>
                          <a:hlinkClick r:id="rId4"/>
                        </a:rPr>
                        <a:t>France</a:t>
                      </a:r>
                      <a:r>
                        <a:rPr lang="en-US" sz="1000" b="0" u="none" strike="noStrike">
                          <a:solidFill>
                            <a:srgbClr val="175265"/>
                          </a:solidFill>
                          <a:effectLst/>
                          <a:latin typeface="nunito"/>
                          <a:hlinkClick r:id="rId4"/>
                        </a:rPr>
                        <a:t>More</a:t>
                      </a:r>
                      <a:endParaRPr lang="en-US" sz="1000" b="0">
                        <a:effectLst/>
                        <a:latin typeface="inherit"/>
                      </a:endParaRPr>
                    </a:p>
                  </a:txBody>
                  <a:tcPr marL="52864" marR="52864" marT="26432" marB="26432">
                    <a:lnL w="9525" cap="flat" cmpd="sng" algn="ctr">
                      <a:solidFill>
                        <a:srgbClr val="AED5E5"/>
                      </a:solidFill>
                      <a:prstDash val="solid"/>
                      <a:round/>
                      <a:headEnd type="none" w="med" len="med"/>
                      <a:tailEnd type="none" w="med" len="med"/>
                    </a:lnL>
                    <a:lnR w="9525" cap="flat" cmpd="sng" algn="ctr">
                      <a:solidFill>
                        <a:srgbClr val="E9E9E9"/>
                      </a:solidFill>
                      <a:prstDash val="solid"/>
                      <a:round/>
                      <a:headEnd type="none" w="med" len="med"/>
                      <a:tailEnd type="none" w="med" len="med"/>
                    </a:lnR>
                    <a:lnT w="9525" cap="flat" cmpd="sng" algn="ctr">
                      <a:solidFill>
                        <a:srgbClr val="E9E9E9"/>
                      </a:solidFill>
                      <a:prstDash val="solid"/>
                      <a:round/>
                      <a:headEnd type="none" w="med" len="med"/>
                      <a:tailEnd type="none" w="med" len="med"/>
                    </a:lnT>
                    <a:lnB w="9525" cap="flat" cmpd="sng" algn="ctr">
                      <a:solidFill>
                        <a:srgbClr val="E9E9E9"/>
                      </a:solidFill>
                      <a:prstDash val="solid"/>
                      <a:round/>
                      <a:headEnd type="none" w="med" len="med"/>
                      <a:tailEnd type="none" w="med" len="med"/>
                    </a:lnB>
                    <a:solidFill>
                      <a:srgbClr val="FCFCFC"/>
                    </a:solidFill>
                  </a:tcPr>
                </a:tc>
                <a:tc>
                  <a:txBody>
                    <a:bodyPr/>
                    <a:lstStyle/>
                    <a:p>
                      <a:pPr algn="ctr" fontAlgn="ctr"/>
                      <a:r>
                        <a:rPr lang="en-US" sz="1000" b="0">
                          <a:effectLst/>
                          <a:latin typeface="inherit"/>
                        </a:rPr>
                        <a:t>France</a:t>
                      </a:r>
                    </a:p>
                  </a:txBody>
                  <a:tcPr marL="52864" marR="52864" marT="26432" marB="26432">
                    <a:lnL w="9525" cap="flat" cmpd="sng" algn="ctr">
                      <a:solidFill>
                        <a:srgbClr val="E9E9E9"/>
                      </a:solidFill>
                      <a:prstDash val="solid"/>
                      <a:round/>
                      <a:headEnd type="none" w="med" len="med"/>
                      <a:tailEnd type="none" w="med" len="med"/>
                    </a:lnL>
                    <a:lnR>
                      <a:noFill/>
                    </a:lnR>
                    <a:lnT w="9525" cap="flat" cmpd="sng" algn="ctr">
                      <a:solidFill>
                        <a:srgbClr val="E9E9E9"/>
                      </a:solidFill>
                      <a:prstDash val="solid"/>
                      <a:round/>
                      <a:headEnd type="none" w="med" len="med"/>
                      <a:tailEnd type="none" w="med" len="med"/>
                    </a:lnT>
                    <a:lnB w="9525" cap="flat" cmpd="sng" algn="ctr">
                      <a:solidFill>
                        <a:srgbClr val="E9E9E9"/>
                      </a:solidFill>
                      <a:prstDash val="solid"/>
                      <a:round/>
                      <a:headEnd type="none" w="med" len="med"/>
                      <a:tailEnd type="none" w="med" len="med"/>
                    </a:lnB>
                    <a:solidFill>
                      <a:srgbClr val="FCFCFC"/>
                    </a:solidFill>
                  </a:tcPr>
                </a:tc>
                <a:extLst>
                  <a:ext uri="{0D108BD9-81ED-4DB2-BD59-A6C34878D82A}">
                    <a16:rowId xmlns:a16="http://schemas.microsoft.com/office/drawing/2014/main" val="1014859861"/>
                  </a:ext>
                </a:extLst>
              </a:tr>
              <a:tr h="211455">
                <a:tc>
                  <a:txBody>
                    <a:bodyPr/>
                    <a:lstStyle/>
                    <a:p>
                      <a:pPr algn="ctr" fontAlgn="base"/>
                      <a:r>
                        <a:rPr lang="en-US" sz="1000" b="0">
                          <a:solidFill>
                            <a:srgbClr val="FFFFFF"/>
                          </a:solidFill>
                          <a:effectLst/>
                          <a:latin typeface="nunito"/>
                        </a:rPr>
                        <a:t>7</a:t>
                      </a:r>
                      <a:endParaRPr lang="en-US" sz="1000" b="0">
                        <a:solidFill>
                          <a:srgbClr val="FFFFFF"/>
                        </a:solidFill>
                        <a:effectLst/>
                        <a:latin typeface="inherit"/>
                      </a:endParaRPr>
                    </a:p>
                  </a:txBody>
                  <a:tcPr marL="52864" marR="52864" marT="26432" marB="26432">
                    <a:lnL>
                      <a:noFill/>
                    </a:lnL>
                    <a:lnR w="9525" cap="flat" cmpd="sng" algn="ctr">
                      <a:solidFill>
                        <a:srgbClr val="AED5E5"/>
                      </a:solidFill>
                      <a:prstDash val="solid"/>
                      <a:round/>
                      <a:headEnd type="none" w="med" len="med"/>
                      <a:tailEnd type="none" w="med" len="med"/>
                    </a:lnR>
                    <a:lnT w="9525" cap="flat" cmpd="sng" algn="ctr">
                      <a:solidFill>
                        <a:srgbClr val="93CDE4"/>
                      </a:solidFill>
                      <a:prstDash val="solid"/>
                      <a:round/>
                      <a:headEnd type="none" w="med" len="med"/>
                      <a:tailEnd type="none" w="med" len="med"/>
                    </a:lnT>
                    <a:lnB w="9525" cap="flat" cmpd="sng" algn="ctr">
                      <a:solidFill>
                        <a:srgbClr val="93CDE4"/>
                      </a:solidFill>
                      <a:prstDash val="solid"/>
                      <a:round/>
                      <a:headEnd type="none" w="med" len="med"/>
                      <a:tailEnd type="none" w="med" len="med"/>
                    </a:lnB>
                    <a:solidFill>
                      <a:srgbClr val="CAEFFE"/>
                    </a:solidFill>
                  </a:tcPr>
                </a:tc>
                <a:tc>
                  <a:txBody>
                    <a:bodyPr/>
                    <a:lstStyle/>
                    <a:p>
                      <a:pPr algn="l" fontAlgn="ctr"/>
                      <a:r>
                        <a:rPr lang="en-US" sz="1000" b="0" u="none" strike="noStrike">
                          <a:solidFill>
                            <a:srgbClr val="606060"/>
                          </a:solidFill>
                          <a:effectLst/>
                          <a:latin typeface="inherit"/>
                          <a:hlinkClick r:id="rId5"/>
                        </a:rPr>
                        <a:t>Netherlands</a:t>
                      </a:r>
                      <a:r>
                        <a:rPr lang="en-US" sz="1000" b="0" u="none" strike="noStrike">
                          <a:solidFill>
                            <a:srgbClr val="175265"/>
                          </a:solidFill>
                          <a:effectLst/>
                          <a:latin typeface="nunito"/>
                          <a:hlinkClick r:id="rId5"/>
                        </a:rPr>
                        <a:t>More</a:t>
                      </a:r>
                      <a:endParaRPr lang="en-US" sz="1000" b="0">
                        <a:effectLst/>
                        <a:latin typeface="inherit"/>
                      </a:endParaRPr>
                    </a:p>
                  </a:txBody>
                  <a:tcPr marL="52864" marR="52864" marT="26432" marB="26432">
                    <a:lnL w="9525" cap="flat" cmpd="sng" algn="ctr">
                      <a:solidFill>
                        <a:srgbClr val="AED5E5"/>
                      </a:solidFill>
                      <a:prstDash val="solid"/>
                      <a:round/>
                      <a:headEnd type="none" w="med" len="med"/>
                      <a:tailEnd type="none" w="med" len="med"/>
                    </a:lnL>
                    <a:lnR w="9525" cap="flat" cmpd="sng" algn="ctr">
                      <a:solidFill>
                        <a:srgbClr val="E9E9E9"/>
                      </a:solidFill>
                      <a:prstDash val="solid"/>
                      <a:round/>
                      <a:headEnd type="none" w="med" len="med"/>
                      <a:tailEnd type="none" w="med" len="med"/>
                    </a:lnR>
                    <a:lnT w="9525" cap="flat" cmpd="sng" algn="ctr">
                      <a:solidFill>
                        <a:srgbClr val="E9E9E9"/>
                      </a:solidFill>
                      <a:prstDash val="solid"/>
                      <a:round/>
                      <a:headEnd type="none" w="med" len="med"/>
                      <a:tailEnd type="none" w="med" len="med"/>
                    </a:lnT>
                    <a:lnB w="9525" cap="flat" cmpd="sng" algn="ctr">
                      <a:solidFill>
                        <a:srgbClr val="E9E9E9"/>
                      </a:solidFill>
                      <a:prstDash val="solid"/>
                      <a:round/>
                      <a:headEnd type="none" w="med" len="med"/>
                      <a:tailEnd type="none" w="med" len="med"/>
                    </a:lnB>
                    <a:solidFill>
                      <a:srgbClr val="FFFFFF"/>
                    </a:solidFill>
                  </a:tcPr>
                </a:tc>
                <a:tc>
                  <a:txBody>
                    <a:bodyPr/>
                    <a:lstStyle/>
                    <a:p>
                      <a:pPr algn="ctr" fontAlgn="ctr"/>
                      <a:r>
                        <a:rPr lang="en-US" sz="1000" b="0">
                          <a:effectLst/>
                          <a:latin typeface="inherit"/>
                        </a:rPr>
                        <a:t>Netherlands</a:t>
                      </a:r>
                    </a:p>
                  </a:txBody>
                  <a:tcPr marL="52864" marR="52864" marT="26432" marB="26432">
                    <a:lnL w="9525" cap="flat" cmpd="sng" algn="ctr">
                      <a:solidFill>
                        <a:srgbClr val="E9E9E9"/>
                      </a:solidFill>
                      <a:prstDash val="solid"/>
                      <a:round/>
                      <a:headEnd type="none" w="med" len="med"/>
                      <a:tailEnd type="none" w="med" len="med"/>
                    </a:lnL>
                    <a:lnR>
                      <a:noFill/>
                    </a:lnR>
                    <a:lnT w="9525" cap="flat" cmpd="sng" algn="ctr">
                      <a:solidFill>
                        <a:srgbClr val="E9E9E9"/>
                      </a:solidFill>
                      <a:prstDash val="solid"/>
                      <a:round/>
                      <a:headEnd type="none" w="med" len="med"/>
                      <a:tailEnd type="none" w="med" len="med"/>
                    </a:lnT>
                    <a:lnB w="9525" cap="flat" cmpd="sng" algn="ctr">
                      <a:solidFill>
                        <a:srgbClr val="E9E9E9"/>
                      </a:solidFill>
                      <a:prstDash val="solid"/>
                      <a:round/>
                      <a:headEnd type="none" w="med" len="med"/>
                      <a:tailEnd type="none" w="med" len="med"/>
                    </a:lnB>
                    <a:solidFill>
                      <a:srgbClr val="FFFFFF"/>
                    </a:solidFill>
                  </a:tcPr>
                </a:tc>
                <a:extLst>
                  <a:ext uri="{0D108BD9-81ED-4DB2-BD59-A6C34878D82A}">
                    <a16:rowId xmlns:a16="http://schemas.microsoft.com/office/drawing/2014/main" val="44815770"/>
                  </a:ext>
                </a:extLst>
              </a:tr>
              <a:tr h="211455">
                <a:tc>
                  <a:txBody>
                    <a:bodyPr/>
                    <a:lstStyle/>
                    <a:p>
                      <a:pPr algn="ctr" fontAlgn="base"/>
                      <a:r>
                        <a:rPr lang="en-US" sz="1000" b="0">
                          <a:solidFill>
                            <a:srgbClr val="FFFFFF"/>
                          </a:solidFill>
                          <a:effectLst/>
                          <a:latin typeface="nunito"/>
                        </a:rPr>
                        <a:t>11</a:t>
                      </a:r>
                      <a:endParaRPr lang="en-US" sz="1000" b="0">
                        <a:solidFill>
                          <a:srgbClr val="FFFFFF"/>
                        </a:solidFill>
                        <a:effectLst/>
                        <a:latin typeface="inherit"/>
                      </a:endParaRPr>
                    </a:p>
                  </a:txBody>
                  <a:tcPr marL="52864" marR="52864" marT="26432" marB="26432">
                    <a:lnL>
                      <a:noFill/>
                    </a:lnL>
                    <a:lnR w="9525" cap="flat" cmpd="sng" algn="ctr">
                      <a:solidFill>
                        <a:srgbClr val="AED5E5"/>
                      </a:solidFill>
                      <a:prstDash val="solid"/>
                      <a:round/>
                      <a:headEnd type="none" w="med" len="med"/>
                      <a:tailEnd type="none" w="med" len="med"/>
                    </a:lnR>
                    <a:lnT w="9525" cap="flat" cmpd="sng" algn="ctr">
                      <a:solidFill>
                        <a:srgbClr val="93CDE4"/>
                      </a:solidFill>
                      <a:prstDash val="solid"/>
                      <a:round/>
                      <a:headEnd type="none" w="med" len="med"/>
                      <a:tailEnd type="none" w="med" len="med"/>
                    </a:lnT>
                    <a:lnB w="9525" cap="flat" cmpd="sng" algn="ctr">
                      <a:solidFill>
                        <a:srgbClr val="93CDE4"/>
                      </a:solidFill>
                      <a:prstDash val="solid"/>
                      <a:round/>
                      <a:headEnd type="none" w="med" len="med"/>
                      <a:tailEnd type="none" w="med" len="med"/>
                    </a:lnB>
                    <a:solidFill>
                      <a:srgbClr val="CAEFFE"/>
                    </a:solidFill>
                  </a:tcPr>
                </a:tc>
                <a:tc>
                  <a:txBody>
                    <a:bodyPr/>
                    <a:lstStyle/>
                    <a:p>
                      <a:pPr algn="l" fontAlgn="ctr"/>
                      <a:r>
                        <a:rPr lang="en-US" sz="1000" b="0" u="none" strike="noStrike">
                          <a:solidFill>
                            <a:srgbClr val="606060"/>
                          </a:solidFill>
                          <a:effectLst/>
                          <a:latin typeface="inherit"/>
                          <a:hlinkClick r:id="rId6"/>
                        </a:rPr>
                        <a:t>Italy</a:t>
                      </a:r>
                      <a:r>
                        <a:rPr lang="en-US" sz="1000" b="0" u="none" strike="noStrike">
                          <a:solidFill>
                            <a:srgbClr val="175265"/>
                          </a:solidFill>
                          <a:effectLst/>
                          <a:latin typeface="nunito"/>
                          <a:hlinkClick r:id="rId6"/>
                        </a:rPr>
                        <a:t>More</a:t>
                      </a:r>
                      <a:endParaRPr lang="en-US" sz="1000" b="0">
                        <a:effectLst/>
                        <a:latin typeface="inherit"/>
                      </a:endParaRPr>
                    </a:p>
                  </a:txBody>
                  <a:tcPr marL="52864" marR="52864" marT="26432" marB="26432">
                    <a:lnL w="9525" cap="flat" cmpd="sng" algn="ctr">
                      <a:solidFill>
                        <a:srgbClr val="AED5E5"/>
                      </a:solidFill>
                      <a:prstDash val="solid"/>
                      <a:round/>
                      <a:headEnd type="none" w="med" len="med"/>
                      <a:tailEnd type="none" w="med" len="med"/>
                    </a:lnL>
                    <a:lnR w="9525" cap="flat" cmpd="sng" algn="ctr">
                      <a:solidFill>
                        <a:srgbClr val="E9E9E9"/>
                      </a:solidFill>
                      <a:prstDash val="solid"/>
                      <a:round/>
                      <a:headEnd type="none" w="med" len="med"/>
                      <a:tailEnd type="none" w="med" len="med"/>
                    </a:lnR>
                    <a:lnT w="9525" cap="flat" cmpd="sng" algn="ctr">
                      <a:solidFill>
                        <a:srgbClr val="E9E9E9"/>
                      </a:solidFill>
                      <a:prstDash val="solid"/>
                      <a:round/>
                      <a:headEnd type="none" w="med" len="med"/>
                      <a:tailEnd type="none" w="med" len="med"/>
                    </a:lnT>
                    <a:lnB w="9525" cap="flat" cmpd="sng" algn="ctr">
                      <a:solidFill>
                        <a:srgbClr val="E9E9E9"/>
                      </a:solidFill>
                      <a:prstDash val="solid"/>
                      <a:round/>
                      <a:headEnd type="none" w="med" len="med"/>
                      <a:tailEnd type="none" w="med" len="med"/>
                    </a:lnB>
                    <a:solidFill>
                      <a:srgbClr val="FCFCFC"/>
                    </a:solidFill>
                  </a:tcPr>
                </a:tc>
                <a:tc>
                  <a:txBody>
                    <a:bodyPr/>
                    <a:lstStyle/>
                    <a:p>
                      <a:pPr algn="ctr" fontAlgn="ctr"/>
                      <a:r>
                        <a:rPr lang="en-US" sz="1000" b="0">
                          <a:effectLst/>
                          <a:latin typeface="inherit"/>
                        </a:rPr>
                        <a:t>Italy</a:t>
                      </a:r>
                    </a:p>
                  </a:txBody>
                  <a:tcPr marL="52864" marR="52864" marT="26432" marB="26432">
                    <a:lnL w="9525" cap="flat" cmpd="sng" algn="ctr">
                      <a:solidFill>
                        <a:srgbClr val="E9E9E9"/>
                      </a:solidFill>
                      <a:prstDash val="solid"/>
                      <a:round/>
                      <a:headEnd type="none" w="med" len="med"/>
                      <a:tailEnd type="none" w="med" len="med"/>
                    </a:lnL>
                    <a:lnR>
                      <a:noFill/>
                    </a:lnR>
                    <a:lnT w="9525" cap="flat" cmpd="sng" algn="ctr">
                      <a:solidFill>
                        <a:srgbClr val="E9E9E9"/>
                      </a:solidFill>
                      <a:prstDash val="solid"/>
                      <a:round/>
                      <a:headEnd type="none" w="med" len="med"/>
                      <a:tailEnd type="none" w="med" len="med"/>
                    </a:lnT>
                    <a:lnB w="9525" cap="flat" cmpd="sng" algn="ctr">
                      <a:solidFill>
                        <a:srgbClr val="E9E9E9"/>
                      </a:solidFill>
                      <a:prstDash val="solid"/>
                      <a:round/>
                      <a:headEnd type="none" w="med" len="med"/>
                      <a:tailEnd type="none" w="med" len="med"/>
                    </a:lnB>
                    <a:solidFill>
                      <a:srgbClr val="FCFCFC"/>
                    </a:solidFill>
                  </a:tcPr>
                </a:tc>
                <a:extLst>
                  <a:ext uri="{0D108BD9-81ED-4DB2-BD59-A6C34878D82A}">
                    <a16:rowId xmlns:a16="http://schemas.microsoft.com/office/drawing/2014/main" val="432018199"/>
                  </a:ext>
                </a:extLst>
              </a:tr>
              <a:tr h="211455">
                <a:tc>
                  <a:txBody>
                    <a:bodyPr/>
                    <a:lstStyle/>
                    <a:p>
                      <a:pPr algn="ctr" fontAlgn="base"/>
                      <a:r>
                        <a:rPr lang="en-US" sz="1000" b="0">
                          <a:solidFill>
                            <a:srgbClr val="FFFFFF"/>
                          </a:solidFill>
                          <a:effectLst/>
                          <a:latin typeface="nunito"/>
                        </a:rPr>
                        <a:t>12</a:t>
                      </a:r>
                      <a:endParaRPr lang="en-US" sz="1000" b="0">
                        <a:solidFill>
                          <a:srgbClr val="FFFFFF"/>
                        </a:solidFill>
                        <a:effectLst/>
                        <a:latin typeface="inherit"/>
                      </a:endParaRPr>
                    </a:p>
                  </a:txBody>
                  <a:tcPr marL="52864" marR="52864" marT="26432" marB="26432">
                    <a:lnL>
                      <a:noFill/>
                    </a:lnL>
                    <a:lnR w="9525" cap="flat" cmpd="sng" algn="ctr">
                      <a:solidFill>
                        <a:srgbClr val="AED5E5"/>
                      </a:solidFill>
                      <a:prstDash val="solid"/>
                      <a:round/>
                      <a:headEnd type="none" w="med" len="med"/>
                      <a:tailEnd type="none" w="med" len="med"/>
                    </a:lnR>
                    <a:lnT w="9525" cap="flat" cmpd="sng" algn="ctr">
                      <a:solidFill>
                        <a:srgbClr val="93CDE4"/>
                      </a:solidFill>
                      <a:prstDash val="solid"/>
                      <a:round/>
                      <a:headEnd type="none" w="med" len="med"/>
                      <a:tailEnd type="none" w="med" len="med"/>
                    </a:lnT>
                    <a:lnB w="9525" cap="flat" cmpd="sng" algn="ctr">
                      <a:solidFill>
                        <a:srgbClr val="93CDE4"/>
                      </a:solidFill>
                      <a:prstDash val="solid"/>
                      <a:round/>
                      <a:headEnd type="none" w="med" len="med"/>
                      <a:tailEnd type="none" w="med" len="med"/>
                    </a:lnB>
                    <a:solidFill>
                      <a:srgbClr val="CAEFFE"/>
                    </a:solidFill>
                  </a:tcPr>
                </a:tc>
                <a:tc>
                  <a:txBody>
                    <a:bodyPr/>
                    <a:lstStyle/>
                    <a:p>
                      <a:pPr algn="l" fontAlgn="ctr"/>
                      <a:r>
                        <a:rPr lang="en-US" sz="1000" b="0" u="none" strike="noStrike">
                          <a:solidFill>
                            <a:srgbClr val="606060"/>
                          </a:solidFill>
                          <a:effectLst/>
                          <a:latin typeface="inherit"/>
                          <a:hlinkClick r:id="rId7"/>
                        </a:rPr>
                        <a:t>Spain</a:t>
                      </a:r>
                      <a:r>
                        <a:rPr lang="en-US" sz="1000" b="0" u="none" strike="noStrike">
                          <a:solidFill>
                            <a:srgbClr val="175265"/>
                          </a:solidFill>
                          <a:effectLst/>
                          <a:latin typeface="nunito"/>
                          <a:hlinkClick r:id="rId7"/>
                        </a:rPr>
                        <a:t>More</a:t>
                      </a:r>
                      <a:endParaRPr lang="en-US" sz="1000" b="0">
                        <a:effectLst/>
                        <a:latin typeface="inherit"/>
                      </a:endParaRPr>
                    </a:p>
                  </a:txBody>
                  <a:tcPr marL="52864" marR="52864" marT="26432" marB="26432">
                    <a:lnL w="9525" cap="flat" cmpd="sng" algn="ctr">
                      <a:solidFill>
                        <a:srgbClr val="AED5E5"/>
                      </a:solidFill>
                      <a:prstDash val="solid"/>
                      <a:round/>
                      <a:headEnd type="none" w="med" len="med"/>
                      <a:tailEnd type="none" w="med" len="med"/>
                    </a:lnL>
                    <a:lnR w="9525" cap="flat" cmpd="sng" algn="ctr">
                      <a:solidFill>
                        <a:srgbClr val="E9E9E9"/>
                      </a:solidFill>
                      <a:prstDash val="solid"/>
                      <a:round/>
                      <a:headEnd type="none" w="med" len="med"/>
                      <a:tailEnd type="none" w="med" len="med"/>
                    </a:lnR>
                    <a:lnT w="9525" cap="flat" cmpd="sng" algn="ctr">
                      <a:solidFill>
                        <a:srgbClr val="E9E9E9"/>
                      </a:solidFill>
                      <a:prstDash val="solid"/>
                      <a:round/>
                      <a:headEnd type="none" w="med" len="med"/>
                      <a:tailEnd type="none" w="med" len="med"/>
                    </a:lnT>
                    <a:lnB w="9525" cap="flat" cmpd="sng" algn="ctr">
                      <a:solidFill>
                        <a:srgbClr val="E9E9E9"/>
                      </a:solidFill>
                      <a:prstDash val="solid"/>
                      <a:round/>
                      <a:headEnd type="none" w="med" len="med"/>
                      <a:tailEnd type="none" w="med" len="med"/>
                    </a:lnB>
                    <a:solidFill>
                      <a:srgbClr val="FFFFFF"/>
                    </a:solidFill>
                  </a:tcPr>
                </a:tc>
                <a:tc>
                  <a:txBody>
                    <a:bodyPr/>
                    <a:lstStyle/>
                    <a:p>
                      <a:pPr algn="ctr" fontAlgn="ctr"/>
                      <a:r>
                        <a:rPr lang="en-US" sz="1000" b="0">
                          <a:effectLst/>
                          <a:latin typeface="inherit"/>
                        </a:rPr>
                        <a:t>Spain</a:t>
                      </a:r>
                    </a:p>
                  </a:txBody>
                  <a:tcPr marL="52864" marR="52864" marT="26432" marB="26432">
                    <a:lnL w="9525" cap="flat" cmpd="sng" algn="ctr">
                      <a:solidFill>
                        <a:srgbClr val="E9E9E9"/>
                      </a:solidFill>
                      <a:prstDash val="solid"/>
                      <a:round/>
                      <a:headEnd type="none" w="med" len="med"/>
                      <a:tailEnd type="none" w="med" len="med"/>
                    </a:lnL>
                    <a:lnR>
                      <a:noFill/>
                    </a:lnR>
                    <a:lnT w="9525" cap="flat" cmpd="sng" algn="ctr">
                      <a:solidFill>
                        <a:srgbClr val="E9E9E9"/>
                      </a:solidFill>
                      <a:prstDash val="solid"/>
                      <a:round/>
                      <a:headEnd type="none" w="med" len="med"/>
                      <a:tailEnd type="none" w="med" len="med"/>
                    </a:lnT>
                    <a:lnB w="9525" cap="flat" cmpd="sng" algn="ctr">
                      <a:solidFill>
                        <a:srgbClr val="E9E9E9"/>
                      </a:solidFill>
                      <a:prstDash val="solid"/>
                      <a:round/>
                      <a:headEnd type="none" w="med" len="med"/>
                      <a:tailEnd type="none" w="med" len="med"/>
                    </a:lnB>
                    <a:solidFill>
                      <a:srgbClr val="FFFFFF"/>
                    </a:solidFill>
                  </a:tcPr>
                </a:tc>
                <a:extLst>
                  <a:ext uri="{0D108BD9-81ED-4DB2-BD59-A6C34878D82A}">
                    <a16:rowId xmlns:a16="http://schemas.microsoft.com/office/drawing/2014/main" val="3380713653"/>
                  </a:ext>
                </a:extLst>
              </a:tr>
              <a:tr h="211455">
                <a:tc>
                  <a:txBody>
                    <a:bodyPr/>
                    <a:lstStyle/>
                    <a:p>
                      <a:pPr algn="ctr" fontAlgn="base"/>
                      <a:r>
                        <a:rPr lang="en-US" sz="1000" b="0">
                          <a:solidFill>
                            <a:srgbClr val="FFFFFF"/>
                          </a:solidFill>
                          <a:effectLst/>
                          <a:latin typeface="nunito"/>
                        </a:rPr>
                        <a:t>13</a:t>
                      </a:r>
                      <a:endParaRPr lang="en-US" sz="1000" b="0">
                        <a:solidFill>
                          <a:srgbClr val="FFFFFF"/>
                        </a:solidFill>
                        <a:effectLst/>
                        <a:latin typeface="inherit"/>
                      </a:endParaRPr>
                    </a:p>
                  </a:txBody>
                  <a:tcPr marL="52864" marR="52864" marT="26432" marB="26432">
                    <a:lnL>
                      <a:noFill/>
                    </a:lnL>
                    <a:lnR w="9525" cap="flat" cmpd="sng" algn="ctr">
                      <a:solidFill>
                        <a:srgbClr val="AED5E5"/>
                      </a:solidFill>
                      <a:prstDash val="solid"/>
                      <a:round/>
                      <a:headEnd type="none" w="med" len="med"/>
                      <a:tailEnd type="none" w="med" len="med"/>
                    </a:lnR>
                    <a:lnT w="9525" cap="flat" cmpd="sng" algn="ctr">
                      <a:solidFill>
                        <a:srgbClr val="93CDE4"/>
                      </a:solidFill>
                      <a:prstDash val="solid"/>
                      <a:round/>
                      <a:headEnd type="none" w="med" len="med"/>
                      <a:tailEnd type="none" w="med" len="med"/>
                    </a:lnT>
                    <a:lnB w="9525" cap="flat" cmpd="sng" algn="ctr">
                      <a:solidFill>
                        <a:srgbClr val="93CDE4"/>
                      </a:solidFill>
                      <a:prstDash val="solid"/>
                      <a:round/>
                      <a:headEnd type="none" w="med" len="med"/>
                      <a:tailEnd type="none" w="med" len="med"/>
                    </a:lnB>
                    <a:solidFill>
                      <a:srgbClr val="CAEFFE"/>
                    </a:solidFill>
                  </a:tcPr>
                </a:tc>
                <a:tc>
                  <a:txBody>
                    <a:bodyPr/>
                    <a:lstStyle/>
                    <a:p>
                      <a:pPr algn="l" fontAlgn="ctr"/>
                      <a:r>
                        <a:rPr lang="en-US" sz="1000" b="0" u="none" strike="noStrike">
                          <a:solidFill>
                            <a:srgbClr val="606060"/>
                          </a:solidFill>
                          <a:effectLst/>
                          <a:latin typeface="inherit"/>
                          <a:hlinkClick r:id="rId8"/>
                        </a:rPr>
                        <a:t>Switzerland</a:t>
                      </a:r>
                      <a:r>
                        <a:rPr lang="en-US" sz="1000" b="0" u="none" strike="noStrike">
                          <a:solidFill>
                            <a:srgbClr val="175265"/>
                          </a:solidFill>
                          <a:effectLst/>
                          <a:latin typeface="nunito"/>
                          <a:hlinkClick r:id="rId8"/>
                        </a:rPr>
                        <a:t>More</a:t>
                      </a:r>
                      <a:endParaRPr lang="en-US" sz="1000" b="0">
                        <a:effectLst/>
                        <a:latin typeface="inherit"/>
                      </a:endParaRPr>
                    </a:p>
                  </a:txBody>
                  <a:tcPr marL="52864" marR="52864" marT="26432" marB="26432">
                    <a:lnL w="9525" cap="flat" cmpd="sng" algn="ctr">
                      <a:solidFill>
                        <a:srgbClr val="AED5E5"/>
                      </a:solidFill>
                      <a:prstDash val="solid"/>
                      <a:round/>
                      <a:headEnd type="none" w="med" len="med"/>
                      <a:tailEnd type="none" w="med" len="med"/>
                    </a:lnL>
                    <a:lnR w="9525" cap="flat" cmpd="sng" algn="ctr">
                      <a:solidFill>
                        <a:srgbClr val="E9E9E9"/>
                      </a:solidFill>
                      <a:prstDash val="solid"/>
                      <a:round/>
                      <a:headEnd type="none" w="med" len="med"/>
                      <a:tailEnd type="none" w="med" len="med"/>
                    </a:lnR>
                    <a:lnT w="9525" cap="flat" cmpd="sng" algn="ctr">
                      <a:solidFill>
                        <a:srgbClr val="E9E9E9"/>
                      </a:solidFill>
                      <a:prstDash val="solid"/>
                      <a:round/>
                      <a:headEnd type="none" w="med" len="med"/>
                      <a:tailEnd type="none" w="med" len="med"/>
                    </a:lnT>
                    <a:lnB w="9525" cap="flat" cmpd="sng" algn="ctr">
                      <a:solidFill>
                        <a:srgbClr val="E9E9E9"/>
                      </a:solidFill>
                      <a:prstDash val="solid"/>
                      <a:round/>
                      <a:headEnd type="none" w="med" len="med"/>
                      <a:tailEnd type="none" w="med" len="med"/>
                    </a:lnB>
                    <a:solidFill>
                      <a:srgbClr val="FCFCFC"/>
                    </a:solidFill>
                  </a:tcPr>
                </a:tc>
                <a:tc>
                  <a:txBody>
                    <a:bodyPr/>
                    <a:lstStyle/>
                    <a:p>
                      <a:pPr algn="ctr" fontAlgn="ctr"/>
                      <a:r>
                        <a:rPr lang="en-US" sz="1000" b="0">
                          <a:effectLst/>
                          <a:latin typeface="inherit"/>
                        </a:rPr>
                        <a:t>Switzerland</a:t>
                      </a:r>
                    </a:p>
                  </a:txBody>
                  <a:tcPr marL="52864" marR="52864" marT="26432" marB="26432">
                    <a:lnL w="9525" cap="flat" cmpd="sng" algn="ctr">
                      <a:solidFill>
                        <a:srgbClr val="E9E9E9"/>
                      </a:solidFill>
                      <a:prstDash val="solid"/>
                      <a:round/>
                      <a:headEnd type="none" w="med" len="med"/>
                      <a:tailEnd type="none" w="med" len="med"/>
                    </a:lnL>
                    <a:lnR>
                      <a:noFill/>
                    </a:lnR>
                    <a:lnT w="9525" cap="flat" cmpd="sng" algn="ctr">
                      <a:solidFill>
                        <a:srgbClr val="E9E9E9"/>
                      </a:solidFill>
                      <a:prstDash val="solid"/>
                      <a:round/>
                      <a:headEnd type="none" w="med" len="med"/>
                      <a:tailEnd type="none" w="med" len="med"/>
                    </a:lnT>
                    <a:lnB w="9525" cap="flat" cmpd="sng" algn="ctr">
                      <a:solidFill>
                        <a:srgbClr val="E9E9E9"/>
                      </a:solidFill>
                      <a:prstDash val="solid"/>
                      <a:round/>
                      <a:headEnd type="none" w="med" len="med"/>
                      <a:tailEnd type="none" w="med" len="med"/>
                    </a:lnB>
                    <a:solidFill>
                      <a:srgbClr val="FCFCFC"/>
                    </a:solidFill>
                  </a:tcPr>
                </a:tc>
                <a:extLst>
                  <a:ext uri="{0D108BD9-81ED-4DB2-BD59-A6C34878D82A}">
                    <a16:rowId xmlns:a16="http://schemas.microsoft.com/office/drawing/2014/main" val="2599158271"/>
                  </a:ext>
                </a:extLst>
              </a:tr>
              <a:tr h="211455">
                <a:tc>
                  <a:txBody>
                    <a:bodyPr/>
                    <a:lstStyle/>
                    <a:p>
                      <a:pPr algn="ctr" fontAlgn="base"/>
                      <a:r>
                        <a:rPr lang="en-US" sz="1000" b="0">
                          <a:solidFill>
                            <a:srgbClr val="FFFFFF"/>
                          </a:solidFill>
                          <a:effectLst/>
                          <a:latin typeface="nunito"/>
                        </a:rPr>
                        <a:t>14</a:t>
                      </a:r>
                      <a:endParaRPr lang="en-US" sz="1000" b="0">
                        <a:solidFill>
                          <a:srgbClr val="FFFFFF"/>
                        </a:solidFill>
                        <a:effectLst/>
                        <a:latin typeface="inherit"/>
                      </a:endParaRPr>
                    </a:p>
                  </a:txBody>
                  <a:tcPr marL="52864" marR="52864" marT="26432" marB="26432">
                    <a:lnL>
                      <a:noFill/>
                    </a:lnL>
                    <a:lnR w="9525" cap="flat" cmpd="sng" algn="ctr">
                      <a:solidFill>
                        <a:srgbClr val="AED5E5"/>
                      </a:solidFill>
                      <a:prstDash val="solid"/>
                      <a:round/>
                      <a:headEnd type="none" w="med" len="med"/>
                      <a:tailEnd type="none" w="med" len="med"/>
                    </a:lnR>
                    <a:lnT w="9525" cap="flat" cmpd="sng" algn="ctr">
                      <a:solidFill>
                        <a:srgbClr val="93CDE4"/>
                      </a:solidFill>
                      <a:prstDash val="solid"/>
                      <a:round/>
                      <a:headEnd type="none" w="med" len="med"/>
                      <a:tailEnd type="none" w="med" len="med"/>
                    </a:lnT>
                    <a:lnB w="9525" cap="flat" cmpd="sng" algn="ctr">
                      <a:solidFill>
                        <a:srgbClr val="93CDE4"/>
                      </a:solidFill>
                      <a:prstDash val="solid"/>
                      <a:round/>
                      <a:headEnd type="none" w="med" len="med"/>
                      <a:tailEnd type="none" w="med" len="med"/>
                    </a:lnB>
                    <a:solidFill>
                      <a:srgbClr val="CAEFFE"/>
                    </a:solidFill>
                  </a:tcPr>
                </a:tc>
                <a:tc>
                  <a:txBody>
                    <a:bodyPr/>
                    <a:lstStyle/>
                    <a:p>
                      <a:pPr algn="l" fontAlgn="ctr"/>
                      <a:r>
                        <a:rPr lang="en-US" sz="1000" b="0" u="none" strike="noStrike">
                          <a:solidFill>
                            <a:srgbClr val="606060"/>
                          </a:solidFill>
                          <a:effectLst/>
                          <a:latin typeface="inherit"/>
                          <a:hlinkClick r:id="rId9"/>
                        </a:rPr>
                        <a:t>Sweden</a:t>
                      </a:r>
                      <a:r>
                        <a:rPr lang="en-US" sz="1000" b="0" u="none" strike="noStrike">
                          <a:solidFill>
                            <a:srgbClr val="175265"/>
                          </a:solidFill>
                          <a:effectLst/>
                          <a:latin typeface="nunito"/>
                          <a:hlinkClick r:id="rId9"/>
                        </a:rPr>
                        <a:t>More</a:t>
                      </a:r>
                      <a:endParaRPr lang="en-US" sz="1000" b="0">
                        <a:effectLst/>
                        <a:latin typeface="inherit"/>
                      </a:endParaRPr>
                    </a:p>
                  </a:txBody>
                  <a:tcPr marL="52864" marR="52864" marT="26432" marB="26432">
                    <a:lnL w="9525" cap="flat" cmpd="sng" algn="ctr">
                      <a:solidFill>
                        <a:srgbClr val="AED5E5"/>
                      </a:solidFill>
                      <a:prstDash val="solid"/>
                      <a:round/>
                      <a:headEnd type="none" w="med" len="med"/>
                      <a:tailEnd type="none" w="med" len="med"/>
                    </a:lnL>
                    <a:lnR w="9525" cap="flat" cmpd="sng" algn="ctr">
                      <a:solidFill>
                        <a:srgbClr val="E9E9E9"/>
                      </a:solidFill>
                      <a:prstDash val="solid"/>
                      <a:round/>
                      <a:headEnd type="none" w="med" len="med"/>
                      <a:tailEnd type="none" w="med" len="med"/>
                    </a:lnR>
                    <a:lnT w="9525" cap="flat" cmpd="sng" algn="ctr">
                      <a:solidFill>
                        <a:srgbClr val="E9E9E9"/>
                      </a:solidFill>
                      <a:prstDash val="solid"/>
                      <a:round/>
                      <a:headEnd type="none" w="med" len="med"/>
                      <a:tailEnd type="none" w="med" len="med"/>
                    </a:lnT>
                    <a:lnB w="9525" cap="flat" cmpd="sng" algn="ctr">
                      <a:solidFill>
                        <a:srgbClr val="E9E9E9"/>
                      </a:solidFill>
                      <a:prstDash val="solid"/>
                      <a:round/>
                      <a:headEnd type="none" w="med" len="med"/>
                      <a:tailEnd type="none" w="med" len="med"/>
                    </a:lnB>
                    <a:solidFill>
                      <a:srgbClr val="FFFFFF"/>
                    </a:solidFill>
                  </a:tcPr>
                </a:tc>
                <a:tc>
                  <a:txBody>
                    <a:bodyPr/>
                    <a:lstStyle/>
                    <a:p>
                      <a:pPr algn="ctr" fontAlgn="ctr"/>
                      <a:r>
                        <a:rPr lang="en-US" sz="1000" b="0">
                          <a:effectLst/>
                          <a:latin typeface="inherit"/>
                        </a:rPr>
                        <a:t>Sweden</a:t>
                      </a:r>
                    </a:p>
                  </a:txBody>
                  <a:tcPr marL="52864" marR="52864" marT="26432" marB="26432">
                    <a:lnL w="9525" cap="flat" cmpd="sng" algn="ctr">
                      <a:solidFill>
                        <a:srgbClr val="E9E9E9"/>
                      </a:solidFill>
                      <a:prstDash val="solid"/>
                      <a:round/>
                      <a:headEnd type="none" w="med" len="med"/>
                      <a:tailEnd type="none" w="med" len="med"/>
                    </a:lnL>
                    <a:lnR>
                      <a:noFill/>
                    </a:lnR>
                    <a:lnT w="9525" cap="flat" cmpd="sng" algn="ctr">
                      <a:solidFill>
                        <a:srgbClr val="E9E9E9"/>
                      </a:solidFill>
                      <a:prstDash val="solid"/>
                      <a:round/>
                      <a:headEnd type="none" w="med" len="med"/>
                      <a:tailEnd type="none" w="med" len="med"/>
                    </a:lnT>
                    <a:lnB w="9525" cap="flat" cmpd="sng" algn="ctr">
                      <a:solidFill>
                        <a:srgbClr val="E9E9E9"/>
                      </a:solidFill>
                      <a:prstDash val="solid"/>
                      <a:round/>
                      <a:headEnd type="none" w="med" len="med"/>
                      <a:tailEnd type="none" w="med" len="med"/>
                    </a:lnB>
                    <a:solidFill>
                      <a:srgbClr val="FFFFFF"/>
                    </a:solidFill>
                  </a:tcPr>
                </a:tc>
                <a:extLst>
                  <a:ext uri="{0D108BD9-81ED-4DB2-BD59-A6C34878D82A}">
                    <a16:rowId xmlns:a16="http://schemas.microsoft.com/office/drawing/2014/main" val="292255955"/>
                  </a:ext>
                </a:extLst>
              </a:tr>
              <a:tr h="211455">
                <a:tc>
                  <a:txBody>
                    <a:bodyPr/>
                    <a:lstStyle/>
                    <a:p>
                      <a:pPr algn="ctr" fontAlgn="base"/>
                      <a:r>
                        <a:rPr lang="en-US" sz="1000" b="0">
                          <a:solidFill>
                            <a:srgbClr val="FFFFFF"/>
                          </a:solidFill>
                          <a:effectLst/>
                          <a:latin typeface="nunito"/>
                        </a:rPr>
                        <a:t>15</a:t>
                      </a:r>
                      <a:endParaRPr lang="en-US" sz="1000" b="0">
                        <a:solidFill>
                          <a:srgbClr val="FFFFFF"/>
                        </a:solidFill>
                        <a:effectLst/>
                        <a:latin typeface="inherit"/>
                      </a:endParaRPr>
                    </a:p>
                  </a:txBody>
                  <a:tcPr marL="52864" marR="52864" marT="26432" marB="26432">
                    <a:lnL>
                      <a:noFill/>
                    </a:lnL>
                    <a:lnR w="9525" cap="flat" cmpd="sng" algn="ctr">
                      <a:solidFill>
                        <a:srgbClr val="AED5E5"/>
                      </a:solidFill>
                      <a:prstDash val="solid"/>
                      <a:round/>
                      <a:headEnd type="none" w="med" len="med"/>
                      <a:tailEnd type="none" w="med" len="med"/>
                    </a:lnR>
                    <a:lnT w="9525" cap="flat" cmpd="sng" algn="ctr">
                      <a:solidFill>
                        <a:srgbClr val="93CDE4"/>
                      </a:solidFill>
                      <a:prstDash val="solid"/>
                      <a:round/>
                      <a:headEnd type="none" w="med" len="med"/>
                      <a:tailEnd type="none" w="med" len="med"/>
                    </a:lnT>
                    <a:lnB w="9525" cap="flat" cmpd="sng" algn="ctr">
                      <a:solidFill>
                        <a:srgbClr val="93CDE4"/>
                      </a:solidFill>
                      <a:prstDash val="solid"/>
                      <a:round/>
                      <a:headEnd type="none" w="med" len="med"/>
                      <a:tailEnd type="none" w="med" len="med"/>
                    </a:lnB>
                    <a:solidFill>
                      <a:srgbClr val="CAEFFE"/>
                    </a:solidFill>
                  </a:tcPr>
                </a:tc>
                <a:tc>
                  <a:txBody>
                    <a:bodyPr/>
                    <a:lstStyle/>
                    <a:p>
                      <a:pPr algn="l" fontAlgn="ctr"/>
                      <a:r>
                        <a:rPr lang="en-US" sz="1000" b="0" u="none" strike="noStrike">
                          <a:solidFill>
                            <a:srgbClr val="606060"/>
                          </a:solidFill>
                          <a:effectLst/>
                          <a:latin typeface="inherit"/>
                          <a:hlinkClick r:id="rId10"/>
                        </a:rPr>
                        <a:t>Russia</a:t>
                      </a:r>
                      <a:r>
                        <a:rPr lang="en-US" sz="1000" b="0" u="none" strike="noStrike">
                          <a:solidFill>
                            <a:srgbClr val="175265"/>
                          </a:solidFill>
                          <a:effectLst/>
                          <a:latin typeface="nunito"/>
                          <a:hlinkClick r:id="rId10"/>
                        </a:rPr>
                        <a:t>More</a:t>
                      </a:r>
                      <a:endParaRPr lang="en-US" sz="1000" b="0">
                        <a:effectLst/>
                        <a:latin typeface="inherit"/>
                      </a:endParaRPr>
                    </a:p>
                  </a:txBody>
                  <a:tcPr marL="52864" marR="52864" marT="26432" marB="26432">
                    <a:lnL w="9525" cap="flat" cmpd="sng" algn="ctr">
                      <a:solidFill>
                        <a:srgbClr val="AED5E5"/>
                      </a:solidFill>
                      <a:prstDash val="solid"/>
                      <a:round/>
                      <a:headEnd type="none" w="med" len="med"/>
                      <a:tailEnd type="none" w="med" len="med"/>
                    </a:lnL>
                    <a:lnR w="9525" cap="flat" cmpd="sng" algn="ctr">
                      <a:solidFill>
                        <a:srgbClr val="E9E9E9"/>
                      </a:solidFill>
                      <a:prstDash val="solid"/>
                      <a:round/>
                      <a:headEnd type="none" w="med" len="med"/>
                      <a:tailEnd type="none" w="med" len="med"/>
                    </a:lnR>
                    <a:lnT w="9525" cap="flat" cmpd="sng" algn="ctr">
                      <a:solidFill>
                        <a:srgbClr val="E9E9E9"/>
                      </a:solidFill>
                      <a:prstDash val="solid"/>
                      <a:round/>
                      <a:headEnd type="none" w="med" len="med"/>
                      <a:tailEnd type="none" w="med" len="med"/>
                    </a:lnT>
                    <a:lnB w="9525" cap="flat" cmpd="sng" algn="ctr">
                      <a:solidFill>
                        <a:srgbClr val="E9E9E9"/>
                      </a:solidFill>
                      <a:prstDash val="solid"/>
                      <a:round/>
                      <a:headEnd type="none" w="med" len="med"/>
                      <a:tailEnd type="none" w="med" len="med"/>
                    </a:lnB>
                    <a:solidFill>
                      <a:srgbClr val="FCFCFC"/>
                    </a:solidFill>
                  </a:tcPr>
                </a:tc>
                <a:tc>
                  <a:txBody>
                    <a:bodyPr/>
                    <a:lstStyle/>
                    <a:p>
                      <a:pPr algn="ctr" fontAlgn="ctr"/>
                      <a:r>
                        <a:rPr lang="en-US" sz="1000" b="0">
                          <a:effectLst/>
                          <a:latin typeface="inherit"/>
                        </a:rPr>
                        <a:t>Russia</a:t>
                      </a:r>
                    </a:p>
                  </a:txBody>
                  <a:tcPr marL="52864" marR="52864" marT="26432" marB="26432">
                    <a:lnL w="9525" cap="flat" cmpd="sng" algn="ctr">
                      <a:solidFill>
                        <a:srgbClr val="E9E9E9"/>
                      </a:solidFill>
                      <a:prstDash val="solid"/>
                      <a:round/>
                      <a:headEnd type="none" w="med" len="med"/>
                      <a:tailEnd type="none" w="med" len="med"/>
                    </a:lnL>
                    <a:lnR>
                      <a:noFill/>
                    </a:lnR>
                    <a:lnT w="9525" cap="flat" cmpd="sng" algn="ctr">
                      <a:solidFill>
                        <a:srgbClr val="E9E9E9"/>
                      </a:solidFill>
                      <a:prstDash val="solid"/>
                      <a:round/>
                      <a:headEnd type="none" w="med" len="med"/>
                      <a:tailEnd type="none" w="med" len="med"/>
                    </a:lnT>
                    <a:lnB w="9525" cap="flat" cmpd="sng" algn="ctr">
                      <a:solidFill>
                        <a:srgbClr val="E9E9E9"/>
                      </a:solidFill>
                      <a:prstDash val="solid"/>
                      <a:round/>
                      <a:headEnd type="none" w="med" len="med"/>
                      <a:tailEnd type="none" w="med" len="med"/>
                    </a:lnB>
                    <a:solidFill>
                      <a:srgbClr val="FCFCFC"/>
                    </a:solidFill>
                  </a:tcPr>
                </a:tc>
                <a:extLst>
                  <a:ext uri="{0D108BD9-81ED-4DB2-BD59-A6C34878D82A}">
                    <a16:rowId xmlns:a16="http://schemas.microsoft.com/office/drawing/2014/main" val="822189987"/>
                  </a:ext>
                </a:extLst>
              </a:tr>
              <a:tr h="211455">
                <a:tc>
                  <a:txBody>
                    <a:bodyPr/>
                    <a:lstStyle/>
                    <a:p>
                      <a:pPr algn="ctr" fontAlgn="base"/>
                      <a:r>
                        <a:rPr lang="en-US" sz="1000" b="0">
                          <a:solidFill>
                            <a:srgbClr val="FFFFFF"/>
                          </a:solidFill>
                          <a:effectLst/>
                          <a:latin typeface="nunito"/>
                        </a:rPr>
                        <a:t>17</a:t>
                      </a:r>
                      <a:endParaRPr lang="en-US" sz="1000" b="0">
                        <a:solidFill>
                          <a:srgbClr val="FFFFFF"/>
                        </a:solidFill>
                        <a:effectLst/>
                        <a:latin typeface="inherit"/>
                      </a:endParaRPr>
                    </a:p>
                  </a:txBody>
                  <a:tcPr marL="52864" marR="52864" marT="26432" marB="26432">
                    <a:lnL>
                      <a:noFill/>
                    </a:lnL>
                    <a:lnR w="9525" cap="flat" cmpd="sng" algn="ctr">
                      <a:solidFill>
                        <a:srgbClr val="AED5E5"/>
                      </a:solidFill>
                      <a:prstDash val="solid"/>
                      <a:round/>
                      <a:headEnd type="none" w="med" len="med"/>
                      <a:tailEnd type="none" w="med" len="med"/>
                    </a:lnR>
                    <a:lnT w="9525" cap="flat" cmpd="sng" algn="ctr">
                      <a:solidFill>
                        <a:srgbClr val="93CDE4"/>
                      </a:solidFill>
                      <a:prstDash val="solid"/>
                      <a:round/>
                      <a:headEnd type="none" w="med" len="med"/>
                      <a:tailEnd type="none" w="med" len="med"/>
                    </a:lnT>
                    <a:lnB w="9525" cap="flat" cmpd="sng" algn="ctr">
                      <a:solidFill>
                        <a:srgbClr val="93CDE4"/>
                      </a:solidFill>
                      <a:prstDash val="solid"/>
                      <a:round/>
                      <a:headEnd type="none" w="med" len="med"/>
                      <a:tailEnd type="none" w="med" len="med"/>
                    </a:lnB>
                    <a:solidFill>
                      <a:srgbClr val="CAEFFE"/>
                    </a:solidFill>
                  </a:tcPr>
                </a:tc>
                <a:tc>
                  <a:txBody>
                    <a:bodyPr/>
                    <a:lstStyle/>
                    <a:p>
                      <a:pPr algn="l" fontAlgn="ctr"/>
                      <a:r>
                        <a:rPr lang="en-US" sz="1000" b="0" u="none" strike="noStrike">
                          <a:solidFill>
                            <a:srgbClr val="606060"/>
                          </a:solidFill>
                          <a:effectLst/>
                          <a:latin typeface="inherit"/>
                          <a:hlinkClick r:id="rId11"/>
                        </a:rPr>
                        <a:t>Belgium</a:t>
                      </a:r>
                      <a:r>
                        <a:rPr lang="en-US" sz="1000" b="0" u="none" strike="noStrike">
                          <a:solidFill>
                            <a:srgbClr val="175265"/>
                          </a:solidFill>
                          <a:effectLst/>
                          <a:latin typeface="nunito"/>
                          <a:hlinkClick r:id="rId11"/>
                        </a:rPr>
                        <a:t>More</a:t>
                      </a:r>
                      <a:endParaRPr lang="en-US" sz="1000" b="0">
                        <a:effectLst/>
                        <a:latin typeface="inherit"/>
                      </a:endParaRPr>
                    </a:p>
                  </a:txBody>
                  <a:tcPr marL="52864" marR="52864" marT="26432" marB="26432">
                    <a:lnL w="9525" cap="flat" cmpd="sng" algn="ctr">
                      <a:solidFill>
                        <a:srgbClr val="AED5E5"/>
                      </a:solidFill>
                      <a:prstDash val="solid"/>
                      <a:round/>
                      <a:headEnd type="none" w="med" len="med"/>
                      <a:tailEnd type="none" w="med" len="med"/>
                    </a:lnL>
                    <a:lnR w="9525" cap="flat" cmpd="sng" algn="ctr">
                      <a:solidFill>
                        <a:srgbClr val="E9E9E9"/>
                      </a:solidFill>
                      <a:prstDash val="solid"/>
                      <a:round/>
                      <a:headEnd type="none" w="med" len="med"/>
                      <a:tailEnd type="none" w="med" len="med"/>
                    </a:lnR>
                    <a:lnT w="9525" cap="flat" cmpd="sng" algn="ctr">
                      <a:solidFill>
                        <a:srgbClr val="E9E9E9"/>
                      </a:solidFill>
                      <a:prstDash val="solid"/>
                      <a:round/>
                      <a:headEnd type="none" w="med" len="med"/>
                      <a:tailEnd type="none" w="med" len="med"/>
                    </a:lnT>
                    <a:lnB w="9525" cap="flat" cmpd="sng" algn="ctr">
                      <a:solidFill>
                        <a:srgbClr val="E9E9E9"/>
                      </a:solidFill>
                      <a:prstDash val="solid"/>
                      <a:round/>
                      <a:headEnd type="none" w="med" len="med"/>
                      <a:tailEnd type="none" w="med" len="med"/>
                    </a:lnB>
                    <a:solidFill>
                      <a:srgbClr val="FFFFFF"/>
                    </a:solidFill>
                  </a:tcPr>
                </a:tc>
                <a:tc>
                  <a:txBody>
                    <a:bodyPr/>
                    <a:lstStyle/>
                    <a:p>
                      <a:pPr algn="ctr" fontAlgn="ctr"/>
                      <a:r>
                        <a:rPr lang="en-US" sz="1000" b="0">
                          <a:effectLst/>
                          <a:latin typeface="inherit"/>
                        </a:rPr>
                        <a:t>Belgium</a:t>
                      </a:r>
                    </a:p>
                  </a:txBody>
                  <a:tcPr marL="52864" marR="52864" marT="26432" marB="26432">
                    <a:lnL w="9525" cap="flat" cmpd="sng" algn="ctr">
                      <a:solidFill>
                        <a:srgbClr val="E9E9E9"/>
                      </a:solidFill>
                      <a:prstDash val="solid"/>
                      <a:round/>
                      <a:headEnd type="none" w="med" len="med"/>
                      <a:tailEnd type="none" w="med" len="med"/>
                    </a:lnL>
                    <a:lnR>
                      <a:noFill/>
                    </a:lnR>
                    <a:lnT w="9525" cap="flat" cmpd="sng" algn="ctr">
                      <a:solidFill>
                        <a:srgbClr val="E9E9E9"/>
                      </a:solidFill>
                      <a:prstDash val="solid"/>
                      <a:round/>
                      <a:headEnd type="none" w="med" len="med"/>
                      <a:tailEnd type="none" w="med" len="med"/>
                    </a:lnT>
                    <a:lnB w="9525" cap="flat" cmpd="sng" algn="ctr">
                      <a:solidFill>
                        <a:srgbClr val="E9E9E9"/>
                      </a:solidFill>
                      <a:prstDash val="solid"/>
                      <a:round/>
                      <a:headEnd type="none" w="med" len="med"/>
                      <a:tailEnd type="none" w="med" len="med"/>
                    </a:lnB>
                    <a:solidFill>
                      <a:srgbClr val="FFFFFF"/>
                    </a:solidFill>
                  </a:tcPr>
                </a:tc>
                <a:extLst>
                  <a:ext uri="{0D108BD9-81ED-4DB2-BD59-A6C34878D82A}">
                    <a16:rowId xmlns:a16="http://schemas.microsoft.com/office/drawing/2014/main" val="571610032"/>
                  </a:ext>
                </a:extLst>
              </a:tr>
              <a:tr h="211455">
                <a:tc>
                  <a:txBody>
                    <a:bodyPr/>
                    <a:lstStyle/>
                    <a:p>
                      <a:pPr algn="ctr" fontAlgn="base"/>
                      <a:r>
                        <a:rPr lang="en-US" sz="1000" b="0">
                          <a:solidFill>
                            <a:srgbClr val="FFFFFF"/>
                          </a:solidFill>
                          <a:effectLst/>
                          <a:latin typeface="nunito"/>
                        </a:rPr>
                        <a:t>20</a:t>
                      </a:r>
                      <a:endParaRPr lang="en-US" sz="1000" b="0">
                        <a:solidFill>
                          <a:srgbClr val="FFFFFF"/>
                        </a:solidFill>
                        <a:effectLst/>
                        <a:latin typeface="inherit"/>
                      </a:endParaRPr>
                    </a:p>
                  </a:txBody>
                  <a:tcPr marL="52864" marR="52864" marT="26432" marB="26432">
                    <a:lnL>
                      <a:noFill/>
                    </a:lnL>
                    <a:lnR w="9525" cap="flat" cmpd="sng" algn="ctr">
                      <a:solidFill>
                        <a:srgbClr val="AED5E5"/>
                      </a:solidFill>
                      <a:prstDash val="solid"/>
                      <a:round/>
                      <a:headEnd type="none" w="med" len="med"/>
                      <a:tailEnd type="none" w="med" len="med"/>
                    </a:lnR>
                    <a:lnT w="9525" cap="flat" cmpd="sng" algn="ctr">
                      <a:solidFill>
                        <a:srgbClr val="93CDE4"/>
                      </a:solidFill>
                      <a:prstDash val="solid"/>
                      <a:round/>
                      <a:headEnd type="none" w="med" len="med"/>
                      <a:tailEnd type="none" w="med" len="med"/>
                    </a:lnT>
                    <a:lnB w="9525" cap="flat" cmpd="sng" algn="ctr">
                      <a:solidFill>
                        <a:srgbClr val="93CDE4"/>
                      </a:solidFill>
                      <a:prstDash val="solid"/>
                      <a:round/>
                      <a:headEnd type="none" w="med" len="med"/>
                      <a:tailEnd type="none" w="med" len="med"/>
                    </a:lnB>
                    <a:solidFill>
                      <a:srgbClr val="CAEFFE"/>
                    </a:solidFill>
                  </a:tcPr>
                </a:tc>
                <a:tc>
                  <a:txBody>
                    <a:bodyPr/>
                    <a:lstStyle/>
                    <a:p>
                      <a:pPr algn="l" fontAlgn="ctr"/>
                      <a:r>
                        <a:rPr lang="en-US" sz="1000" b="0" u="none" strike="noStrike">
                          <a:solidFill>
                            <a:srgbClr val="606060"/>
                          </a:solidFill>
                          <a:effectLst/>
                          <a:latin typeface="inherit"/>
                          <a:hlinkClick r:id="rId12"/>
                        </a:rPr>
                        <a:t>Finland</a:t>
                      </a:r>
                      <a:r>
                        <a:rPr lang="en-US" sz="1000" b="0" u="none" strike="noStrike">
                          <a:solidFill>
                            <a:srgbClr val="175265"/>
                          </a:solidFill>
                          <a:effectLst/>
                          <a:latin typeface="nunito"/>
                          <a:hlinkClick r:id="rId12"/>
                        </a:rPr>
                        <a:t>More</a:t>
                      </a:r>
                      <a:endParaRPr lang="en-US" sz="1000" b="0">
                        <a:effectLst/>
                        <a:latin typeface="inherit"/>
                      </a:endParaRPr>
                    </a:p>
                  </a:txBody>
                  <a:tcPr marL="52864" marR="52864" marT="26432" marB="26432">
                    <a:lnL w="9525" cap="flat" cmpd="sng" algn="ctr">
                      <a:solidFill>
                        <a:srgbClr val="AED5E5"/>
                      </a:solidFill>
                      <a:prstDash val="solid"/>
                      <a:round/>
                      <a:headEnd type="none" w="med" len="med"/>
                      <a:tailEnd type="none" w="med" len="med"/>
                    </a:lnL>
                    <a:lnR w="9525" cap="flat" cmpd="sng" algn="ctr">
                      <a:solidFill>
                        <a:srgbClr val="E9E9E9"/>
                      </a:solidFill>
                      <a:prstDash val="solid"/>
                      <a:round/>
                      <a:headEnd type="none" w="med" len="med"/>
                      <a:tailEnd type="none" w="med" len="med"/>
                    </a:lnR>
                    <a:lnT w="9525" cap="flat" cmpd="sng" algn="ctr">
                      <a:solidFill>
                        <a:srgbClr val="E9E9E9"/>
                      </a:solidFill>
                      <a:prstDash val="solid"/>
                      <a:round/>
                      <a:headEnd type="none" w="med" len="med"/>
                      <a:tailEnd type="none" w="med" len="med"/>
                    </a:lnT>
                    <a:lnB w="9525" cap="flat" cmpd="sng" algn="ctr">
                      <a:solidFill>
                        <a:srgbClr val="E9E9E9"/>
                      </a:solidFill>
                      <a:prstDash val="solid"/>
                      <a:round/>
                      <a:headEnd type="none" w="med" len="med"/>
                      <a:tailEnd type="none" w="med" len="med"/>
                    </a:lnB>
                    <a:solidFill>
                      <a:srgbClr val="FCFCFC"/>
                    </a:solidFill>
                  </a:tcPr>
                </a:tc>
                <a:tc>
                  <a:txBody>
                    <a:bodyPr/>
                    <a:lstStyle/>
                    <a:p>
                      <a:pPr algn="ctr" fontAlgn="ctr"/>
                      <a:r>
                        <a:rPr lang="en-US" sz="1000" b="0">
                          <a:effectLst/>
                          <a:latin typeface="inherit"/>
                        </a:rPr>
                        <a:t>Finland</a:t>
                      </a:r>
                    </a:p>
                  </a:txBody>
                  <a:tcPr marL="52864" marR="52864" marT="26432" marB="26432">
                    <a:lnL w="9525" cap="flat" cmpd="sng" algn="ctr">
                      <a:solidFill>
                        <a:srgbClr val="E9E9E9"/>
                      </a:solidFill>
                      <a:prstDash val="solid"/>
                      <a:round/>
                      <a:headEnd type="none" w="med" len="med"/>
                      <a:tailEnd type="none" w="med" len="med"/>
                    </a:lnL>
                    <a:lnR>
                      <a:noFill/>
                    </a:lnR>
                    <a:lnT w="9525" cap="flat" cmpd="sng" algn="ctr">
                      <a:solidFill>
                        <a:srgbClr val="E9E9E9"/>
                      </a:solidFill>
                      <a:prstDash val="solid"/>
                      <a:round/>
                      <a:headEnd type="none" w="med" len="med"/>
                      <a:tailEnd type="none" w="med" len="med"/>
                    </a:lnT>
                    <a:lnB w="9525" cap="flat" cmpd="sng" algn="ctr">
                      <a:solidFill>
                        <a:srgbClr val="E9E9E9"/>
                      </a:solidFill>
                      <a:prstDash val="solid"/>
                      <a:round/>
                      <a:headEnd type="none" w="med" len="med"/>
                      <a:tailEnd type="none" w="med" len="med"/>
                    </a:lnB>
                    <a:solidFill>
                      <a:srgbClr val="FCFCFC"/>
                    </a:solidFill>
                  </a:tcPr>
                </a:tc>
                <a:extLst>
                  <a:ext uri="{0D108BD9-81ED-4DB2-BD59-A6C34878D82A}">
                    <a16:rowId xmlns:a16="http://schemas.microsoft.com/office/drawing/2014/main" val="158742696"/>
                  </a:ext>
                </a:extLst>
              </a:tr>
              <a:tr h="211455">
                <a:tc>
                  <a:txBody>
                    <a:bodyPr/>
                    <a:lstStyle/>
                    <a:p>
                      <a:pPr algn="ctr" fontAlgn="base"/>
                      <a:r>
                        <a:rPr lang="en-US" sz="1000" b="0">
                          <a:solidFill>
                            <a:srgbClr val="FFFFFF"/>
                          </a:solidFill>
                          <a:effectLst/>
                          <a:latin typeface="nunito"/>
                        </a:rPr>
                        <a:t>22</a:t>
                      </a:r>
                      <a:endParaRPr lang="en-US" sz="1000" b="0">
                        <a:solidFill>
                          <a:srgbClr val="FFFFFF"/>
                        </a:solidFill>
                        <a:effectLst/>
                        <a:latin typeface="inherit"/>
                      </a:endParaRPr>
                    </a:p>
                  </a:txBody>
                  <a:tcPr marL="52864" marR="52864" marT="26432" marB="26432">
                    <a:lnL>
                      <a:noFill/>
                    </a:lnL>
                    <a:lnR w="9525" cap="flat" cmpd="sng" algn="ctr">
                      <a:solidFill>
                        <a:srgbClr val="AED5E5"/>
                      </a:solidFill>
                      <a:prstDash val="solid"/>
                      <a:round/>
                      <a:headEnd type="none" w="med" len="med"/>
                      <a:tailEnd type="none" w="med" len="med"/>
                    </a:lnR>
                    <a:lnT w="9525" cap="flat" cmpd="sng" algn="ctr">
                      <a:solidFill>
                        <a:srgbClr val="93CDE4"/>
                      </a:solidFill>
                      <a:prstDash val="solid"/>
                      <a:round/>
                      <a:headEnd type="none" w="med" len="med"/>
                      <a:tailEnd type="none" w="med" len="med"/>
                    </a:lnT>
                    <a:lnB w="9525" cap="flat" cmpd="sng" algn="ctr">
                      <a:solidFill>
                        <a:srgbClr val="93CDE4"/>
                      </a:solidFill>
                      <a:prstDash val="solid"/>
                      <a:round/>
                      <a:headEnd type="none" w="med" len="med"/>
                      <a:tailEnd type="none" w="med" len="med"/>
                    </a:lnB>
                    <a:solidFill>
                      <a:srgbClr val="CAEFFE"/>
                    </a:solidFill>
                  </a:tcPr>
                </a:tc>
                <a:tc>
                  <a:txBody>
                    <a:bodyPr/>
                    <a:lstStyle/>
                    <a:p>
                      <a:pPr algn="l" fontAlgn="ctr"/>
                      <a:r>
                        <a:rPr lang="en-US" sz="1000" b="0" u="none" strike="noStrike">
                          <a:solidFill>
                            <a:srgbClr val="606060"/>
                          </a:solidFill>
                          <a:effectLst/>
                          <a:latin typeface="inherit"/>
                          <a:hlinkClick r:id="rId13"/>
                        </a:rPr>
                        <a:t>Denmark</a:t>
                      </a:r>
                      <a:r>
                        <a:rPr lang="en-US" sz="1000" b="0" u="none" strike="noStrike">
                          <a:solidFill>
                            <a:srgbClr val="175265"/>
                          </a:solidFill>
                          <a:effectLst/>
                          <a:latin typeface="nunito"/>
                          <a:hlinkClick r:id="rId13"/>
                        </a:rPr>
                        <a:t>More</a:t>
                      </a:r>
                      <a:endParaRPr lang="en-US" sz="1000" b="0">
                        <a:effectLst/>
                        <a:latin typeface="inherit"/>
                      </a:endParaRPr>
                    </a:p>
                  </a:txBody>
                  <a:tcPr marL="52864" marR="52864" marT="26432" marB="26432">
                    <a:lnL w="9525" cap="flat" cmpd="sng" algn="ctr">
                      <a:solidFill>
                        <a:srgbClr val="AED5E5"/>
                      </a:solidFill>
                      <a:prstDash val="solid"/>
                      <a:round/>
                      <a:headEnd type="none" w="med" len="med"/>
                      <a:tailEnd type="none" w="med" len="med"/>
                    </a:lnL>
                    <a:lnR w="9525" cap="flat" cmpd="sng" algn="ctr">
                      <a:solidFill>
                        <a:srgbClr val="E9E9E9"/>
                      </a:solidFill>
                      <a:prstDash val="solid"/>
                      <a:round/>
                      <a:headEnd type="none" w="med" len="med"/>
                      <a:tailEnd type="none" w="med" len="med"/>
                    </a:lnR>
                    <a:lnT w="9525" cap="flat" cmpd="sng" algn="ctr">
                      <a:solidFill>
                        <a:srgbClr val="E9E9E9"/>
                      </a:solidFill>
                      <a:prstDash val="solid"/>
                      <a:round/>
                      <a:headEnd type="none" w="med" len="med"/>
                      <a:tailEnd type="none" w="med" len="med"/>
                    </a:lnT>
                    <a:lnB w="9525" cap="flat" cmpd="sng" algn="ctr">
                      <a:solidFill>
                        <a:srgbClr val="E9E9E9"/>
                      </a:solidFill>
                      <a:prstDash val="solid"/>
                      <a:round/>
                      <a:headEnd type="none" w="med" len="med"/>
                      <a:tailEnd type="none" w="med" len="med"/>
                    </a:lnB>
                    <a:solidFill>
                      <a:srgbClr val="FFFFFF"/>
                    </a:solidFill>
                  </a:tcPr>
                </a:tc>
                <a:tc>
                  <a:txBody>
                    <a:bodyPr/>
                    <a:lstStyle/>
                    <a:p>
                      <a:pPr algn="ctr" fontAlgn="ctr"/>
                      <a:r>
                        <a:rPr lang="en-US" sz="1000" b="0">
                          <a:effectLst/>
                          <a:latin typeface="inherit"/>
                        </a:rPr>
                        <a:t>Denmark</a:t>
                      </a:r>
                    </a:p>
                  </a:txBody>
                  <a:tcPr marL="52864" marR="52864" marT="26432" marB="26432">
                    <a:lnL w="9525" cap="flat" cmpd="sng" algn="ctr">
                      <a:solidFill>
                        <a:srgbClr val="E9E9E9"/>
                      </a:solidFill>
                      <a:prstDash val="solid"/>
                      <a:round/>
                      <a:headEnd type="none" w="med" len="med"/>
                      <a:tailEnd type="none" w="med" len="med"/>
                    </a:lnL>
                    <a:lnR>
                      <a:noFill/>
                    </a:lnR>
                    <a:lnT w="9525" cap="flat" cmpd="sng" algn="ctr">
                      <a:solidFill>
                        <a:srgbClr val="E9E9E9"/>
                      </a:solidFill>
                      <a:prstDash val="solid"/>
                      <a:round/>
                      <a:headEnd type="none" w="med" len="med"/>
                      <a:tailEnd type="none" w="med" len="med"/>
                    </a:lnT>
                    <a:lnB w="9525" cap="flat" cmpd="sng" algn="ctr">
                      <a:solidFill>
                        <a:srgbClr val="E9E9E9"/>
                      </a:solidFill>
                      <a:prstDash val="solid"/>
                      <a:round/>
                      <a:headEnd type="none" w="med" len="med"/>
                      <a:tailEnd type="none" w="med" len="med"/>
                    </a:lnB>
                    <a:solidFill>
                      <a:srgbClr val="FFFFFF"/>
                    </a:solidFill>
                  </a:tcPr>
                </a:tc>
                <a:extLst>
                  <a:ext uri="{0D108BD9-81ED-4DB2-BD59-A6C34878D82A}">
                    <a16:rowId xmlns:a16="http://schemas.microsoft.com/office/drawing/2014/main" val="1397300658"/>
                  </a:ext>
                </a:extLst>
              </a:tr>
              <a:tr h="211455">
                <a:tc>
                  <a:txBody>
                    <a:bodyPr/>
                    <a:lstStyle/>
                    <a:p>
                      <a:pPr algn="ctr" fontAlgn="base"/>
                      <a:r>
                        <a:rPr lang="en-US" sz="1000" b="0">
                          <a:solidFill>
                            <a:srgbClr val="FFFFFF"/>
                          </a:solidFill>
                          <a:effectLst/>
                          <a:latin typeface="nunito"/>
                        </a:rPr>
                        <a:t>24</a:t>
                      </a:r>
                      <a:endParaRPr lang="en-US" sz="1000" b="0">
                        <a:solidFill>
                          <a:srgbClr val="FFFFFF"/>
                        </a:solidFill>
                        <a:effectLst/>
                        <a:latin typeface="inherit"/>
                      </a:endParaRPr>
                    </a:p>
                  </a:txBody>
                  <a:tcPr marL="52864" marR="52864" marT="26432" marB="26432">
                    <a:lnL>
                      <a:noFill/>
                    </a:lnL>
                    <a:lnR w="9525" cap="flat" cmpd="sng" algn="ctr">
                      <a:solidFill>
                        <a:srgbClr val="AED5E5"/>
                      </a:solidFill>
                      <a:prstDash val="solid"/>
                      <a:round/>
                      <a:headEnd type="none" w="med" len="med"/>
                      <a:tailEnd type="none" w="med" len="med"/>
                    </a:lnR>
                    <a:lnT w="9525" cap="flat" cmpd="sng" algn="ctr">
                      <a:solidFill>
                        <a:srgbClr val="93CDE4"/>
                      </a:solidFill>
                      <a:prstDash val="solid"/>
                      <a:round/>
                      <a:headEnd type="none" w="med" len="med"/>
                      <a:tailEnd type="none" w="med" len="med"/>
                    </a:lnT>
                    <a:lnB w="9525" cap="flat" cmpd="sng" algn="ctr">
                      <a:solidFill>
                        <a:srgbClr val="93CDE4"/>
                      </a:solidFill>
                      <a:prstDash val="solid"/>
                      <a:round/>
                      <a:headEnd type="none" w="med" len="med"/>
                      <a:tailEnd type="none" w="med" len="med"/>
                    </a:lnB>
                    <a:solidFill>
                      <a:srgbClr val="CAEFFE"/>
                    </a:solidFill>
                  </a:tcPr>
                </a:tc>
                <a:tc>
                  <a:txBody>
                    <a:bodyPr/>
                    <a:lstStyle/>
                    <a:p>
                      <a:pPr algn="l" fontAlgn="ctr"/>
                      <a:r>
                        <a:rPr lang="en-US" sz="1000" b="0" u="none" strike="noStrike">
                          <a:solidFill>
                            <a:srgbClr val="606060"/>
                          </a:solidFill>
                          <a:effectLst/>
                          <a:latin typeface="inherit"/>
                          <a:hlinkClick r:id="rId14"/>
                        </a:rPr>
                        <a:t>Ireland</a:t>
                      </a:r>
                      <a:r>
                        <a:rPr lang="en-US" sz="1000" b="0" u="none" strike="noStrike">
                          <a:solidFill>
                            <a:srgbClr val="175265"/>
                          </a:solidFill>
                          <a:effectLst/>
                          <a:latin typeface="nunito"/>
                          <a:hlinkClick r:id="rId14"/>
                        </a:rPr>
                        <a:t>More</a:t>
                      </a:r>
                      <a:endParaRPr lang="en-US" sz="1000" b="0">
                        <a:effectLst/>
                        <a:latin typeface="inherit"/>
                      </a:endParaRPr>
                    </a:p>
                  </a:txBody>
                  <a:tcPr marL="52864" marR="52864" marT="26432" marB="26432">
                    <a:lnL w="9525" cap="flat" cmpd="sng" algn="ctr">
                      <a:solidFill>
                        <a:srgbClr val="AED5E5"/>
                      </a:solidFill>
                      <a:prstDash val="solid"/>
                      <a:round/>
                      <a:headEnd type="none" w="med" len="med"/>
                      <a:tailEnd type="none" w="med" len="med"/>
                    </a:lnL>
                    <a:lnR w="9525" cap="flat" cmpd="sng" algn="ctr">
                      <a:solidFill>
                        <a:srgbClr val="E9E9E9"/>
                      </a:solidFill>
                      <a:prstDash val="solid"/>
                      <a:round/>
                      <a:headEnd type="none" w="med" len="med"/>
                      <a:tailEnd type="none" w="med" len="med"/>
                    </a:lnR>
                    <a:lnT w="9525" cap="flat" cmpd="sng" algn="ctr">
                      <a:solidFill>
                        <a:srgbClr val="E9E9E9"/>
                      </a:solidFill>
                      <a:prstDash val="solid"/>
                      <a:round/>
                      <a:headEnd type="none" w="med" len="med"/>
                      <a:tailEnd type="none" w="med" len="med"/>
                    </a:lnT>
                    <a:lnB w="9525" cap="flat" cmpd="sng" algn="ctr">
                      <a:solidFill>
                        <a:srgbClr val="E9E9E9"/>
                      </a:solidFill>
                      <a:prstDash val="solid"/>
                      <a:round/>
                      <a:headEnd type="none" w="med" len="med"/>
                      <a:tailEnd type="none" w="med" len="med"/>
                    </a:lnB>
                    <a:solidFill>
                      <a:srgbClr val="FCFCFC"/>
                    </a:solidFill>
                  </a:tcPr>
                </a:tc>
                <a:tc>
                  <a:txBody>
                    <a:bodyPr/>
                    <a:lstStyle/>
                    <a:p>
                      <a:pPr algn="ctr" fontAlgn="ctr"/>
                      <a:r>
                        <a:rPr lang="en-US" sz="1000" b="0">
                          <a:effectLst/>
                          <a:latin typeface="inherit"/>
                        </a:rPr>
                        <a:t>Ireland</a:t>
                      </a:r>
                    </a:p>
                  </a:txBody>
                  <a:tcPr marL="52864" marR="52864" marT="26432" marB="26432">
                    <a:lnL w="9525" cap="flat" cmpd="sng" algn="ctr">
                      <a:solidFill>
                        <a:srgbClr val="E9E9E9"/>
                      </a:solidFill>
                      <a:prstDash val="solid"/>
                      <a:round/>
                      <a:headEnd type="none" w="med" len="med"/>
                      <a:tailEnd type="none" w="med" len="med"/>
                    </a:lnL>
                    <a:lnR>
                      <a:noFill/>
                    </a:lnR>
                    <a:lnT w="9525" cap="flat" cmpd="sng" algn="ctr">
                      <a:solidFill>
                        <a:srgbClr val="E9E9E9"/>
                      </a:solidFill>
                      <a:prstDash val="solid"/>
                      <a:round/>
                      <a:headEnd type="none" w="med" len="med"/>
                      <a:tailEnd type="none" w="med" len="med"/>
                    </a:lnT>
                    <a:lnB w="9525" cap="flat" cmpd="sng" algn="ctr">
                      <a:solidFill>
                        <a:srgbClr val="E9E9E9"/>
                      </a:solidFill>
                      <a:prstDash val="solid"/>
                      <a:round/>
                      <a:headEnd type="none" w="med" len="med"/>
                      <a:tailEnd type="none" w="med" len="med"/>
                    </a:lnB>
                    <a:solidFill>
                      <a:srgbClr val="FCFCFC"/>
                    </a:solidFill>
                  </a:tcPr>
                </a:tc>
                <a:extLst>
                  <a:ext uri="{0D108BD9-81ED-4DB2-BD59-A6C34878D82A}">
                    <a16:rowId xmlns:a16="http://schemas.microsoft.com/office/drawing/2014/main" val="44776581"/>
                  </a:ext>
                </a:extLst>
              </a:tr>
              <a:tr h="211455">
                <a:tc>
                  <a:txBody>
                    <a:bodyPr/>
                    <a:lstStyle/>
                    <a:p>
                      <a:pPr algn="ctr" fontAlgn="base"/>
                      <a:r>
                        <a:rPr lang="en-US" sz="1000" b="0">
                          <a:solidFill>
                            <a:srgbClr val="FFFFFF"/>
                          </a:solidFill>
                          <a:effectLst/>
                          <a:latin typeface="nunito"/>
                        </a:rPr>
                        <a:t>27</a:t>
                      </a:r>
                      <a:endParaRPr lang="en-US" sz="1000" b="0">
                        <a:solidFill>
                          <a:srgbClr val="FFFFFF"/>
                        </a:solidFill>
                        <a:effectLst/>
                        <a:latin typeface="inherit"/>
                      </a:endParaRPr>
                    </a:p>
                  </a:txBody>
                  <a:tcPr marL="52864" marR="52864" marT="26432" marB="26432">
                    <a:lnL>
                      <a:noFill/>
                    </a:lnL>
                    <a:lnR w="9525" cap="flat" cmpd="sng" algn="ctr">
                      <a:solidFill>
                        <a:srgbClr val="AED5E5"/>
                      </a:solidFill>
                      <a:prstDash val="solid"/>
                      <a:round/>
                      <a:headEnd type="none" w="med" len="med"/>
                      <a:tailEnd type="none" w="med" len="med"/>
                    </a:lnR>
                    <a:lnT w="9525" cap="flat" cmpd="sng" algn="ctr">
                      <a:solidFill>
                        <a:srgbClr val="93CDE4"/>
                      </a:solidFill>
                      <a:prstDash val="solid"/>
                      <a:round/>
                      <a:headEnd type="none" w="med" len="med"/>
                      <a:tailEnd type="none" w="med" len="med"/>
                    </a:lnT>
                    <a:lnB w="9525" cap="flat" cmpd="sng" algn="ctr">
                      <a:solidFill>
                        <a:srgbClr val="93CDE4"/>
                      </a:solidFill>
                      <a:prstDash val="solid"/>
                      <a:round/>
                      <a:headEnd type="none" w="med" len="med"/>
                      <a:tailEnd type="none" w="med" len="med"/>
                    </a:lnB>
                    <a:solidFill>
                      <a:srgbClr val="CAEFFE"/>
                    </a:solidFill>
                  </a:tcPr>
                </a:tc>
                <a:tc>
                  <a:txBody>
                    <a:bodyPr/>
                    <a:lstStyle/>
                    <a:p>
                      <a:pPr algn="l" fontAlgn="ctr"/>
                      <a:r>
                        <a:rPr lang="en-US" sz="1000" b="0" u="none" strike="noStrike">
                          <a:solidFill>
                            <a:srgbClr val="606060"/>
                          </a:solidFill>
                          <a:effectLst/>
                          <a:latin typeface="inherit"/>
                          <a:hlinkClick r:id="rId15"/>
                        </a:rPr>
                        <a:t>Austria</a:t>
                      </a:r>
                      <a:r>
                        <a:rPr lang="en-US" sz="1000" b="0" u="none" strike="noStrike">
                          <a:solidFill>
                            <a:srgbClr val="175265"/>
                          </a:solidFill>
                          <a:effectLst/>
                          <a:latin typeface="nunito"/>
                          <a:hlinkClick r:id="rId15"/>
                        </a:rPr>
                        <a:t>More</a:t>
                      </a:r>
                      <a:endParaRPr lang="en-US" sz="1000" b="0">
                        <a:effectLst/>
                        <a:latin typeface="inherit"/>
                      </a:endParaRPr>
                    </a:p>
                  </a:txBody>
                  <a:tcPr marL="52864" marR="52864" marT="26432" marB="26432">
                    <a:lnL w="9525" cap="flat" cmpd="sng" algn="ctr">
                      <a:solidFill>
                        <a:srgbClr val="AED5E5"/>
                      </a:solidFill>
                      <a:prstDash val="solid"/>
                      <a:round/>
                      <a:headEnd type="none" w="med" len="med"/>
                      <a:tailEnd type="none" w="med" len="med"/>
                    </a:lnL>
                    <a:lnR w="9525" cap="flat" cmpd="sng" algn="ctr">
                      <a:solidFill>
                        <a:srgbClr val="E9E9E9"/>
                      </a:solidFill>
                      <a:prstDash val="solid"/>
                      <a:round/>
                      <a:headEnd type="none" w="med" len="med"/>
                      <a:tailEnd type="none" w="med" len="med"/>
                    </a:lnR>
                    <a:lnT w="9525" cap="flat" cmpd="sng" algn="ctr">
                      <a:solidFill>
                        <a:srgbClr val="E9E9E9"/>
                      </a:solidFill>
                      <a:prstDash val="solid"/>
                      <a:round/>
                      <a:headEnd type="none" w="med" len="med"/>
                      <a:tailEnd type="none" w="med" len="med"/>
                    </a:lnT>
                    <a:lnB w="9525" cap="flat" cmpd="sng" algn="ctr">
                      <a:solidFill>
                        <a:srgbClr val="E9E9E9"/>
                      </a:solidFill>
                      <a:prstDash val="solid"/>
                      <a:round/>
                      <a:headEnd type="none" w="med" len="med"/>
                      <a:tailEnd type="none" w="med" len="med"/>
                    </a:lnB>
                    <a:solidFill>
                      <a:srgbClr val="FFFFFF"/>
                    </a:solidFill>
                  </a:tcPr>
                </a:tc>
                <a:tc>
                  <a:txBody>
                    <a:bodyPr/>
                    <a:lstStyle/>
                    <a:p>
                      <a:pPr algn="ctr" fontAlgn="ctr"/>
                      <a:r>
                        <a:rPr lang="en-US" sz="1000" b="0">
                          <a:effectLst/>
                          <a:latin typeface="inherit"/>
                        </a:rPr>
                        <a:t>Austria</a:t>
                      </a:r>
                    </a:p>
                  </a:txBody>
                  <a:tcPr marL="52864" marR="52864" marT="26432" marB="26432">
                    <a:lnL w="9525" cap="flat" cmpd="sng" algn="ctr">
                      <a:solidFill>
                        <a:srgbClr val="E9E9E9"/>
                      </a:solidFill>
                      <a:prstDash val="solid"/>
                      <a:round/>
                      <a:headEnd type="none" w="med" len="med"/>
                      <a:tailEnd type="none" w="med" len="med"/>
                    </a:lnL>
                    <a:lnR>
                      <a:noFill/>
                    </a:lnR>
                    <a:lnT w="9525" cap="flat" cmpd="sng" algn="ctr">
                      <a:solidFill>
                        <a:srgbClr val="E9E9E9"/>
                      </a:solidFill>
                      <a:prstDash val="solid"/>
                      <a:round/>
                      <a:headEnd type="none" w="med" len="med"/>
                      <a:tailEnd type="none" w="med" len="med"/>
                    </a:lnT>
                    <a:lnB w="9525" cap="flat" cmpd="sng" algn="ctr">
                      <a:solidFill>
                        <a:srgbClr val="E9E9E9"/>
                      </a:solidFill>
                      <a:prstDash val="solid"/>
                      <a:round/>
                      <a:headEnd type="none" w="med" len="med"/>
                      <a:tailEnd type="none" w="med" len="med"/>
                    </a:lnB>
                    <a:solidFill>
                      <a:srgbClr val="FFFFFF"/>
                    </a:solidFill>
                  </a:tcPr>
                </a:tc>
                <a:extLst>
                  <a:ext uri="{0D108BD9-81ED-4DB2-BD59-A6C34878D82A}">
                    <a16:rowId xmlns:a16="http://schemas.microsoft.com/office/drawing/2014/main" val="1905165913"/>
                  </a:ext>
                </a:extLst>
              </a:tr>
              <a:tr h="211455">
                <a:tc>
                  <a:txBody>
                    <a:bodyPr/>
                    <a:lstStyle/>
                    <a:p>
                      <a:pPr algn="ctr" fontAlgn="base"/>
                      <a:r>
                        <a:rPr lang="en-US" sz="1000" b="0">
                          <a:solidFill>
                            <a:srgbClr val="FFFFFF"/>
                          </a:solidFill>
                          <a:effectLst/>
                          <a:latin typeface="nunito"/>
                        </a:rPr>
                        <a:t>30</a:t>
                      </a:r>
                      <a:endParaRPr lang="en-US" sz="1000" b="0">
                        <a:solidFill>
                          <a:srgbClr val="FFFFFF"/>
                        </a:solidFill>
                        <a:effectLst/>
                        <a:latin typeface="inherit"/>
                      </a:endParaRPr>
                    </a:p>
                  </a:txBody>
                  <a:tcPr marL="52864" marR="52864" marT="26432" marB="26432">
                    <a:lnL>
                      <a:noFill/>
                    </a:lnL>
                    <a:lnR w="9525" cap="flat" cmpd="sng" algn="ctr">
                      <a:solidFill>
                        <a:srgbClr val="AED5E5"/>
                      </a:solidFill>
                      <a:prstDash val="solid"/>
                      <a:round/>
                      <a:headEnd type="none" w="med" len="med"/>
                      <a:tailEnd type="none" w="med" len="med"/>
                    </a:lnR>
                    <a:lnT w="9525" cap="flat" cmpd="sng" algn="ctr">
                      <a:solidFill>
                        <a:srgbClr val="93CDE4"/>
                      </a:solidFill>
                      <a:prstDash val="solid"/>
                      <a:round/>
                      <a:headEnd type="none" w="med" len="med"/>
                      <a:tailEnd type="none" w="med" len="med"/>
                    </a:lnT>
                    <a:lnB w="9525" cap="flat" cmpd="sng" algn="ctr">
                      <a:solidFill>
                        <a:srgbClr val="93CDE4"/>
                      </a:solidFill>
                      <a:prstDash val="solid"/>
                      <a:round/>
                      <a:headEnd type="none" w="med" len="med"/>
                      <a:tailEnd type="none" w="med" len="med"/>
                    </a:lnB>
                    <a:solidFill>
                      <a:srgbClr val="CAEFFE"/>
                    </a:solidFill>
                  </a:tcPr>
                </a:tc>
                <a:tc>
                  <a:txBody>
                    <a:bodyPr/>
                    <a:lstStyle/>
                    <a:p>
                      <a:pPr algn="l" fontAlgn="ctr"/>
                      <a:r>
                        <a:rPr lang="en-US" sz="1000" b="0" u="none" strike="noStrike">
                          <a:solidFill>
                            <a:srgbClr val="606060"/>
                          </a:solidFill>
                          <a:effectLst/>
                          <a:latin typeface="inherit"/>
                          <a:hlinkClick r:id="rId16"/>
                        </a:rPr>
                        <a:t>Norway</a:t>
                      </a:r>
                      <a:r>
                        <a:rPr lang="en-US" sz="1000" b="0" u="none" strike="noStrike">
                          <a:solidFill>
                            <a:srgbClr val="175265"/>
                          </a:solidFill>
                          <a:effectLst/>
                          <a:latin typeface="nunito"/>
                          <a:hlinkClick r:id="rId16"/>
                        </a:rPr>
                        <a:t>More</a:t>
                      </a:r>
                      <a:endParaRPr lang="en-US" sz="1000" b="0">
                        <a:effectLst/>
                        <a:latin typeface="inherit"/>
                      </a:endParaRPr>
                    </a:p>
                  </a:txBody>
                  <a:tcPr marL="52864" marR="52864" marT="26432" marB="26432">
                    <a:lnL w="9525" cap="flat" cmpd="sng" algn="ctr">
                      <a:solidFill>
                        <a:srgbClr val="AED5E5"/>
                      </a:solidFill>
                      <a:prstDash val="solid"/>
                      <a:round/>
                      <a:headEnd type="none" w="med" len="med"/>
                      <a:tailEnd type="none" w="med" len="med"/>
                    </a:lnL>
                    <a:lnR w="9525" cap="flat" cmpd="sng" algn="ctr">
                      <a:solidFill>
                        <a:srgbClr val="E9E9E9"/>
                      </a:solidFill>
                      <a:prstDash val="solid"/>
                      <a:round/>
                      <a:headEnd type="none" w="med" len="med"/>
                      <a:tailEnd type="none" w="med" len="med"/>
                    </a:lnR>
                    <a:lnT w="9525" cap="flat" cmpd="sng" algn="ctr">
                      <a:solidFill>
                        <a:srgbClr val="E9E9E9"/>
                      </a:solidFill>
                      <a:prstDash val="solid"/>
                      <a:round/>
                      <a:headEnd type="none" w="med" len="med"/>
                      <a:tailEnd type="none" w="med" len="med"/>
                    </a:lnT>
                    <a:lnB w="9525" cap="flat" cmpd="sng" algn="ctr">
                      <a:solidFill>
                        <a:srgbClr val="E9E9E9"/>
                      </a:solidFill>
                      <a:prstDash val="solid"/>
                      <a:round/>
                      <a:headEnd type="none" w="med" len="med"/>
                      <a:tailEnd type="none" w="med" len="med"/>
                    </a:lnB>
                    <a:solidFill>
                      <a:srgbClr val="FCFCFC"/>
                    </a:solidFill>
                  </a:tcPr>
                </a:tc>
                <a:tc>
                  <a:txBody>
                    <a:bodyPr/>
                    <a:lstStyle/>
                    <a:p>
                      <a:pPr algn="ctr" fontAlgn="ctr"/>
                      <a:r>
                        <a:rPr lang="en-US" sz="1000" b="0">
                          <a:effectLst/>
                          <a:latin typeface="inherit"/>
                        </a:rPr>
                        <a:t>Norway</a:t>
                      </a:r>
                    </a:p>
                  </a:txBody>
                  <a:tcPr marL="52864" marR="52864" marT="26432" marB="26432">
                    <a:lnL w="9525" cap="flat" cmpd="sng" algn="ctr">
                      <a:solidFill>
                        <a:srgbClr val="E9E9E9"/>
                      </a:solidFill>
                      <a:prstDash val="solid"/>
                      <a:round/>
                      <a:headEnd type="none" w="med" len="med"/>
                      <a:tailEnd type="none" w="med" len="med"/>
                    </a:lnL>
                    <a:lnR>
                      <a:noFill/>
                    </a:lnR>
                    <a:lnT w="9525" cap="flat" cmpd="sng" algn="ctr">
                      <a:solidFill>
                        <a:srgbClr val="E9E9E9"/>
                      </a:solidFill>
                      <a:prstDash val="solid"/>
                      <a:round/>
                      <a:headEnd type="none" w="med" len="med"/>
                      <a:tailEnd type="none" w="med" len="med"/>
                    </a:lnT>
                    <a:lnB w="9525" cap="flat" cmpd="sng" algn="ctr">
                      <a:solidFill>
                        <a:srgbClr val="E9E9E9"/>
                      </a:solidFill>
                      <a:prstDash val="solid"/>
                      <a:round/>
                      <a:headEnd type="none" w="med" len="med"/>
                      <a:tailEnd type="none" w="med" len="med"/>
                    </a:lnB>
                    <a:solidFill>
                      <a:srgbClr val="FCFCFC"/>
                    </a:solidFill>
                  </a:tcPr>
                </a:tc>
                <a:extLst>
                  <a:ext uri="{0D108BD9-81ED-4DB2-BD59-A6C34878D82A}">
                    <a16:rowId xmlns:a16="http://schemas.microsoft.com/office/drawing/2014/main" val="58948509"/>
                  </a:ext>
                </a:extLst>
              </a:tr>
              <a:tr h="211455">
                <a:tc>
                  <a:txBody>
                    <a:bodyPr/>
                    <a:lstStyle/>
                    <a:p>
                      <a:pPr algn="ctr" fontAlgn="base"/>
                      <a:r>
                        <a:rPr lang="en-US" sz="1000" b="0">
                          <a:solidFill>
                            <a:srgbClr val="FFFFFF"/>
                          </a:solidFill>
                          <a:effectLst/>
                          <a:latin typeface="nunito"/>
                        </a:rPr>
                        <a:t>35</a:t>
                      </a:r>
                      <a:endParaRPr lang="en-US" sz="1000" b="0">
                        <a:solidFill>
                          <a:srgbClr val="FFFFFF"/>
                        </a:solidFill>
                        <a:effectLst/>
                        <a:latin typeface="inherit"/>
                      </a:endParaRPr>
                    </a:p>
                  </a:txBody>
                  <a:tcPr marL="52864" marR="52864" marT="26432" marB="26432">
                    <a:lnL>
                      <a:noFill/>
                    </a:lnL>
                    <a:lnR w="9525" cap="flat" cmpd="sng" algn="ctr">
                      <a:solidFill>
                        <a:srgbClr val="AED5E5"/>
                      </a:solidFill>
                      <a:prstDash val="solid"/>
                      <a:round/>
                      <a:headEnd type="none" w="med" len="med"/>
                      <a:tailEnd type="none" w="med" len="med"/>
                    </a:lnR>
                    <a:lnT w="9525" cap="flat" cmpd="sng" algn="ctr">
                      <a:solidFill>
                        <a:srgbClr val="93CDE4"/>
                      </a:solidFill>
                      <a:prstDash val="solid"/>
                      <a:round/>
                      <a:headEnd type="none" w="med" len="med"/>
                      <a:tailEnd type="none" w="med" len="med"/>
                    </a:lnT>
                    <a:lnB w="9525" cap="flat" cmpd="sng" algn="ctr">
                      <a:solidFill>
                        <a:srgbClr val="93CDE4"/>
                      </a:solidFill>
                      <a:prstDash val="solid"/>
                      <a:round/>
                      <a:headEnd type="none" w="med" len="med"/>
                      <a:tailEnd type="none" w="med" len="med"/>
                    </a:lnB>
                    <a:solidFill>
                      <a:srgbClr val="CAEFFE"/>
                    </a:solidFill>
                  </a:tcPr>
                </a:tc>
                <a:tc>
                  <a:txBody>
                    <a:bodyPr/>
                    <a:lstStyle/>
                    <a:p>
                      <a:pPr algn="l" fontAlgn="ctr"/>
                      <a:r>
                        <a:rPr lang="en-US" sz="1000" b="0" u="none" strike="noStrike">
                          <a:solidFill>
                            <a:srgbClr val="606060"/>
                          </a:solidFill>
                          <a:effectLst/>
                          <a:latin typeface="inherit"/>
                          <a:hlinkClick r:id="rId17"/>
                        </a:rPr>
                        <a:t>Portugal</a:t>
                      </a:r>
                      <a:r>
                        <a:rPr lang="en-US" sz="1000" b="0" u="none" strike="noStrike">
                          <a:solidFill>
                            <a:srgbClr val="175265"/>
                          </a:solidFill>
                          <a:effectLst/>
                          <a:latin typeface="nunito"/>
                          <a:hlinkClick r:id="rId17"/>
                        </a:rPr>
                        <a:t>More</a:t>
                      </a:r>
                      <a:endParaRPr lang="en-US" sz="1000" b="0">
                        <a:effectLst/>
                        <a:latin typeface="inherit"/>
                      </a:endParaRPr>
                    </a:p>
                  </a:txBody>
                  <a:tcPr marL="52864" marR="52864" marT="26432" marB="26432">
                    <a:lnL w="9525" cap="flat" cmpd="sng" algn="ctr">
                      <a:solidFill>
                        <a:srgbClr val="AED5E5"/>
                      </a:solidFill>
                      <a:prstDash val="solid"/>
                      <a:round/>
                      <a:headEnd type="none" w="med" len="med"/>
                      <a:tailEnd type="none" w="med" len="med"/>
                    </a:lnL>
                    <a:lnR w="9525" cap="flat" cmpd="sng" algn="ctr">
                      <a:solidFill>
                        <a:srgbClr val="E9E9E9"/>
                      </a:solidFill>
                      <a:prstDash val="solid"/>
                      <a:round/>
                      <a:headEnd type="none" w="med" len="med"/>
                      <a:tailEnd type="none" w="med" len="med"/>
                    </a:lnR>
                    <a:lnT w="9525" cap="flat" cmpd="sng" algn="ctr">
                      <a:solidFill>
                        <a:srgbClr val="E9E9E9"/>
                      </a:solidFill>
                      <a:prstDash val="solid"/>
                      <a:round/>
                      <a:headEnd type="none" w="med" len="med"/>
                      <a:tailEnd type="none" w="med" len="med"/>
                    </a:lnT>
                    <a:lnB w="9525" cap="flat" cmpd="sng" algn="ctr">
                      <a:solidFill>
                        <a:srgbClr val="E9E9E9"/>
                      </a:solidFill>
                      <a:prstDash val="solid"/>
                      <a:round/>
                      <a:headEnd type="none" w="med" len="med"/>
                      <a:tailEnd type="none" w="med" len="med"/>
                    </a:lnB>
                    <a:solidFill>
                      <a:srgbClr val="FFFFFF"/>
                    </a:solidFill>
                  </a:tcPr>
                </a:tc>
                <a:tc>
                  <a:txBody>
                    <a:bodyPr/>
                    <a:lstStyle/>
                    <a:p>
                      <a:pPr algn="ctr" fontAlgn="ctr"/>
                      <a:r>
                        <a:rPr lang="en-US" sz="1000" b="0">
                          <a:effectLst/>
                          <a:latin typeface="inherit"/>
                        </a:rPr>
                        <a:t>Portugal</a:t>
                      </a:r>
                    </a:p>
                  </a:txBody>
                  <a:tcPr marL="52864" marR="52864" marT="26432" marB="26432">
                    <a:lnL w="9525" cap="flat" cmpd="sng" algn="ctr">
                      <a:solidFill>
                        <a:srgbClr val="E9E9E9"/>
                      </a:solidFill>
                      <a:prstDash val="solid"/>
                      <a:round/>
                      <a:headEnd type="none" w="med" len="med"/>
                      <a:tailEnd type="none" w="med" len="med"/>
                    </a:lnL>
                    <a:lnR>
                      <a:noFill/>
                    </a:lnR>
                    <a:lnT w="9525" cap="flat" cmpd="sng" algn="ctr">
                      <a:solidFill>
                        <a:srgbClr val="E9E9E9"/>
                      </a:solidFill>
                      <a:prstDash val="solid"/>
                      <a:round/>
                      <a:headEnd type="none" w="med" len="med"/>
                      <a:tailEnd type="none" w="med" len="med"/>
                    </a:lnT>
                    <a:lnB w="9525" cap="flat" cmpd="sng" algn="ctr">
                      <a:solidFill>
                        <a:srgbClr val="E9E9E9"/>
                      </a:solidFill>
                      <a:prstDash val="solid"/>
                      <a:round/>
                      <a:headEnd type="none" w="med" len="med"/>
                      <a:tailEnd type="none" w="med" len="med"/>
                    </a:lnB>
                    <a:solidFill>
                      <a:srgbClr val="FFFFFF"/>
                    </a:solidFill>
                  </a:tcPr>
                </a:tc>
                <a:extLst>
                  <a:ext uri="{0D108BD9-81ED-4DB2-BD59-A6C34878D82A}">
                    <a16:rowId xmlns:a16="http://schemas.microsoft.com/office/drawing/2014/main" val="1256103874"/>
                  </a:ext>
                </a:extLst>
              </a:tr>
              <a:tr h="211455">
                <a:tc>
                  <a:txBody>
                    <a:bodyPr/>
                    <a:lstStyle/>
                    <a:p>
                      <a:pPr algn="ctr" fontAlgn="base"/>
                      <a:r>
                        <a:rPr lang="en-US" sz="1000" b="0">
                          <a:solidFill>
                            <a:srgbClr val="FFFFFF"/>
                          </a:solidFill>
                          <a:effectLst/>
                          <a:latin typeface="nunito"/>
                        </a:rPr>
                        <a:t>41</a:t>
                      </a:r>
                      <a:endParaRPr lang="en-US" sz="1000" b="0">
                        <a:solidFill>
                          <a:srgbClr val="FFFFFF"/>
                        </a:solidFill>
                        <a:effectLst/>
                        <a:latin typeface="inherit"/>
                      </a:endParaRPr>
                    </a:p>
                  </a:txBody>
                  <a:tcPr marL="52864" marR="52864" marT="26432" marB="26432">
                    <a:lnL>
                      <a:noFill/>
                    </a:lnL>
                    <a:lnR w="9525" cap="flat" cmpd="sng" algn="ctr">
                      <a:solidFill>
                        <a:srgbClr val="AED5E5"/>
                      </a:solidFill>
                      <a:prstDash val="solid"/>
                      <a:round/>
                      <a:headEnd type="none" w="med" len="med"/>
                      <a:tailEnd type="none" w="med" len="med"/>
                    </a:lnR>
                    <a:lnT w="9525" cap="flat" cmpd="sng" algn="ctr">
                      <a:solidFill>
                        <a:srgbClr val="93CDE4"/>
                      </a:solidFill>
                      <a:prstDash val="solid"/>
                      <a:round/>
                      <a:headEnd type="none" w="med" len="med"/>
                      <a:tailEnd type="none" w="med" len="med"/>
                    </a:lnT>
                    <a:lnB w="9525" cap="flat" cmpd="sng" algn="ctr">
                      <a:solidFill>
                        <a:srgbClr val="93CDE4"/>
                      </a:solidFill>
                      <a:prstDash val="solid"/>
                      <a:round/>
                      <a:headEnd type="none" w="med" len="med"/>
                      <a:tailEnd type="none" w="med" len="med"/>
                    </a:lnB>
                    <a:solidFill>
                      <a:srgbClr val="CAEFFE"/>
                    </a:solidFill>
                  </a:tcPr>
                </a:tc>
                <a:tc>
                  <a:txBody>
                    <a:bodyPr/>
                    <a:lstStyle/>
                    <a:p>
                      <a:pPr algn="l" fontAlgn="ctr"/>
                      <a:r>
                        <a:rPr lang="en-US" sz="1000" b="0" u="none" strike="noStrike">
                          <a:solidFill>
                            <a:srgbClr val="606060"/>
                          </a:solidFill>
                          <a:effectLst/>
                          <a:latin typeface="inherit"/>
                          <a:hlinkClick r:id="rId18"/>
                        </a:rPr>
                        <a:t>Czech Republic</a:t>
                      </a:r>
                      <a:r>
                        <a:rPr lang="en-US" sz="1000" b="0" u="none" strike="noStrike">
                          <a:solidFill>
                            <a:srgbClr val="175265"/>
                          </a:solidFill>
                          <a:effectLst/>
                          <a:latin typeface="nunito"/>
                          <a:hlinkClick r:id="rId18"/>
                        </a:rPr>
                        <a:t>More</a:t>
                      </a:r>
                      <a:endParaRPr lang="en-US" sz="1000" b="0">
                        <a:effectLst/>
                        <a:latin typeface="inherit"/>
                      </a:endParaRPr>
                    </a:p>
                  </a:txBody>
                  <a:tcPr marL="52864" marR="52864" marT="26432" marB="26432">
                    <a:lnL w="9525" cap="flat" cmpd="sng" algn="ctr">
                      <a:solidFill>
                        <a:srgbClr val="AED5E5"/>
                      </a:solidFill>
                      <a:prstDash val="solid"/>
                      <a:round/>
                      <a:headEnd type="none" w="med" len="med"/>
                      <a:tailEnd type="none" w="med" len="med"/>
                    </a:lnL>
                    <a:lnR w="9525" cap="flat" cmpd="sng" algn="ctr">
                      <a:solidFill>
                        <a:srgbClr val="E9E9E9"/>
                      </a:solidFill>
                      <a:prstDash val="solid"/>
                      <a:round/>
                      <a:headEnd type="none" w="med" len="med"/>
                      <a:tailEnd type="none" w="med" len="med"/>
                    </a:lnR>
                    <a:lnT w="9525" cap="flat" cmpd="sng" algn="ctr">
                      <a:solidFill>
                        <a:srgbClr val="E9E9E9"/>
                      </a:solidFill>
                      <a:prstDash val="solid"/>
                      <a:round/>
                      <a:headEnd type="none" w="med" len="med"/>
                      <a:tailEnd type="none" w="med" len="med"/>
                    </a:lnT>
                    <a:lnB w="9525" cap="flat" cmpd="sng" algn="ctr">
                      <a:solidFill>
                        <a:srgbClr val="E9E9E9"/>
                      </a:solidFill>
                      <a:prstDash val="solid"/>
                      <a:round/>
                      <a:headEnd type="none" w="med" len="med"/>
                      <a:tailEnd type="none" w="med" len="med"/>
                    </a:lnB>
                    <a:solidFill>
                      <a:srgbClr val="FCFCFC"/>
                    </a:solidFill>
                  </a:tcPr>
                </a:tc>
                <a:tc>
                  <a:txBody>
                    <a:bodyPr/>
                    <a:lstStyle/>
                    <a:p>
                      <a:pPr algn="ctr" fontAlgn="ctr"/>
                      <a:r>
                        <a:rPr lang="en-US" sz="1000" b="0">
                          <a:effectLst/>
                          <a:latin typeface="inherit"/>
                        </a:rPr>
                        <a:t>Czech Republic</a:t>
                      </a:r>
                    </a:p>
                  </a:txBody>
                  <a:tcPr marL="52864" marR="52864" marT="26432" marB="26432">
                    <a:lnL w="9525" cap="flat" cmpd="sng" algn="ctr">
                      <a:solidFill>
                        <a:srgbClr val="E9E9E9"/>
                      </a:solidFill>
                      <a:prstDash val="solid"/>
                      <a:round/>
                      <a:headEnd type="none" w="med" len="med"/>
                      <a:tailEnd type="none" w="med" len="med"/>
                    </a:lnL>
                    <a:lnR>
                      <a:noFill/>
                    </a:lnR>
                    <a:lnT w="9525" cap="flat" cmpd="sng" algn="ctr">
                      <a:solidFill>
                        <a:srgbClr val="E9E9E9"/>
                      </a:solidFill>
                      <a:prstDash val="solid"/>
                      <a:round/>
                      <a:headEnd type="none" w="med" len="med"/>
                      <a:tailEnd type="none" w="med" len="med"/>
                    </a:lnT>
                    <a:lnB w="9525" cap="flat" cmpd="sng" algn="ctr">
                      <a:solidFill>
                        <a:srgbClr val="E9E9E9"/>
                      </a:solidFill>
                      <a:prstDash val="solid"/>
                      <a:round/>
                      <a:headEnd type="none" w="med" len="med"/>
                      <a:tailEnd type="none" w="med" len="med"/>
                    </a:lnB>
                    <a:solidFill>
                      <a:srgbClr val="FCFCFC"/>
                    </a:solidFill>
                  </a:tcPr>
                </a:tc>
                <a:extLst>
                  <a:ext uri="{0D108BD9-81ED-4DB2-BD59-A6C34878D82A}">
                    <a16:rowId xmlns:a16="http://schemas.microsoft.com/office/drawing/2014/main" val="1070340205"/>
                  </a:ext>
                </a:extLst>
              </a:tr>
              <a:tr h="211455">
                <a:tc>
                  <a:txBody>
                    <a:bodyPr/>
                    <a:lstStyle/>
                    <a:p>
                      <a:pPr algn="ctr" fontAlgn="base"/>
                      <a:r>
                        <a:rPr lang="en-US" sz="1000" b="0">
                          <a:solidFill>
                            <a:srgbClr val="FFFFFF"/>
                          </a:solidFill>
                          <a:effectLst/>
                          <a:latin typeface="nunito"/>
                        </a:rPr>
                        <a:t>44</a:t>
                      </a:r>
                      <a:endParaRPr lang="en-US" sz="1000" b="0">
                        <a:solidFill>
                          <a:srgbClr val="FFFFFF"/>
                        </a:solidFill>
                        <a:effectLst/>
                        <a:latin typeface="inherit"/>
                      </a:endParaRPr>
                    </a:p>
                  </a:txBody>
                  <a:tcPr marL="52864" marR="52864" marT="26432" marB="26432">
                    <a:lnL>
                      <a:noFill/>
                    </a:lnL>
                    <a:lnR w="9525" cap="flat" cmpd="sng" algn="ctr">
                      <a:solidFill>
                        <a:srgbClr val="AED5E5"/>
                      </a:solidFill>
                      <a:prstDash val="solid"/>
                      <a:round/>
                      <a:headEnd type="none" w="med" len="med"/>
                      <a:tailEnd type="none" w="med" len="med"/>
                    </a:lnR>
                    <a:lnT w="9525" cap="flat" cmpd="sng" algn="ctr">
                      <a:solidFill>
                        <a:srgbClr val="93CDE4"/>
                      </a:solidFill>
                      <a:prstDash val="solid"/>
                      <a:round/>
                      <a:headEnd type="none" w="med" len="med"/>
                      <a:tailEnd type="none" w="med" len="med"/>
                    </a:lnT>
                    <a:lnB w="9525" cap="flat" cmpd="sng" algn="ctr">
                      <a:solidFill>
                        <a:srgbClr val="93CDE4"/>
                      </a:solidFill>
                      <a:prstDash val="solid"/>
                      <a:round/>
                      <a:headEnd type="none" w="med" len="med"/>
                      <a:tailEnd type="none" w="med" len="med"/>
                    </a:lnB>
                    <a:solidFill>
                      <a:srgbClr val="CAEFFE"/>
                    </a:solidFill>
                  </a:tcPr>
                </a:tc>
                <a:tc>
                  <a:txBody>
                    <a:bodyPr/>
                    <a:lstStyle/>
                    <a:p>
                      <a:pPr algn="l" fontAlgn="ctr"/>
                      <a:r>
                        <a:rPr lang="en-US" sz="1000" b="0" u="none" strike="noStrike">
                          <a:solidFill>
                            <a:srgbClr val="606060"/>
                          </a:solidFill>
                          <a:effectLst/>
                          <a:latin typeface="inherit"/>
                          <a:hlinkClick r:id="rId19"/>
                        </a:rPr>
                        <a:t>Ukraine</a:t>
                      </a:r>
                      <a:r>
                        <a:rPr lang="en-US" sz="1000" b="0" u="none" strike="noStrike">
                          <a:solidFill>
                            <a:srgbClr val="175265"/>
                          </a:solidFill>
                          <a:effectLst/>
                          <a:latin typeface="nunito"/>
                          <a:hlinkClick r:id="rId19"/>
                        </a:rPr>
                        <a:t>More</a:t>
                      </a:r>
                      <a:endParaRPr lang="en-US" sz="1000" b="0">
                        <a:effectLst/>
                        <a:latin typeface="inherit"/>
                      </a:endParaRPr>
                    </a:p>
                  </a:txBody>
                  <a:tcPr marL="52864" marR="52864" marT="26432" marB="26432">
                    <a:lnL w="9525" cap="flat" cmpd="sng" algn="ctr">
                      <a:solidFill>
                        <a:srgbClr val="AED5E5"/>
                      </a:solidFill>
                      <a:prstDash val="solid"/>
                      <a:round/>
                      <a:headEnd type="none" w="med" len="med"/>
                      <a:tailEnd type="none" w="med" len="med"/>
                    </a:lnL>
                    <a:lnR w="9525" cap="flat" cmpd="sng" algn="ctr">
                      <a:solidFill>
                        <a:srgbClr val="E9E9E9"/>
                      </a:solidFill>
                      <a:prstDash val="solid"/>
                      <a:round/>
                      <a:headEnd type="none" w="med" len="med"/>
                      <a:tailEnd type="none" w="med" len="med"/>
                    </a:lnR>
                    <a:lnT w="9525" cap="flat" cmpd="sng" algn="ctr">
                      <a:solidFill>
                        <a:srgbClr val="E9E9E9"/>
                      </a:solidFill>
                      <a:prstDash val="solid"/>
                      <a:round/>
                      <a:headEnd type="none" w="med" len="med"/>
                      <a:tailEnd type="none" w="med" len="med"/>
                    </a:lnT>
                    <a:lnB w="9525" cap="flat" cmpd="sng" algn="ctr">
                      <a:solidFill>
                        <a:srgbClr val="E9E9E9"/>
                      </a:solidFill>
                      <a:prstDash val="solid"/>
                      <a:round/>
                      <a:headEnd type="none" w="med" len="med"/>
                      <a:tailEnd type="none" w="med" len="med"/>
                    </a:lnB>
                    <a:solidFill>
                      <a:srgbClr val="FFFFFF"/>
                    </a:solidFill>
                  </a:tcPr>
                </a:tc>
                <a:tc>
                  <a:txBody>
                    <a:bodyPr/>
                    <a:lstStyle/>
                    <a:p>
                      <a:pPr algn="ctr" fontAlgn="ctr"/>
                      <a:r>
                        <a:rPr lang="en-US" sz="1000" b="0">
                          <a:effectLst/>
                          <a:latin typeface="inherit"/>
                        </a:rPr>
                        <a:t>Ukraine</a:t>
                      </a:r>
                    </a:p>
                  </a:txBody>
                  <a:tcPr marL="52864" marR="52864" marT="26432" marB="26432">
                    <a:lnL w="9525" cap="flat" cmpd="sng" algn="ctr">
                      <a:solidFill>
                        <a:srgbClr val="E9E9E9"/>
                      </a:solidFill>
                      <a:prstDash val="solid"/>
                      <a:round/>
                      <a:headEnd type="none" w="med" len="med"/>
                      <a:tailEnd type="none" w="med" len="med"/>
                    </a:lnL>
                    <a:lnR>
                      <a:noFill/>
                    </a:lnR>
                    <a:lnT w="9525" cap="flat" cmpd="sng" algn="ctr">
                      <a:solidFill>
                        <a:srgbClr val="E9E9E9"/>
                      </a:solidFill>
                      <a:prstDash val="solid"/>
                      <a:round/>
                      <a:headEnd type="none" w="med" len="med"/>
                      <a:tailEnd type="none" w="med" len="med"/>
                    </a:lnT>
                    <a:lnB w="9525" cap="flat" cmpd="sng" algn="ctr">
                      <a:solidFill>
                        <a:srgbClr val="E9E9E9"/>
                      </a:solidFill>
                      <a:prstDash val="solid"/>
                      <a:round/>
                      <a:headEnd type="none" w="med" len="med"/>
                      <a:tailEnd type="none" w="med" len="med"/>
                    </a:lnB>
                    <a:solidFill>
                      <a:srgbClr val="FFFFFF"/>
                    </a:solidFill>
                  </a:tcPr>
                </a:tc>
                <a:extLst>
                  <a:ext uri="{0D108BD9-81ED-4DB2-BD59-A6C34878D82A}">
                    <a16:rowId xmlns:a16="http://schemas.microsoft.com/office/drawing/2014/main" val="1850538878"/>
                  </a:ext>
                </a:extLst>
              </a:tr>
              <a:tr h="211455">
                <a:tc>
                  <a:txBody>
                    <a:bodyPr/>
                    <a:lstStyle/>
                    <a:p>
                      <a:pPr algn="ctr" fontAlgn="base"/>
                      <a:r>
                        <a:rPr lang="en-US" sz="1000" b="0">
                          <a:solidFill>
                            <a:srgbClr val="FFFFFF"/>
                          </a:solidFill>
                          <a:effectLst/>
                          <a:latin typeface="nunito"/>
                        </a:rPr>
                        <a:t>46</a:t>
                      </a:r>
                      <a:endParaRPr lang="en-US" sz="1000" b="0">
                        <a:solidFill>
                          <a:srgbClr val="FFFFFF"/>
                        </a:solidFill>
                        <a:effectLst/>
                        <a:latin typeface="inherit"/>
                      </a:endParaRPr>
                    </a:p>
                  </a:txBody>
                  <a:tcPr marL="52864" marR="52864" marT="26432" marB="26432">
                    <a:lnL>
                      <a:noFill/>
                    </a:lnL>
                    <a:lnR w="9525" cap="flat" cmpd="sng" algn="ctr">
                      <a:solidFill>
                        <a:srgbClr val="AED5E5"/>
                      </a:solidFill>
                      <a:prstDash val="solid"/>
                      <a:round/>
                      <a:headEnd type="none" w="med" len="med"/>
                      <a:tailEnd type="none" w="med" len="med"/>
                    </a:lnR>
                    <a:lnT w="9525" cap="flat" cmpd="sng" algn="ctr">
                      <a:solidFill>
                        <a:srgbClr val="93CDE4"/>
                      </a:solidFill>
                      <a:prstDash val="solid"/>
                      <a:round/>
                      <a:headEnd type="none" w="med" len="med"/>
                      <a:tailEnd type="none" w="med" len="med"/>
                    </a:lnT>
                    <a:lnB w="9525" cap="flat" cmpd="sng" algn="ctr">
                      <a:solidFill>
                        <a:srgbClr val="93CDE4"/>
                      </a:solidFill>
                      <a:prstDash val="solid"/>
                      <a:round/>
                      <a:headEnd type="none" w="med" len="med"/>
                      <a:tailEnd type="none" w="med" len="med"/>
                    </a:lnB>
                    <a:solidFill>
                      <a:srgbClr val="CAEFFE"/>
                    </a:solidFill>
                  </a:tcPr>
                </a:tc>
                <a:tc>
                  <a:txBody>
                    <a:bodyPr/>
                    <a:lstStyle/>
                    <a:p>
                      <a:pPr algn="l" fontAlgn="ctr"/>
                      <a:r>
                        <a:rPr lang="en-US" sz="1000" b="0" u="none" strike="noStrike">
                          <a:solidFill>
                            <a:srgbClr val="606060"/>
                          </a:solidFill>
                          <a:effectLst/>
                          <a:latin typeface="inherit"/>
                          <a:hlinkClick r:id="rId20"/>
                        </a:rPr>
                        <a:t>Poland</a:t>
                      </a:r>
                      <a:r>
                        <a:rPr lang="en-US" sz="1000" b="0" u="none" strike="noStrike">
                          <a:solidFill>
                            <a:srgbClr val="175265"/>
                          </a:solidFill>
                          <a:effectLst/>
                          <a:latin typeface="nunito"/>
                          <a:hlinkClick r:id="rId20"/>
                        </a:rPr>
                        <a:t>More</a:t>
                      </a:r>
                      <a:endParaRPr lang="en-US" sz="1000" b="0">
                        <a:effectLst/>
                        <a:latin typeface="inherit"/>
                      </a:endParaRPr>
                    </a:p>
                  </a:txBody>
                  <a:tcPr marL="52864" marR="52864" marT="26432" marB="26432">
                    <a:lnL w="9525" cap="flat" cmpd="sng" algn="ctr">
                      <a:solidFill>
                        <a:srgbClr val="AED5E5"/>
                      </a:solidFill>
                      <a:prstDash val="solid"/>
                      <a:round/>
                      <a:headEnd type="none" w="med" len="med"/>
                      <a:tailEnd type="none" w="med" len="med"/>
                    </a:lnL>
                    <a:lnR w="9525" cap="flat" cmpd="sng" algn="ctr">
                      <a:solidFill>
                        <a:srgbClr val="E9E9E9"/>
                      </a:solidFill>
                      <a:prstDash val="solid"/>
                      <a:round/>
                      <a:headEnd type="none" w="med" len="med"/>
                      <a:tailEnd type="none" w="med" len="med"/>
                    </a:lnR>
                    <a:lnT w="9525" cap="flat" cmpd="sng" algn="ctr">
                      <a:solidFill>
                        <a:srgbClr val="E9E9E9"/>
                      </a:solidFill>
                      <a:prstDash val="solid"/>
                      <a:round/>
                      <a:headEnd type="none" w="med" len="med"/>
                      <a:tailEnd type="none" w="med" len="med"/>
                    </a:lnT>
                    <a:lnB w="9525" cap="flat" cmpd="sng" algn="ctr">
                      <a:solidFill>
                        <a:srgbClr val="E9E9E9"/>
                      </a:solidFill>
                      <a:prstDash val="solid"/>
                      <a:round/>
                      <a:headEnd type="none" w="med" len="med"/>
                      <a:tailEnd type="none" w="med" len="med"/>
                    </a:lnB>
                    <a:solidFill>
                      <a:srgbClr val="FCFCFC"/>
                    </a:solidFill>
                  </a:tcPr>
                </a:tc>
                <a:tc>
                  <a:txBody>
                    <a:bodyPr/>
                    <a:lstStyle/>
                    <a:p>
                      <a:pPr algn="ctr" fontAlgn="ctr"/>
                      <a:r>
                        <a:rPr lang="en-US" sz="1000" b="0">
                          <a:effectLst/>
                          <a:latin typeface="inherit"/>
                        </a:rPr>
                        <a:t>Poland</a:t>
                      </a:r>
                    </a:p>
                  </a:txBody>
                  <a:tcPr marL="52864" marR="52864" marT="26432" marB="26432">
                    <a:lnL w="9525" cap="flat" cmpd="sng" algn="ctr">
                      <a:solidFill>
                        <a:srgbClr val="E9E9E9"/>
                      </a:solidFill>
                      <a:prstDash val="solid"/>
                      <a:round/>
                      <a:headEnd type="none" w="med" len="med"/>
                      <a:tailEnd type="none" w="med" len="med"/>
                    </a:lnL>
                    <a:lnR>
                      <a:noFill/>
                    </a:lnR>
                    <a:lnT w="9525" cap="flat" cmpd="sng" algn="ctr">
                      <a:solidFill>
                        <a:srgbClr val="E9E9E9"/>
                      </a:solidFill>
                      <a:prstDash val="solid"/>
                      <a:round/>
                      <a:headEnd type="none" w="med" len="med"/>
                      <a:tailEnd type="none" w="med" len="med"/>
                    </a:lnT>
                    <a:lnB w="9525" cap="flat" cmpd="sng" algn="ctr">
                      <a:solidFill>
                        <a:srgbClr val="E9E9E9"/>
                      </a:solidFill>
                      <a:prstDash val="solid"/>
                      <a:round/>
                      <a:headEnd type="none" w="med" len="med"/>
                      <a:tailEnd type="none" w="med" len="med"/>
                    </a:lnB>
                    <a:solidFill>
                      <a:srgbClr val="FCFCFC"/>
                    </a:solidFill>
                  </a:tcPr>
                </a:tc>
                <a:extLst>
                  <a:ext uri="{0D108BD9-81ED-4DB2-BD59-A6C34878D82A}">
                    <a16:rowId xmlns:a16="http://schemas.microsoft.com/office/drawing/2014/main" val="862037260"/>
                  </a:ext>
                </a:extLst>
              </a:tr>
              <a:tr h="211455">
                <a:tc>
                  <a:txBody>
                    <a:bodyPr/>
                    <a:lstStyle/>
                    <a:p>
                      <a:pPr algn="ctr" fontAlgn="base"/>
                      <a:r>
                        <a:rPr lang="en-US" sz="1000" b="0">
                          <a:solidFill>
                            <a:srgbClr val="FFFFFF"/>
                          </a:solidFill>
                          <a:effectLst/>
                          <a:latin typeface="nunito"/>
                        </a:rPr>
                        <a:t>47</a:t>
                      </a:r>
                      <a:endParaRPr lang="en-US" sz="1000" b="0">
                        <a:solidFill>
                          <a:srgbClr val="FFFFFF"/>
                        </a:solidFill>
                        <a:effectLst/>
                        <a:latin typeface="inherit"/>
                      </a:endParaRPr>
                    </a:p>
                  </a:txBody>
                  <a:tcPr marL="52864" marR="52864" marT="26432" marB="26432">
                    <a:lnL>
                      <a:noFill/>
                    </a:lnL>
                    <a:lnR w="9525" cap="flat" cmpd="sng" algn="ctr">
                      <a:solidFill>
                        <a:srgbClr val="AED5E5"/>
                      </a:solidFill>
                      <a:prstDash val="solid"/>
                      <a:round/>
                      <a:headEnd type="none" w="med" len="med"/>
                      <a:tailEnd type="none" w="med" len="med"/>
                    </a:lnR>
                    <a:lnT w="9525" cap="flat" cmpd="sng" algn="ctr">
                      <a:solidFill>
                        <a:srgbClr val="93CDE4"/>
                      </a:solidFill>
                      <a:prstDash val="solid"/>
                      <a:round/>
                      <a:headEnd type="none" w="med" len="med"/>
                      <a:tailEnd type="none" w="med" len="med"/>
                    </a:lnT>
                    <a:lnB w="9525" cap="flat" cmpd="sng" algn="ctr">
                      <a:solidFill>
                        <a:srgbClr val="93CDE4"/>
                      </a:solidFill>
                      <a:prstDash val="solid"/>
                      <a:round/>
                      <a:headEnd type="none" w="med" len="med"/>
                      <a:tailEnd type="none" w="med" len="med"/>
                    </a:lnB>
                    <a:solidFill>
                      <a:srgbClr val="CAEFFE"/>
                    </a:solidFill>
                  </a:tcPr>
                </a:tc>
                <a:tc>
                  <a:txBody>
                    <a:bodyPr/>
                    <a:lstStyle/>
                    <a:p>
                      <a:pPr algn="l" fontAlgn="ctr"/>
                      <a:r>
                        <a:rPr lang="en-US" sz="1000" b="0" u="none" strike="noStrike">
                          <a:solidFill>
                            <a:srgbClr val="606060"/>
                          </a:solidFill>
                          <a:effectLst/>
                          <a:latin typeface="inherit"/>
                          <a:hlinkClick r:id="rId21"/>
                        </a:rPr>
                        <a:t>Estonia</a:t>
                      </a:r>
                      <a:r>
                        <a:rPr lang="en-US" sz="1000" b="0" u="none" strike="noStrike">
                          <a:solidFill>
                            <a:srgbClr val="175265"/>
                          </a:solidFill>
                          <a:effectLst/>
                          <a:latin typeface="nunito"/>
                          <a:hlinkClick r:id="rId21"/>
                        </a:rPr>
                        <a:t>More</a:t>
                      </a:r>
                      <a:endParaRPr lang="en-US" sz="1000" b="0">
                        <a:effectLst/>
                        <a:latin typeface="inherit"/>
                      </a:endParaRPr>
                    </a:p>
                  </a:txBody>
                  <a:tcPr marL="52864" marR="52864" marT="26432" marB="26432">
                    <a:lnL w="9525" cap="flat" cmpd="sng" algn="ctr">
                      <a:solidFill>
                        <a:srgbClr val="AED5E5"/>
                      </a:solidFill>
                      <a:prstDash val="solid"/>
                      <a:round/>
                      <a:headEnd type="none" w="med" len="med"/>
                      <a:tailEnd type="none" w="med" len="med"/>
                    </a:lnL>
                    <a:lnR w="9525" cap="flat" cmpd="sng" algn="ctr">
                      <a:solidFill>
                        <a:srgbClr val="E9E9E9"/>
                      </a:solidFill>
                      <a:prstDash val="solid"/>
                      <a:round/>
                      <a:headEnd type="none" w="med" len="med"/>
                      <a:tailEnd type="none" w="med" len="med"/>
                    </a:lnR>
                    <a:lnT w="9525" cap="flat" cmpd="sng" algn="ctr">
                      <a:solidFill>
                        <a:srgbClr val="E9E9E9"/>
                      </a:solidFill>
                      <a:prstDash val="solid"/>
                      <a:round/>
                      <a:headEnd type="none" w="med" len="med"/>
                      <a:tailEnd type="none" w="med" len="med"/>
                    </a:lnT>
                    <a:lnB w="9525" cap="flat" cmpd="sng" algn="ctr">
                      <a:solidFill>
                        <a:srgbClr val="E9E9E9"/>
                      </a:solidFill>
                      <a:prstDash val="solid"/>
                      <a:round/>
                      <a:headEnd type="none" w="med" len="med"/>
                      <a:tailEnd type="none" w="med" len="med"/>
                    </a:lnB>
                    <a:solidFill>
                      <a:srgbClr val="FFFFFF"/>
                    </a:solidFill>
                  </a:tcPr>
                </a:tc>
                <a:tc>
                  <a:txBody>
                    <a:bodyPr/>
                    <a:lstStyle/>
                    <a:p>
                      <a:pPr algn="ctr" fontAlgn="ctr"/>
                      <a:r>
                        <a:rPr lang="en-US" sz="1000" b="0">
                          <a:effectLst/>
                          <a:latin typeface="inherit"/>
                        </a:rPr>
                        <a:t>Estonia</a:t>
                      </a:r>
                    </a:p>
                  </a:txBody>
                  <a:tcPr marL="52864" marR="52864" marT="26432" marB="26432">
                    <a:lnL w="9525" cap="flat" cmpd="sng" algn="ctr">
                      <a:solidFill>
                        <a:srgbClr val="E9E9E9"/>
                      </a:solidFill>
                      <a:prstDash val="solid"/>
                      <a:round/>
                      <a:headEnd type="none" w="med" len="med"/>
                      <a:tailEnd type="none" w="med" len="med"/>
                    </a:lnL>
                    <a:lnR>
                      <a:noFill/>
                    </a:lnR>
                    <a:lnT w="9525" cap="flat" cmpd="sng" algn="ctr">
                      <a:solidFill>
                        <a:srgbClr val="E9E9E9"/>
                      </a:solidFill>
                      <a:prstDash val="solid"/>
                      <a:round/>
                      <a:headEnd type="none" w="med" len="med"/>
                      <a:tailEnd type="none" w="med" len="med"/>
                    </a:lnT>
                    <a:lnB w="9525" cap="flat" cmpd="sng" algn="ctr">
                      <a:solidFill>
                        <a:srgbClr val="E9E9E9"/>
                      </a:solidFill>
                      <a:prstDash val="solid"/>
                      <a:round/>
                      <a:headEnd type="none" w="med" len="med"/>
                      <a:tailEnd type="none" w="med" len="med"/>
                    </a:lnB>
                    <a:solidFill>
                      <a:srgbClr val="FFFFFF"/>
                    </a:solidFill>
                  </a:tcPr>
                </a:tc>
                <a:extLst>
                  <a:ext uri="{0D108BD9-81ED-4DB2-BD59-A6C34878D82A}">
                    <a16:rowId xmlns:a16="http://schemas.microsoft.com/office/drawing/2014/main" val="170493746"/>
                  </a:ext>
                </a:extLst>
              </a:tr>
              <a:tr h="211455">
                <a:tc>
                  <a:txBody>
                    <a:bodyPr/>
                    <a:lstStyle/>
                    <a:p>
                      <a:pPr algn="ctr" fontAlgn="base"/>
                      <a:r>
                        <a:rPr lang="en-US" sz="1000" b="0">
                          <a:solidFill>
                            <a:srgbClr val="FFFFFF"/>
                          </a:solidFill>
                          <a:effectLst/>
                          <a:latin typeface="nunito"/>
                        </a:rPr>
                        <a:t>48</a:t>
                      </a:r>
                      <a:endParaRPr lang="en-US" sz="1000" b="0">
                        <a:solidFill>
                          <a:srgbClr val="FFFFFF"/>
                        </a:solidFill>
                        <a:effectLst/>
                        <a:latin typeface="inherit"/>
                      </a:endParaRPr>
                    </a:p>
                  </a:txBody>
                  <a:tcPr marL="52864" marR="52864" marT="26432" marB="26432">
                    <a:lnL>
                      <a:noFill/>
                    </a:lnL>
                    <a:lnR w="9525" cap="flat" cmpd="sng" algn="ctr">
                      <a:solidFill>
                        <a:srgbClr val="AED5E5"/>
                      </a:solidFill>
                      <a:prstDash val="solid"/>
                      <a:round/>
                      <a:headEnd type="none" w="med" len="med"/>
                      <a:tailEnd type="none" w="med" len="med"/>
                    </a:lnR>
                    <a:lnT w="9525" cap="flat" cmpd="sng" algn="ctr">
                      <a:solidFill>
                        <a:srgbClr val="93CDE4"/>
                      </a:solidFill>
                      <a:prstDash val="solid"/>
                      <a:round/>
                      <a:headEnd type="none" w="med" len="med"/>
                      <a:tailEnd type="none" w="med" len="med"/>
                    </a:lnT>
                    <a:lnB w="9525" cap="flat" cmpd="sng" algn="ctr">
                      <a:solidFill>
                        <a:srgbClr val="93CDE4"/>
                      </a:solidFill>
                      <a:prstDash val="solid"/>
                      <a:round/>
                      <a:headEnd type="none" w="med" len="med"/>
                      <a:tailEnd type="none" w="med" len="med"/>
                    </a:lnB>
                    <a:solidFill>
                      <a:srgbClr val="CAEFFE"/>
                    </a:solidFill>
                  </a:tcPr>
                </a:tc>
                <a:tc>
                  <a:txBody>
                    <a:bodyPr/>
                    <a:lstStyle/>
                    <a:p>
                      <a:pPr algn="l" fontAlgn="ctr"/>
                      <a:r>
                        <a:rPr lang="en-US" sz="1000" b="0" u="none" strike="noStrike">
                          <a:solidFill>
                            <a:srgbClr val="606060"/>
                          </a:solidFill>
                          <a:effectLst/>
                          <a:latin typeface="inherit"/>
                          <a:hlinkClick r:id="rId22"/>
                        </a:rPr>
                        <a:t>Greece</a:t>
                      </a:r>
                      <a:r>
                        <a:rPr lang="en-US" sz="1000" b="0" u="none" strike="noStrike">
                          <a:solidFill>
                            <a:srgbClr val="175265"/>
                          </a:solidFill>
                          <a:effectLst/>
                          <a:latin typeface="nunito"/>
                          <a:hlinkClick r:id="rId22"/>
                        </a:rPr>
                        <a:t>More</a:t>
                      </a:r>
                      <a:endParaRPr lang="en-US" sz="1000" b="0">
                        <a:effectLst/>
                        <a:latin typeface="inherit"/>
                      </a:endParaRPr>
                    </a:p>
                  </a:txBody>
                  <a:tcPr marL="52864" marR="52864" marT="26432" marB="26432">
                    <a:lnL w="9525" cap="flat" cmpd="sng" algn="ctr">
                      <a:solidFill>
                        <a:srgbClr val="AED5E5"/>
                      </a:solidFill>
                      <a:prstDash val="solid"/>
                      <a:round/>
                      <a:headEnd type="none" w="med" len="med"/>
                      <a:tailEnd type="none" w="med" len="med"/>
                    </a:lnL>
                    <a:lnR w="9525" cap="flat" cmpd="sng" algn="ctr">
                      <a:solidFill>
                        <a:srgbClr val="E9E9E9"/>
                      </a:solidFill>
                      <a:prstDash val="solid"/>
                      <a:round/>
                      <a:headEnd type="none" w="med" len="med"/>
                      <a:tailEnd type="none" w="med" len="med"/>
                    </a:lnR>
                    <a:lnT w="9525" cap="flat" cmpd="sng" algn="ctr">
                      <a:solidFill>
                        <a:srgbClr val="E9E9E9"/>
                      </a:solidFill>
                      <a:prstDash val="solid"/>
                      <a:round/>
                      <a:headEnd type="none" w="med" len="med"/>
                      <a:tailEnd type="none" w="med" len="med"/>
                    </a:lnT>
                    <a:lnB w="9525" cap="flat" cmpd="sng" algn="ctr">
                      <a:solidFill>
                        <a:srgbClr val="E9E9E9"/>
                      </a:solidFill>
                      <a:prstDash val="solid"/>
                      <a:round/>
                      <a:headEnd type="none" w="med" len="med"/>
                      <a:tailEnd type="none" w="med" len="med"/>
                    </a:lnB>
                    <a:solidFill>
                      <a:srgbClr val="FCFCFC"/>
                    </a:solidFill>
                  </a:tcPr>
                </a:tc>
                <a:tc>
                  <a:txBody>
                    <a:bodyPr/>
                    <a:lstStyle/>
                    <a:p>
                      <a:pPr algn="ctr" fontAlgn="ctr"/>
                      <a:r>
                        <a:rPr lang="en-US" sz="1000" b="0">
                          <a:effectLst/>
                          <a:latin typeface="inherit"/>
                        </a:rPr>
                        <a:t>Greece</a:t>
                      </a:r>
                    </a:p>
                  </a:txBody>
                  <a:tcPr marL="52864" marR="52864" marT="26432" marB="26432">
                    <a:lnL w="9525" cap="flat" cmpd="sng" algn="ctr">
                      <a:solidFill>
                        <a:srgbClr val="E9E9E9"/>
                      </a:solidFill>
                      <a:prstDash val="solid"/>
                      <a:round/>
                      <a:headEnd type="none" w="med" len="med"/>
                      <a:tailEnd type="none" w="med" len="med"/>
                    </a:lnL>
                    <a:lnR>
                      <a:noFill/>
                    </a:lnR>
                    <a:lnT w="9525" cap="flat" cmpd="sng" algn="ctr">
                      <a:solidFill>
                        <a:srgbClr val="E9E9E9"/>
                      </a:solidFill>
                      <a:prstDash val="solid"/>
                      <a:round/>
                      <a:headEnd type="none" w="med" len="med"/>
                      <a:tailEnd type="none" w="med" len="med"/>
                    </a:lnT>
                    <a:lnB w="9525" cap="flat" cmpd="sng" algn="ctr">
                      <a:solidFill>
                        <a:srgbClr val="E9E9E9"/>
                      </a:solidFill>
                      <a:prstDash val="solid"/>
                      <a:round/>
                      <a:headEnd type="none" w="med" len="med"/>
                      <a:tailEnd type="none" w="med" len="med"/>
                    </a:lnB>
                    <a:solidFill>
                      <a:srgbClr val="FCFCFC"/>
                    </a:solidFill>
                  </a:tcPr>
                </a:tc>
                <a:extLst>
                  <a:ext uri="{0D108BD9-81ED-4DB2-BD59-A6C34878D82A}">
                    <a16:rowId xmlns:a16="http://schemas.microsoft.com/office/drawing/2014/main" val="1905444682"/>
                  </a:ext>
                </a:extLst>
              </a:tr>
              <a:tr h="211455">
                <a:tc>
                  <a:txBody>
                    <a:bodyPr/>
                    <a:lstStyle/>
                    <a:p>
                      <a:pPr algn="ctr" fontAlgn="base"/>
                      <a:r>
                        <a:rPr lang="en-US" sz="1000" b="0">
                          <a:solidFill>
                            <a:srgbClr val="FFFFFF"/>
                          </a:solidFill>
                          <a:effectLst/>
                          <a:latin typeface="nunito"/>
                        </a:rPr>
                        <a:t>49</a:t>
                      </a:r>
                      <a:endParaRPr lang="en-US" sz="1000" b="0">
                        <a:solidFill>
                          <a:srgbClr val="FFFFFF"/>
                        </a:solidFill>
                        <a:effectLst/>
                        <a:latin typeface="inherit"/>
                      </a:endParaRPr>
                    </a:p>
                  </a:txBody>
                  <a:tcPr marL="52864" marR="52864" marT="26432" marB="26432">
                    <a:lnL>
                      <a:noFill/>
                    </a:lnL>
                    <a:lnR w="9525" cap="flat" cmpd="sng" algn="ctr">
                      <a:solidFill>
                        <a:srgbClr val="AED5E5"/>
                      </a:solidFill>
                      <a:prstDash val="solid"/>
                      <a:round/>
                      <a:headEnd type="none" w="med" len="med"/>
                      <a:tailEnd type="none" w="med" len="med"/>
                    </a:lnR>
                    <a:lnT w="9525" cap="flat" cmpd="sng" algn="ctr">
                      <a:solidFill>
                        <a:srgbClr val="93CDE4"/>
                      </a:solidFill>
                      <a:prstDash val="solid"/>
                      <a:round/>
                      <a:headEnd type="none" w="med" len="med"/>
                      <a:tailEnd type="none" w="med" len="med"/>
                    </a:lnT>
                    <a:lnB w="9525" cap="flat" cmpd="sng" algn="ctr">
                      <a:solidFill>
                        <a:srgbClr val="93CDE4"/>
                      </a:solidFill>
                      <a:prstDash val="solid"/>
                      <a:round/>
                      <a:headEnd type="none" w="med" len="med"/>
                      <a:tailEnd type="none" w="med" len="med"/>
                    </a:lnB>
                    <a:solidFill>
                      <a:srgbClr val="CAEFFE"/>
                    </a:solidFill>
                  </a:tcPr>
                </a:tc>
                <a:tc>
                  <a:txBody>
                    <a:bodyPr/>
                    <a:lstStyle/>
                    <a:p>
                      <a:pPr algn="l" fontAlgn="ctr"/>
                      <a:r>
                        <a:rPr lang="en-US" sz="1000" b="0" u="none" strike="noStrike">
                          <a:solidFill>
                            <a:srgbClr val="606060"/>
                          </a:solidFill>
                          <a:effectLst/>
                          <a:latin typeface="inherit"/>
                          <a:hlinkClick r:id="rId23"/>
                        </a:rPr>
                        <a:t>Belarus</a:t>
                      </a:r>
                      <a:r>
                        <a:rPr lang="en-US" sz="1000" b="0" u="none" strike="noStrike">
                          <a:solidFill>
                            <a:srgbClr val="175265"/>
                          </a:solidFill>
                          <a:effectLst/>
                          <a:latin typeface="nunito"/>
                          <a:hlinkClick r:id="rId23"/>
                        </a:rPr>
                        <a:t>More</a:t>
                      </a:r>
                      <a:endParaRPr lang="en-US" sz="1000" b="0">
                        <a:effectLst/>
                        <a:latin typeface="inherit"/>
                      </a:endParaRPr>
                    </a:p>
                  </a:txBody>
                  <a:tcPr marL="52864" marR="52864" marT="26432" marB="26432">
                    <a:lnL w="9525" cap="flat" cmpd="sng" algn="ctr">
                      <a:solidFill>
                        <a:srgbClr val="AED5E5"/>
                      </a:solidFill>
                      <a:prstDash val="solid"/>
                      <a:round/>
                      <a:headEnd type="none" w="med" len="med"/>
                      <a:tailEnd type="none" w="med" len="med"/>
                    </a:lnL>
                    <a:lnR w="9525" cap="flat" cmpd="sng" algn="ctr">
                      <a:solidFill>
                        <a:srgbClr val="E9E9E9"/>
                      </a:solidFill>
                      <a:prstDash val="solid"/>
                      <a:round/>
                      <a:headEnd type="none" w="med" len="med"/>
                      <a:tailEnd type="none" w="med" len="med"/>
                    </a:lnR>
                    <a:lnT w="9525" cap="flat" cmpd="sng" algn="ctr">
                      <a:solidFill>
                        <a:srgbClr val="E9E9E9"/>
                      </a:solidFill>
                      <a:prstDash val="solid"/>
                      <a:round/>
                      <a:headEnd type="none" w="med" len="med"/>
                      <a:tailEnd type="none" w="med" len="med"/>
                    </a:lnT>
                    <a:lnB w="9525" cap="flat" cmpd="sng" algn="ctr">
                      <a:solidFill>
                        <a:srgbClr val="E9E9E9"/>
                      </a:solidFill>
                      <a:prstDash val="solid"/>
                      <a:round/>
                      <a:headEnd type="none" w="med" len="med"/>
                      <a:tailEnd type="none" w="med" len="med"/>
                    </a:lnB>
                    <a:solidFill>
                      <a:srgbClr val="FFFFFF"/>
                    </a:solidFill>
                  </a:tcPr>
                </a:tc>
                <a:tc>
                  <a:txBody>
                    <a:bodyPr/>
                    <a:lstStyle/>
                    <a:p>
                      <a:pPr algn="ctr" fontAlgn="ctr"/>
                      <a:r>
                        <a:rPr lang="en-US" sz="1000" b="0">
                          <a:effectLst/>
                          <a:latin typeface="inherit"/>
                        </a:rPr>
                        <a:t>Belarus</a:t>
                      </a:r>
                    </a:p>
                  </a:txBody>
                  <a:tcPr marL="52864" marR="52864" marT="26432" marB="26432">
                    <a:lnL w="9525" cap="flat" cmpd="sng" algn="ctr">
                      <a:solidFill>
                        <a:srgbClr val="E9E9E9"/>
                      </a:solidFill>
                      <a:prstDash val="solid"/>
                      <a:round/>
                      <a:headEnd type="none" w="med" len="med"/>
                      <a:tailEnd type="none" w="med" len="med"/>
                    </a:lnL>
                    <a:lnR>
                      <a:noFill/>
                    </a:lnR>
                    <a:lnT w="9525" cap="flat" cmpd="sng" algn="ctr">
                      <a:solidFill>
                        <a:srgbClr val="E9E9E9"/>
                      </a:solidFill>
                      <a:prstDash val="solid"/>
                      <a:round/>
                      <a:headEnd type="none" w="med" len="med"/>
                      <a:tailEnd type="none" w="med" len="med"/>
                    </a:lnT>
                    <a:lnB w="9525" cap="flat" cmpd="sng" algn="ctr">
                      <a:solidFill>
                        <a:srgbClr val="E9E9E9"/>
                      </a:solidFill>
                      <a:prstDash val="solid"/>
                      <a:round/>
                      <a:headEnd type="none" w="med" len="med"/>
                      <a:tailEnd type="none" w="med" len="med"/>
                    </a:lnB>
                    <a:solidFill>
                      <a:srgbClr val="FFFFFF"/>
                    </a:solidFill>
                  </a:tcPr>
                </a:tc>
                <a:extLst>
                  <a:ext uri="{0D108BD9-81ED-4DB2-BD59-A6C34878D82A}">
                    <a16:rowId xmlns:a16="http://schemas.microsoft.com/office/drawing/2014/main" val="3333372809"/>
                  </a:ext>
                </a:extLst>
              </a:tr>
            </a:tbl>
          </a:graphicData>
        </a:graphic>
      </p:graphicFrame>
    </p:spTree>
    <p:extLst>
      <p:ext uri="{BB962C8B-B14F-4D97-AF65-F5344CB8AC3E}">
        <p14:creationId xmlns:p14="http://schemas.microsoft.com/office/powerpoint/2010/main" val="30825625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84311" y="319596"/>
            <a:ext cx="10018713" cy="1571348"/>
          </a:xfrm>
        </p:spPr>
        <p:txBody>
          <a:bodyPr>
            <a:normAutofit/>
          </a:bodyPr>
          <a:lstStyle/>
          <a:p>
            <a:r>
              <a:rPr lang="en-US" sz="3200" dirty="0" smtClean="0"/>
              <a:t>QS –ranking –</a:t>
            </a:r>
            <a:r>
              <a:rPr lang="en-US" sz="3200" dirty="0" err="1" smtClean="0"/>
              <a:t>organizare</a:t>
            </a:r>
            <a:r>
              <a:rPr lang="en-US" sz="3200" dirty="0" smtClean="0"/>
              <a:t> </a:t>
            </a:r>
            <a:r>
              <a:rPr lang="en-US" sz="3200" dirty="0" err="1" smtClean="0"/>
              <a:t>domeniu-inginerie</a:t>
            </a:r>
            <a:r>
              <a:rPr lang="en-US" sz="3200" dirty="0" smtClean="0"/>
              <a:t> </a:t>
            </a:r>
            <a:r>
              <a:rPr lang="en-US" sz="3200" dirty="0" err="1" smtClean="0"/>
              <a:t>si</a:t>
            </a:r>
            <a:r>
              <a:rPr lang="en-US" sz="3200" dirty="0" smtClean="0"/>
              <a:t> </a:t>
            </a:r>
            <a:r>
              <a:rPr lang="en-US" sz="3200" dirty="0" err="1" smtClean="0"/>
              <a:t>tehnologie</a:t>
            </a:r>
            <a:r>
              <a:rPr lang="en-US" sz="3200" dirty="0" smtClean="0"/>
              <a:t> </a:t>
            </a:r>
            <a:endParaRPr lang="en-US" sz="3200" dirty="0"/>
          </a:p>
        </p:txBody>
      </p:sp>
      <p:sp>
        <p:nvSpPr>
          <p:cNvPr id="3" name="Content Placeholder 2"/>
          <p:cNvSpPr>
            <a:spLocks noGrp="1"/>
          </p:cNvSpPr>
          <p:nvPr>
            <p:ph idx="1"/>
          </p:nvPr>
        </p:nvSpPr>
        <p:spPr>
          <a:xfrm>
            <a:off x="1484310" y="1970699"/>
            <a:ext cx="10018713" cy="3888563"/>
          </a:xfrm>
        </p:spPr>
        <p:txBody>
          <a:bodyPr/>
          <a:lstStyle/>
          <a:p>
            <a:pPr marL="0" lvl="0" indent="0" defTabSz="914400" eaLnBrk="0" fontAlgn="base" hangingPunct="0">
              <a:spcBef>
                <a:spcPct val="0"/>
              </a:spcBef>
              <a:spcAft>
                <a:spcPct val="0"/>
              </a:spcAft>
              <a:buClrTx/>
              <a:buSzTx/>
              <a:buNone/>
            </a:pPr>
            <a:r>
              <a:rPr lang="en-US" altLang="en-US" b="1" dirty="0" smtClean="0">
                <a:solidFill>
                  <a:srgbClr val="606060"/>
                </a:solidFill>
                <a:latin typeface="inherit"/>
              </a:rPr>
              <a:t>SUBJECTS/</a:t>
            </a:r>
            <a:r>
              <a:rPr lang="en-US" altLang="en-US" b="1" dirty="0" err="1" smtClean="0">
                <a:solidFill>
                  <a:srgbClr val="606060"/>
                </a:solidFill>
                <a:latin typeface="inherit"/>
              </a:rPr>
              <a:t>domenii</a:t>
            </a:r>
            <a:r>
              <a:rPr lang="en-US" altLang="en-US" b="1" dirty="0" smtClean="0">
                <a:solidFill>
                  <a:srgbClr val="606060"/>
                </a:solidFill>
                <a:latin typeface="inherit"/>
              </a:rPr>
              <a:t>  :</a:t>
            </a:r>
            <a:endParaRPr lang="en-US" altLang="en-US" dirty="0">
              <a:solidFill>
                <a:srgbClr val="606060"/>
              </a:solidFill>
              <a:latin typeface="open sans"/>
            </a:endParaRPr>
          </a:p>
          <a:p>
            <a:pPr marL="0" lvl="0" indent="0" defTabSz="914400" eaLnBrk="0" fontAlgn="base" hangingPunct="0">
              <a:spcBef>
                <a:spcPct val="0"/>
              </a:spcBef>
              <a:spcAft>
                <a:spcPct val="0"/>
              </a:spcAft>
              <a:buClrTx/>
              <a:buSzTx/>
              <a:buFontTx/>
              <a:buChar char="•"/>
            </a:pPr>
            <a:r>
              <a:rPr lang="en-US" altLang="en-US" dirty="0">
                <a:solidFill>
                  <a:srgbClr val="606060"/>
                </a:solidFill>
                <a:latin typeface="inherit"/>
                <a:hlinkClick r:id="rId2"/>
              </a:rPr>
              <a:t>Computer Science &amp; Information Systems</a:t>
            </a:r>
            <a:endParaRPr lang="en-US" altLang="en-US" dirty="0">
              <a:solidFill>
                <a:srgbClr val="606060"/>
              </a:solidFill>
              <a:latin typeface="inherit"/>
            </a:endParaRPr>
          </a:p>
          <a:p>
            <a:pPr marL="0" lvl="0" indent="0" defTabSz="914400" eaLnBrk="0" fontAlgn="base" hangingPunct="0">
              <a:spcBef>
                <a:spcPct val="0"/>
              </a:spcBef>
              <a:spcAft>
                <a:spcPct val="0"/>
              </a:spcAft>
              <a:buClrTx/>
              <a:buSzTx/>
              <a:buFontTx/>
              <a:buChar char="•"/>
            </a:pPr>
            <a:r>
              <a:rPr lang="en-US" altLang="en-US" dirty="0">
                <a:solidFill>
                  <a:srgbClr val="606060"/>
                </a:solidFill>
                <a:latin typeface="inherit"/>
                <a:hlinkClick r:id="rId3"/>
              </a:rPr>
              <a:t>Engineering Chemical</a:t>
            </a:r>
            <a:endParaRPr lang="en-US" altLang="en-US" dirty="0">
              <a:solidFill>
                <a:srgbClr val="606060"/>
              </a:solidFill>
              <a:latin typeface="inherit"/>
            </a:endParaRPr>
          </a:p>
          <a:p>
            <a:pPr marL="0" lvl="0" indent="0" defTabSz="914400" eaLnBrk="0" fontAlgn="base" hangingPunct="0">
              <a:spcBef>
                <a:spcPct val="0"/>
              </a:spcBef>
              <a:spcAft>
                <a:spcPct val="0"/>
              </a:spcAft>
              <a:buClrTx/>
              <a:buSzTx/>
              <a:buFontTx/>
              <a:buChar char="•"/>
            </a:pPr>
            <a:r>
              <a:rPr lang="en-US" altLang="en-US" dirty="0">
                <a:solidFill>
                  <a:srgbClr val="606060"/>
                </a:solidFill>
                <a:latin typeface="inherit"/>
                <a:hlinkClick r:id="rId4"/>
              </a:rPr>
              <a:t>Engineering </a:t>
            </a:r>
            <a:r>
              <a:rPr lang="en-US" altLang="en-US" dirty="0" err="1">
                <a:solidFill>
                  <a:srgbClr val="606060"/>
                </a:solidFill>
                <a:latin typeface="inherit"/>
                <a:hlinkClick r:id="rId4"/>
              </a:rPr>
              <a:t>CiviI</a:t>
            </a:r>
            <a:r>
              <a:rPr lang="en-US" altLang="en-US" dirty="0">
                <a:solidFill>
                  <a:srgbClr val="606060"/>
                </a:solidFill>
                <a:latin typeface="inherit"/>
                <a:hlinkClick r:id="rId4"/>
              </a:rPr>
              <a:t> &amp; Structural</a:t>
            </a:r>
            <a:endParaRPr lang="en-US" altLang="en-US" dirty="0">
              <a:solidFill>
                <a:srgbClr val="606060"/>
              </a:solidFill>
              <a:latin typeface="inherit"/>
            </a:endParaRPr>
          </a:p>
          <a:p>
            <a:pPr marL="0" lvl="0" indent="0" defTabSz="914400" eaLnBrk="0" fontAlgn="base" hangingPunct="0">
              <a:spcBef>
                <a:spcPct val="0"/>
              </a:spcBef>
              <a:spcAft>
                <a:spcPct val="0"/>
              </a:spcAft>
              <a:buClrTx/>
              <a:buSzTx/>
              <a:buFontTx/>
              <a:buChar char="•"/>
            </a:pPr>
            <a:r>
              <a:rPr lang="en-US" altLang="en-US" dirty="0">
                <a:solidFill>
                  <a:srgbClr val="606060"/>
                </a:solidFill>
                <a:latin typeface="inherit"/>
                <a:hlinkClick r:id="rId5"/>
              </a:rPr>
              <a:t>Engineering Electrical &amp; Electronic</a:t>
            </a:r>
            <a:endParaRPr lang="en-US" altLang="en-US" dirty="0">
              <a:solidFill>
                <a:srgbClr val="606060"/>
              </a:solidFill>
              <a:latin typeface="inherit"/>
            </a:endParaRPr>
          </a:p>
          <a:p>
            <a:pPr marL="0" lvl="0" indent="0" defTabSz="914400" eaLnBrk="0" fontAlgn="base" hangingPunct="0">
              <a:spcBef>
                <a:spcPct val="0"/>
              </a:spcBef>
              <a:spcAft>
                <a:spcPct val="0"/>
              </a:spcAft>
              <a:buClrTx/>
              <a:buSzTx/>
              <a:buFontTx/>
              <a:buChar char="•"/>
            </a:pPr>
            <a:r>
              <a:rPr lang="en-US" altLang="en-US" dirty="0">
                <a:solidFill>
                  <a:srgbClr val="606060"/>
                </a:solidFill>
                <a:latin typeface="inherit"/>
                <a:hlinkClick r:id="rId6"/>
              </a:rPr>
              <a:t>Engineering Mechanical, Aeronautical &amp; Manufacturing</a:t>
            </a:r>
            <a:endParaRPr lang="en-US" altLang="en-US" dirty="0">
              <a:solidFill>
                <a:srgbClr val="606060"/>
              </a:solidFill>
              <a:latin typeface="inherit"/>
            </a:endParaRPr>
          </a:p>
          <a:p>
            <a:pPr marL="0" lvl="0" indent="0" defTabSz="914400" eaLnBrk="0" fontAlgn="base" hangingPunct="0">
              <a:spcBef>
                <a:spcPct val="0"/>
              </a:spcBef>
              <a:spcAft>
                <a:spcPct val="0"/>
              </a:spcAft>
              <a:buClrTx/>
              <a:buSzTx/>
              <a:buFontTx/>
              <a:buChar char="•"/>
            </a:pPr>
            <a:r>
              <a:rPr lang="en-US" altLang="en-US" dirty="0">
                <a:solidFill>
                  <a:srgbClr val="606060"/>
                </a:solidFill>
                <a:latin typeface="inherit"/>
                <a:hlinkClick r:id="rId7"/>
              </a:rPr>
              <a:t>Engineering Mineral &amp; </a:t>
            </a:r>
            <a:r>
              <a:rPr lang="en-US" altLang="en-US" dirty="0" err="1">
                <a:solidFill>
                  <a:srgbClr val="606060"/>
                </a:solidFill>
                <a:latin typeface="inherit"/>
                <a:hlinkClick r:id="rId7"/>
              </a:rPr>
              <a:t>Minin</a:t>
            </a:r>
            <a:endParaRPr lang="en-US" altLang="en-US" dirty="0">
              <a:solidFill>
                <a:srgbClr val="606060"/>
              </a:solidFill>
              <a:latin typeface="inherit"/>
            </a:endParaRPr>
          </a:p>
          <a:p>
            <a:pPr marL="0" lvl="0" indent="0" defTabSz="914400" eaLnBrk="0" fontAlgn="base" hangingPunct="0">
              <a:spcBef>
                <a:spcPct val="0"/>
              </a:spcBef>
              <a:spcAft>
                <a:spcPct val="0"/>
              </a:spcAft>
              <a:buClrTx/>
              <a:buSzTx/>
              <a:buNone/>
            </a:pPr>
            <a:endParaRPr lang="en-US" altLang="en-US" dirty="0">
              <a:solidFill>
                <a:srgbClr val="606060"/>
              </a:solidFill>
              <a:latin typeface="inherit"/>
            </a:endParaRPr>
          </a:p>
          <a:p>
            <a:endParaRPr lang="en-US" dirty="0"/>
          </a:p>
        </p:txBody>
      </p:sp>
      <p:sp>
        <p:nvSpPr>
          <p:cNvPr id="4" name="Rectangle 2"/>
          <p:cNvSpPr>
            <a:spLocks noChangeArrowheads="1"/>
          </p:cNvSpPr>
          <p:nvPr/>
        </p:nvSpPr>
        <p:spPr bwMode="auto">
          <a:xfrm>
            <a:off x="7548282" y="1970700"/>
            <a:ext cx="4222376" cy="923330"/>
          </a:xfrm>
          <a:prstGeom prst="rect">
            <a:avLst/>
          </a:prstGeom>
          <a:solidFill>
            <a:srgbClr val="FCFC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1" i="0" u="none" strike="noStrike" cap="none" normalizeH="0" baseline="0" dirty="0" smtClean="0">
                <a:ln>
                  <a:noFill/>
                </a:ln>
                <a:solidFill>
                  <a:srgbClr val="606060"/>
                </a:solidFill>
                <a:effectLst/>
                <a:latin typeface="inherit"/>
                <a:hlinkClick r:id="rId8"/>
              </a:rPr>
              <a:t>1.Massachusetts Institute of Technology</a:t>
            </a:r>
            <a:endParaRPr kumimoji="0" lang="en-US" altLang="en-US" sz="1200" b="0" i="0" u="none" strike="noStrike" cap="none" normalizeH="0" baseline="0" dirty="0" smtClean="0">
              <a:ln>
                <a:noFill/>
              </a:ln>
              <a:solidFill>
                <a:srgbClr val="606060"/>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1" i="0" u="none" strike="noStrike" cap="none" normalizeH="0" baseline="0" dirty="0" smtClean="0">
                <a:ln>
                  <a:noFill/>
                </a:ln>
                <a:solidFill>
                  <a:srgbClr val="606060"/>
                </a:solidFill>
                <a:effectLst/>
                <a:latin typeface="inherit"/>
                <a:hlinkClick r:id="rId9"/>
              </a:rPr>
              <a:t>2.Stanford University</a:t>
            </a:r>
            <a:endParaRPr kumimoji="0" lang="en-US" altLang="en-US" sz="1200" b="0" i="0" u="none" strike="noStrike" cap="none" normalizeH="0" baseline="0" dirty="0" smtClean="0">
              <a:ln>
                <a:noFill/>
              </a:ln>
              <a:solidFill>
                <a:srgbClr val="606060"/>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1" i="0" u="none" strike="noStrike" cap="none" normalizeH="0" baseline="0" dirty="0" smtClean="0">
                <a:ln>
                  <a:noFill/>
                </a:ln>
                <a:solidFill>
                  <a:srgbClr val="606060"/>
                </a:solidFill>
                <a:effectLst/>
                <a:latin typeface="inherit"/>
                <a:hlinkClick r:id="rId10"/>
              </a:rPr>
              <a:t>3.ETH Zurich - Swiss Federal Institute of Technology</a:t>
            </a:r>
            <a:endParaRPr kumimoji="0" lang="en-US" altLang="en-US" sz="1200" b="0" i="0" u="none" strike="noStrike" cap="none" normalizeH="0" baseline="0" dirty="0" smtClean="0">
              <a:ln>
                <a:noFill/>
              </a:ln>
              <a:solidFill>
                <a:srgbClr val="606060"/>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FCB131"/>
                </a:solidFill>
                <a:effectLst/>
                <a:latin typeface="inherit"/>
                <a:hlinkClick r:id="rId11"/>
              </a:rPr>
              <a:t>View full list</a:t>
            </a:r>
            <a:r>
              <a:rPr kumimoji="0" lang="en-US" altLang="en-US" sz="1200" b="1" i="0" u="none" strike="noStrike" cap="none" normalizeH="0" baseline="0" dirty="0" smtClean="0">
                <a:ln>
                  <a:noFill/>
                </a:ln>
                <a:solidFill>
                  <a:srgbClr val="FCB131"/>
                </a:solidFill>
                <a:effectLst/>
                <a:latin typeface="inherit"/>
              </a:rPr>
              <a:t>------------ops</a:t>
            </a:r>
            <a:endParaRPr kumimoji="0" lang="en-US" altLang="en-US" sz="1200" b="0" i="0" u="none" strike="noStrike" cap="none" normalizeH="0" baseline="0" dirty="0" smtClean="0">
              <a:ln>
                <a:noFill/>
              </a:ln>
              <a:solidFill>
                <a:srgbClr val="606060"/>
              </a:solidFill>
              <a:effectLst/>
              <a:latin typeface="open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606060"/>
                </a:solidFill>
                <a:effectLst/>
                <a:latin typeface="inherit"/>
              </a:rPr>
              <a:t>     </a:t>
            </a:r>
            <a:r>
              <a:rPr kumimoji="0" lang="en-US" altLang="en-US" sz="1000" b="0" i="0" u="none" strike="noStrike" cap="none" normalizeH="0" baseline="0" dirty="0" smtClean="0">
                <a:ln>
                  <a:noFill/>
                </a:ln>
                <a:solidFill>
                  <a:srgbClr val="606060"/>
                </a:solidFill>
                <a:effectLst/>
                <a:latin typeface="inherit"/>
              </a:rPr>
              <a:t>                                           </a:t>
            </a:r>
            <a:endParaRPr kumimoji="0" lang="en-US" altLang="en-US" sz="800" b="0" i="0" u="none" strike="noStrike" cap="none" normalizeH="0" baseline="0" dirty="0" smtClean="0">
              <a:ln>
                <a:noFill/>
              </a:ln>
              <a:solidFill>
                <a:schemeClr val="tx1"/>
              </a:solidFill>
              <a:effectLst/>
            </a:endParaRPr>
          </a:p>
        </p:txBody>
      </p:sp>
      <p:pic>
        <p:nvPicPr>
          <p:cNvPr id="8195" name="Picture 3" descr="https://www.topuniversities.com/sites/all/themes/topuni/assets/images/subject_ranking_landing/eng-tech-section.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925" y="-776288"/>
            <a:ext cx="2000250" cy="1228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1750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244107"/>
          </a:xfrm>
        </p:spPr>
        <p:txBody>
          <a:bodyPr>
            <a:normAutofit/>
          </a:bodyPr>
          <a:lstStyle/>
          <a:p>
            <a:r>
              <a:rPr lang="ro-RO" sz="3600" b="1" dirty="0" smtClean="0"/>
              <a:t>Absolvenți studii superioare din perspectivă globală, grupul de vârstă 25-34, după țară, în 2008 și 2016</a:t>
            </a:r>
            <a:endParaRPr lang="en-US" sz="3600" b="1" dirty="0"/>
          </a:p>
        </p:txBody>
      </p:sp>
      <p:pic>
        <p:nvPicPr>
          <p:cNvPr id="4" name="Content Placeholder 3"/>
          <p:cNvPicPr>
            <a:picLocks noGrp="1" noChangeAspect="1"/>
          </p:cNvPicPr>
          <p:nvPr>
            <p:ph idx="1"/>
          </p:nvPr>
        </p:nvPicPr>
        <p:blipFill>
          <a:blip r:embed="rId2"/>
          <a:stretch>
            <a:fillRect/>
          </a:stretch>
        </p:blipFill>
        <p:spPr>
          <a:xfrm>
            <a:off x="2682331" y="1429734"/>
            <a:ext cx="6278789" cy="4383736"/>
          </a:xfrm>
          <a:prstGeom prst="rect">
            <a:avLst/>
          </a:prstGeom>
        </p:spPr>
      </p:pic>
      <p:sp>
        <p:nvSpPr>
          <p:cNvPr id="5" name="TextBox 4"/>
          <p:cNvSpPr txBox="1"/>
          <p:nvPr/>
        </p:nvSpPr>
        <p:spPr>
          <a:xfrm>
            <a:off x="2682331" y="5813470"/>
            <a:ext cx="635785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1400" b="0" i="0" u="none" strike="noStrike" kern="1200" cap="none" spc="0" normalizeH="0" baseline="0" noProof="0" dirty="0" smtClean="0">
                <a:ln>
                  <a:noFill/>
                </a:ln>
                <a:solidFill>
                  <a:prstClr val="black"/>
                </a:solidFill>
                <a:effectLst/>
                <a:uLnTx/>
                <a:uFillTx/>
                <a:latin typeface="Calibri" panose="020F0502020204030204"/>
                <a:ea typeface="+mn-ea"/>
                <a:cs typeface="+mn-cs"/>
              </a:rPr>
              <a:t>Sursa: </a:t>
            </a:r>
            <a:r>
              <a:rPr kumimoji="0" lang="ro-RO" sz="1400" b="0" i="0" u="none" strike="noStrike" kern="1200" cap="none" spc="0" normalizeH="0" baseline="0" noProof="0" dirty="0" err="1" smtClean="0">
                <a:ln>
                  <a:noFill/>
                </a:ln>
                <a:solidFill>
                  <a:prstClr val="black"/>
                </a:solidFill>
                <a:effectLst/>
                <a:uLnTx/>
                <a:uFillTx/>
                <a:latin typeface="Calibri" panose="020F0502020204030204"/>
                <a:ea typeface="+mn-ea"/>
                <a:cs typeface="+mn-cs"/>
              </a:rPr>
              <a:t>Eurostat</a:t>
            </a:r>
            <a:r>
              <a:rPr kumimoji="0" lang="ro-RO" sz="1400" b="0" i="0" u="none" strike="noStrike" kern="1200" cap="none" spc="0" normalizeH="0" baseline="0" noProof="0" dirty="0" smtClean="0">
                <a:ln>
                  <a:noFill/>
                </a:ln>
                <a:solidFill>
                  <a:prstClr val="black"/>
                </a:solidFill>
                <a:effectLst/>
                <a:uLnTx/>
                <a:uFillTx/>
                <a:latin typeface="Calibri" panose="020F0502020204030204"/>
                <a:ea typeface="+mn-ea"/>
                <a:cs typeface="+mn-cs"/>
              </a:rPr>
              <a:t> - </a:t>
            </a:r>
            <a:r>
              <a:rPr kumimoji="0" lang="en-U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Smarter</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greener, more inclusive? — Indicators to support the Europe 2020 strategy — 2018 </a:t>
            </a:r>
            <a:r>
              <a:rPr kumimoji="0" lang="en-U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edition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67139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542109"/>
          </a:xfrm>
        </p:spPr>
        <p:txBody>
          <a:bodyPr>
            <a:normAutofit fontScale="90000"/>
          </a:bodyPr>
          <a:lstStyle/>
          <a:p>
            <a:r>
              <a:rPr lang="en-US" dirty="0" smtClean="0"/>
              <a:t>QS</a:t>
            </a:r>
            <a:endParaRPr lang="en-US" dirty="0"/>
          </a:p>
        </p:txBody>
      </p:sp>
      <p:graphicFrame>
        <p:nvGraphicFramePr>
          <p:cNvPr id="4" name="Content Placeholder 3"/>
          <p:cNvGraphicFramePr>
            <a:graphicFrameLocks noGrp="1"/>
          </p:cNvGraphicFramePr>
          <p:nvPr>
            <p:ph idx="1"/>
          </p:nvPr>
        </p:nvGraphicFramePr>
        <p:xfrm>
          <a:off x="4371071" y="1227137"/>
          <a:ext cx="4245195" cy="5356228"/>
        </p:xfrm>
        <a:graphic>
          <a:graphicData uri="http://schemas.openxmlformats.org/drawingml/2006/table">
            <a:tbl>
              <a:tblPr/>
              <a:tblGrid>
                <a:gridCol w="1415065">
                  <a:extLst>
                    <a:ext uri="{9D8B030D-6E8A-4147-A177-3AD203B41FA5}">
                      <a16:colId xmlns:a16="http://schemas.microsoft.com/office/drawing/2014/main" val="1915166486"/>
                    </a:ext>
                  </a:extLst>
                </a:gridCol>
                <a:gridCol w="1415065">
                  <a:extLst>
                    <a:ext uri="{9D8B030D-6E8A-4147-A177-3AD203B41FA5}">
                      <a16:colId xmlns:a16="http://schemas.microsoft.com/office/drawing/2014/main" val="2639172515"/>
                    </a:ext>
                  </a:extLst>
                </a:gridCol>
                <a:gridCol w="1415065">
                  <a:extLst>
                    <a:ext uri="{9D8B030D-6E8A-4147-A177-3AD203B41FA5}">
                      <a16:colId xmlns:a16="http://schemas.microsoft.com/office/drawing/2014/main" val="1875643877"/>
                    </a:ext>
                  </a:extLst>
                </a:gridCol>
              </a:tblGrid>
              <a:tr h="446352">
                <a:tc gridSpan="3">
                  <a:txBody>
                    <a:bodyPr/>
                    <a:lstStyle/>
                    <a:p>
                      <a:pPr algn="ctr" fontAlgn="base"/>
                      <a:r>
                        <a:rPr lang="en-US" sz="1100" b="1">
                          <a:effectLst/>
                          <a:latin typeface="inherit"/>
                        </a:rPr>
                        <a:t>Top 10 universities for the Engineering and Technology subject area</a:t>
                      </a:r>
                      <a:endParaRPr lang="en-US" sz="1100" b="0">
                        <a:solidFill>
                          <a:srgbClr val="606060"/>
                        </a:solidFill>
                        <a:effectLst/>
                        <a:latin typeface="open sans"/>
                      </a:endParaRPr>
                    </a:p>
                  </a:txBody>
                  <a:tcPr marL="48517" marR="48517" marT="48517" marB="4851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70971984"/>
                  </a:ext>
                </a:extLst>
              </a:tr>
              <a:tr h="271693">
                <a:tc>
                  <a:txBody>
                    <a:bodyPr/>
                    <a:lstStyle/>
                    <a:p>
                      <a:pPr algn="l" fontAlgn="base"/>
                      <a:r>
                        <a:rPr lang="en-US" sz="1100" b="1">
                          <a:effectLst/>
                          <a:latin typeface="inherit"/>
                        </a:rPr>
                        <a:t>Rank</a:t>
                      </a:r>
                      <a:endParaRPr lang="en-US" sz="1100" b="0">
                        <a:solidFill>
                          <a:srgbClr val="606060"/>
                        </a:solidFill>
                        <a:effectLst/>
                        <a:latin typeface="open sans"/>
                      </a:endParaRPr>
                    </a:p>
                  </a:txBody>
                  <a:tcPr marL="48517" marR="48517" marT="48517" marB="4851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base"/>
                      <a:r>
                        <a:rPr lang="en-US" sz="1100" b="1">
                          <a:effectLst/>
                          <a:latin typeface="inherit"/>
                        </a:rPr>
                        <a:t>Name of Institution</a:t>
                      </a:r>
                      <a:endParaRPr lang="en-US" sz="1100" b="0">
                        <a:solidFill>
                          <a:srgbClr val="606060"/>
                        </a:solidFill>
                        <a:effectLst/>
                        <a:latin typeface="open sans"/>
                      </a:endParaRPr>
                    </a:p>
                  </a:txBody>
                  <a:tcPr marL="48517" marR="48517" marT="48517" marB="4851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base"/>
                      <a:r>
                        <a:rPr lang="en-US" sz="1100" b="1">
                          <a:effectLst/>
                          <a:latin typeface="inherit"/>
                        </a:rPr>
                        <a:t>Location</a:t>
                      </a:r>
                      <a:endParaRPr lang="en-US" sz="1100" b="0">
                        <a:solidFill>
                          <a:srgbClr val="606060"/>
                        </a:solidFill>
                        <a:effectLst/>
                        <a:latin typeface="open sans"/>
                      </a:endParaRPr>
                    </a:p>
                  </a:txBody>
                  <a:tcPr marL="48517" marR="48517" marT="48517" marB="4851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977617593"/>
                  </a:ext>
                </a:extLst>
              </a:tr>
              <a:tr h="621012">
                <a:tc>
                  <a:txBody>
                    <a:bodyPr/>
                    <a:lstStyle/>
                    <a:p>
                      <a:pPr algn="l" fontAlgn="base"/>
                      <a:r>
                        <a:rPr lang="en-US" sz="1100" b="0">
                          <a:effectLst/>
                          <a:latin typeface="inherit"/>
                        </a:rPr>
                        <a:t>1</a:t>
                      </a:r>
                      <a:endParaRPr lang="en-US" sz="1100" b="0">
                        <a:solidFill>
                          <a:srgbClr val="606060"/>
                        </a:solidFill>
                        <a:effectLst/>
                        <a:latin typeface="open sans"/>
                      </a:endParaRPr>
                    </a:p>
                  </a:txBody>
                  <a:tcPr marL="48517" marR="48517" marT="48517" marB="4851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base"/>
                      <a:r>
                        <a:rPr lang="en-US" sz="1100" b="0" u="none" strike="noStrike">
                          <a:solidFill>
                            <a:srgbClr val="FCB131"/>
                          </a:solidFill>
                          <a:effectLst/>
                          <a:latin typeface="inherit"/>
                          <a:hlinkClick r:id="rId2"/>
                        </a:rPr>
                        <a:t>Massachusetts Institute of Technology (MIT)</a:t>
                      </a:r>
                      <a:endParaRPr lang="en-US" sz="1100" b="0">
                        <a:solidFill>
                          <a:srgbClr val="606060"/>
                        </a:solidFill>
                        <a:effectLst/>
                        <a:latin typeface="open sans"/>
                      </a:endParaRPr>
                    </a:p>
                  </a:txBody>
                  <a:tcPr marL="48517" marR="48517" marT="48517" marB="4851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base"/>
                      <a:r>
                        <a:rPr lang="en-US" sz="1100" b="0" u="none" strike="noStrike">
                          <a:solidFill>
                            <a:srgbClr val="FCB131"/>
                          </a:solidFill>
                          <a:effectLst/>
                          <a:latin typeface="inherit"/>
                          <a:hlinkClick r:id="rId3"/>
                        </a:rPr>
                        <a:t>United States</a:t>
                      </a:r>
                      <a:endParaRPr lang="en-US" sz="1100" b="0">
                        <a:solidFill>
                          <a:srgbClr val="606060"/>
                        </a:solidFill>
                        <a:effectLst/>
                        <a:latin typeface="open sans"/>
                      </a:endParaRPr>
                    </a:p>
                  </a:txBody>
                  <a:tcPr marL="48517" marR="48517" marT="48517" marB="4851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826664636"/>
                  </a:ext>
                </a:extLst>
              </a:tr>
              <a:tr h="271693">
                <a:tc>
                  <a:txBody>
                    <a:bodyPr/>
                    <a:lstStyle/>
                    <a:p>
                      <a:pPr algn="l" fontAlgn="base"/>
                      <a:r>
                        <a:rPr lang="en-US" sz="1100" b="0">
                          <a:effectLst/>
                          <a:latin typeface="inherit"/>
                        </a:rPr>
                        <a:t>2</a:t>
                      </a:r>
                      <a:endParaRPr lang="en-US" sz="1100" b="0">
                        <a:solidFill>
                          <a:srgbClr val="606060"/>
                        </a:solidFill>
                        <a:effectLst/>
                        <a:latin typeface="open sans"/>
                      </a:endParaRPr>
                    </a:p>
                  </a:txBody>
                  <a:tcPr marL="48517" marR="48517" marT="48517" marB="4851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base"/>
                      <a:r>
                        <a:rPr lang="en-US" sz="1100" b="0" u="none" strike="noStrike">
                          <a:solidFill>
                            <a:srgbClr val="FCB131"/>
                          </a:solidFill>
                          <a:effectLst/>
                          <a:latin typeface="inherit"/>
                          <a:hlinkClick r:id="rId4"/>
                        </a:rPr>
                        <a:t>Stanford University</a:t>
                      </a:r>
                      <a:endParaRPr lang="en-US" sz="1100" b="0">
                        <a:solidFill>
                          <a:srgbClr val="606060"/>
                        </a:solidFill>
                        <a:effectLst/>
                        <a:latin typeface="open sans"/>
                      </a:endParaRPr>
                    </a:p>
                  </a:txBody>
                  <a:tcPr marL="48517" marR="48517" marT="48517" marB="4851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base"/>
                      <a:r>
                        <a:rPr lang="en-US" sz="1100" b="0">
                          <a:effectLst/>
                          <a:latin typeface="inherit"/>
                        </a:rPr>
                        <a:t>US</a:t>
                      </a:r>
                      <a:endParaRPr lang="en-US" sz="1100" b="0">
                        <a:solidFill>
                          <a:srgbClr val="606060"/>
                        </a:solidFill>
                        <a:effectLst/>
                        <a:latin typeface="open sans"/>
                      </a:endParaRPr>
                    </a:p>
                  </a:txBody>
                  <a:tcPr marL="48517" marR="48517" marT="48517" marB="4851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384782437"/>
                  </a:ext>
                </a:extLst>
              </a:tr>
              <a:tr h="621012">
                <a:tc>
                  <a:txBody>
                    <a:bodyPr/>
                    <a:lstStyle/>
                    <a:p>
                      <a:pPr algn="l" fontAlgn="base"/>
                      <a:r>
                        <a:rPr lang="en-US" sz="1100" b="0">
                          <a:effectLst/>
                          <a:latin typeface="inherit"/>
                        </a:rPr>
                        <a:t>3</a:t>
                      </a:r>
                      <a:endParaRPr lang="en-US" sz="1100" b="0">
                        <a:solidFill>
                          <a:srgbClr val="606060"/>
                        </a:solidFill>
                        <a:effectLst/>
                        <a:latin typeface="open sans"/>
                      </a:endParaRPr>
                    </a:p>
                  </a:txBody>
                  <a:tcPr marL="48517" marR="48517" marT="48517" marB="4851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base"/>
                      <a:r>
                        <a:rPr lang="en-US" sz="1100" b="0" u="none" strike="noStrike">
                          <a:solidFill>
                            <a:srgbClr val="FCB131"/>
                          </a:solidFill>
                          <a:effectLst/>
                          <a:latin typeface="inherit"/>
                          <a:hlinkClick r:id="rId5"/>
                        </a:rPr>
                        <a:t>ETH Zurich - Swiss Federal Institute of Technology</a:t>
                      </a:r>
                      <a:endParaRPr lang="en-US" sz="1100" b="0">
                        <a:solidFill>
                          <a:srgbClr val="606060"/>
                        </a:solidFill>
                        <a:effectLst/>
                        <a:latin typeface="open sans"/>
                      </a:endParaRPr>
                    </a:p>
                  </a:txBody>
                  <a:tcPr marL="48517" marR="48517" marT="48517" marB="4851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base"/>
                      <a:r>
                        <a:rPr lang="en-US" sz="1100" b="0" u="none" strike="noStrike">
                          <a:solidFill>
                            <a:srgbClr val="FCB131"/>
                          </a:solidFill>
                          <a:effectLst/>
                          <a:latin typeface="inherit"/>
                          <a:hlinkClick r:id="rId6"/>
                        </a:rPr>
                        <a:t>Switzerland</a:t>
                      </a:r>
                      <a:endParaRPr lang="en-US" sz="1100" b="0">
                        <a:solidFill>
                          <a:srgbClr val="606060"/>
                        </a:solidFill>
                        <a:effectLst/>
                        <a:latin typeface="open sans"/>
                      </a:endParaRPr>
                    </a:p>
                  </a:txBody>
                  <a:tcPr marL="48517" marR="48517" marT="48517" marB="4851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614879640"/>
                  </a:ext>
                </a:extLst>
              </a:tr>
              <a:tr h="446352">
                <a:tc>
                  <a:txBody>
                    <a:bodyPr/>
                    <a:lstStyle/>
                    <a:p>
                      <a:pPr algn="l" fontAlgn="base"/>
                      <a:r>
                        <a:rPr lang="en-US" sz="1100" b="0">
                          <a:effectLst/>
                          <a:latin typeface="inherit"/>
                        </a:rPr>
                        <a:t>4</a:t>
                      </a:r>
                      <a:endParaRPr lang="en-US" sz="1100" b="0">
                        <a:solidFill>
                          <a:srgbClr val="606060"/>
                        </a:solidFill>
                        <a:effectLst/>
                        <a:latin typeface="open sans"/>
                      </a:endParaRPr>
                    </a:p>
                  </a:txBody>
                  <a:tcPr marL="48517" marR="48517" marT="48517" marB="4851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base"/>
                      <a:r>
                        <a:rPr lang="en-US" sz="1100" b="0" u="none" strike="noStrike">
                          <a:solidFill>
                            <a:srgbClr val="FCB131"/>
                          </a:solidFill>
                          <a:effectLst/>
                          <a:latin typeface="inherit"/>
                          <a:hlinkClick r:id="rId7"/>
                        </a:rPr>
                        <a:t>University of Cambridge</a:t>
                      </a:r>
                      <a:endParaRPr lang="en-US" sz="1100" b="0">
                        <a:solidFill>
                          <a:srgbClr val="606060"/>
                        </a:solidFill>
                        <a:effectLst/>
                        <a:latin typeface="open sans"/>
                      </a:endParaRPr>
                    </a:p>
                  </a:txBody>
                  <a:tcPr marL="48517" marR="48517" marT="48517" marB="4851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base"/>
                      <a:r>
                        <a:rPr lang="en-US" sz="1100" b="0" u="none" strike="noStrike">
                          <a:solidFill>
                            <a:srgbClr val="FCB131"/>
                          </a:solidFill>
                          <a:effectLst/>
                          <a:latin typeface="inherit"/>
                          <a:hlinkClick r:id="rId8"/>
                        </a:rPr>
                        <a:t>United Kingdom</a:t>
                      </a:r>
                      <a:endParaRPr lang="en-US" sz="1100" b="0">
                        <a:solidFill>
                          <a:srgbClr val="606060"/>
                        </a:solidFill>
                        <a:effectLst/>
                        <a:latin typeface="open sans"/>
                      </a:endParaRPr>
                    </a:p>
                  </a:txBody>
                  <a:tcPr marL="48517" marR="48517" marT="48517" marB="4851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497993581"/>
                  </a:ext>
                </a:extLst>
              </a:tr>
              <a:tr h="621012">
                <a:tc>
                  <a:txBody>
                    <a:bodyPr/>
                    <a:lstStyle/>
                    <a:p>
                      <a:pPr algn="l" fontAlgn="base"/>
                      <a:r>
                        <a:rPr lang="en-US" sz="1100" b="0">
                          <a:effectLst/>
                          <a:latin typeface="inherit"/>
                        </a:rPr>
                        <a:t>5</a:t>
                      </a:r>
                      <a:endParaRPr lang="en-US" sz="1100" b="0">
                        <a:solidFill>
                          <a:srgbClr val="606060"/>
                        </a:solidFill>
                        <a:effectLst/>
                        <a:latin typeface="open sans"/>
                      </a:endParaRPr>
                    </a:p>
                  </a:txBody>
                  <a:tcPr marL="48517" marR="48517" marT="48517" marB="4851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base"/>
                      <a:r>
                        <a:rPr lang="en-US" sz="1100" b="0" u="none" strike="noStrike">
                          <a:solidFill>
                            <a:srgbClr val="FCB131"/>
                          </a:solidFill>
                          <a:effectLst/>
                          <a:latin typeface="inherit"/>
                          <a:hlinkClick r:id="rId9"/>
                        </a:rPr>
                        <a:t>University of California, Berkeley (UCB)</a:t>
                      </a:r>
                      <a:endParaRPr lang="en-US" sz="1100" b="0">
                        <a:solidFill>
                          <a:srgbClr val="606060"/>
                        </a:solidFill>
                        <a:effectLst/>
                        <a:latin typeface="open sans"/>
                      </a:endParaRPr>
                    </a:p>
                  </a:txBody>
                  <a:tcPr marL="48517" marR="48517" marT="48517" marB="4851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base"/>
                      <a:r>
                        <a:rPr lang="en-US" sz="1100" b="0">
                          <a:effectLst/>
                          <a:latin typeface="inherit"/>
                        </a:rPr>
                        <a:t>US</a:t>
                      </a:r>
                      <a:endParaRPr lang="en-US" sz="1100" b="0">
                        <a:solidFill>
                          <a:srgbClr val="606060"/>
                        </a:solidFill>
                        <a:effectLst/>
                        <a:latin typeface="open sans"/>
                      </a:endParaRPr>
                    </a:p>
                  </a:txBody>
                  <a:tcPr marL="48517" marR="48517" marT="48517" marB="4851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27005050"/>
                  </a:ext>
                </a:extLst>
              </a:tr>
              <a:tr h="621012">
                <a:tc>
                  <a:txBody>
                    <a:bodyPr/>
                    <a:lstStyle/>
                    <a:p>
                      <a:pPr algn="l" fontAlgn="base"/>
                      <a:r>
                        <a:rPr lang="en-US" sz="1100" b="0">
                          <a:effectLst/>
                          <a:latin typeface="inherit"/>
                        </a:rPr>
                        <a:t>=6</a:t>
                      </a:r>
                      <a:endParaRPr lang="en-US" sz="1100" b="0">
                        <a:solidFill>
                          <a:srgbClr val="606060"/>
                        </a:solidFill>
                        <a:effectLst/>
                        <a:latin typeface="open sans"/>
                      </a:endParaRPr>
                    </a:p>
                  </a:txBody>
                  <a:tcPr marL="48517" marR="48517" marT="48517" marB="4851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base"/>
                      <a:r>
                        <a:rPr lang="en-US" sz="1100" b="0" u="none" strike="noStrike">
                          <a:solidFill>
                            <a:srgbClr val="FCB131"/>
                          </a:solidFill>
                          <a:effectLst/>
                          <a:latin typeface="inherit"/>
                          <a:hlinkClick r:id="rId10"/>
                        </a:rPr>
                        <a:t>Nanyang Technological University (NTU)</a:t>
                      </a:r>
                      <a:endParaRPr lang="en-US" sz="1100" b="0">
                        <a:solidFill>
                          <a:srgbClr val="606060"/>
                        </a:solidFill>
                        <a:effectLst/>
                        <a:latin typeface="open sans"/>
                      </a:endParaRPr>
                    </a:p>
                  </a:txBody>
                  <a:tcPr marL="48517" marR="48517" marT="48517" marB="4851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base"/>
                      <a:r>
                        <a:rPr lang="en-US" sz="1100" b="0" u="none" strike="noStrike">
                          <a:solidFill>
                            <a:srgbClr val="FCB131"/>
                          </a:solidFill>
                          <a:effectLst/>
                          <a:latin typeface="inherit"/>
                          <a:hlinkClick r:id="rId11"/>
                        </a:rPr>
                        <a:t>Singapore</a:t>
                      </a:r>
                      <a:endParaRPr lang="en-US" sz="1100" b="0">
                        <a:solidFill>
                          <a:srgbClr val="606060"/>
                        </a:solidFill>
                        <a:effectLst/>
                        <a:latin typeface="open sans"/>
                      </a:endParaRPr>
                    </a:p>
                  </a:txBody>
                  <a:tcPr marL="48517" marR="48517" marT="48517" marB="4851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003443280"/>
                  </a:ext>
                </a:extLst>
              </a:tr>
              <a:tr h="271693">
                <a:tc>
                  <a:txBody>
                    <a:bodyPr/>
                    <a:lstStyle/>
                    <a:p>
                      <a:pPr algn="l" fontAlgn="base"/>
                      <a:r>
                        <a:rPr lang="en-US" sz="1100" b="0">
                          <a:effectLst/>
                          <a:latin typeface="inherit"/>
                        </a:rPr>
                        <a:t>=6</a:t>
                      </a:r>
                      <a:endParaRPr lang="en-US" sz="1100" b="0">
                        <a:solidFill>
                          <a:srgbClr val="606060"/>
                        </a:solidFill>
                        <a:effectLst/>
                        <a:latin typeface="open sans"/>
                      </a:endParaRPr>
                    </a:p>
                  </a:txBody>
                  <a:tcPr marL="48517" marR="48517" marT="48517" marB="4851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base"/>
                      <a:r>
                        <a:rPr lang="en-US" sz="1100" b="0">
                          <a:effectLst/>
                          <a:latin typeface="inherit"/>
                        </a:rPr>
                        <a:t> </a:t>
                      </a:r>
                      <a:r>
                        <a:rPr lang="en-US" sz="1100" b="0" u="none" strike="noStrike">
                          <a:solidFill>
                            <a:srgbClr val="FCB131"/>
                          </a:solidFill>
                          <a:effectLst/>
                          <a:latin typeface="inherit"/>
                          <a:hlinkClick r:id="rId12"/>
                        </a:rPr>
                        <a:t>University of Oxford</a:t>
                      </a:r>
                      <a:endParaRPr lang="en-US" sz="1100" b="0">
                        <a:solidFill>
                          <a:srgbClr val="606060"/>
                        </a:solidFill>
                        <a:effectLst/>
                        <a:latin typeface="open sans"/>
                      </a:endParaRPr>
                    </a:p>
                  </a:txBody>
                  <a:tcPr marL="48517" marR="48517" marT="48517" marB="4851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base"/>
                      <a:r>
                        <a:rPr lang="en-US" sz="1100" b="0">
                          <a:effectLst/>
                          <a:latin typeface="inherit"/>
                        </a:rPr>
                        <a:t>UK</a:t>
                      </a:r>
                      <a:endParaRPr lang="en-US" sz="1100" b="0">
                        <a:solidFill>
                          <a:srgbClr val="606060"/>
                        </a:solidFill>
                        <a:effectLst/>
                        <a:latin typeface="open sans"/>
                      </a:endParaRPr>
                    </a:p>
                  </a:txBody>
                  <a:tcPr marL="48517" marR="48517" marT="48517" marB="4851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825383082"/>
                  </a:ext>
                </a:extLst>
              </a:tr>
              <a:tr h="446352">
                <a:tc>
                  <a:txBody>
                    <a:bodyPr/>
                    <a:lstStyle/>
                    <a:p>
                      <a:pPr algn="l" fontAlgn="base"/>
                      <a:r>
                        <a:rPr lang="en-US" sz="1100" b="0">
                          <a:effectLst/>
                          <a:latin typeface="inherit"/>
                        </a:rPr>
                        <a:t>=8</a:t>
                      </a:r>
                      <a:endParaRPr lang="en-US" sz="1100" b="0">
                        <a:solidFill>
                          <a:srgbClr val="606060"/>
                        </a:solidFill>
                        <a:effectLst/>
                        <a:latin typeface="open sans"/>
                      </a:endParaRPr>
                    </a:p>
                  </a:txBody>
                  <a:tcPr marL="48517" marR="48517" marT="48517" marB="4851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base"/>
                      <a:r>
                        <a:rPr lang="en-US" sz="1100" b="0" u="none" strike="noStrike">
                          <a:solidFill>
                            <a:srgbClr val="FCB131"/>
                          </a:solidFill>
                          <a:effectLst/>
                          <a:latin typeface="inherit"/>
                          <a:hlinkClick r:id="rId13"/>
                        </a:rPr>
                        <a:t>Imperial College London</a:t>
                      </a:r>
                      <a:endParaRPr lang="en-US" sz="1100" b="0">
                        <a:solidFill>
                          <a:srgbClr val="606060"/>
                        </a:solidFill>
                        <a:effectLst/>
                        <a:latin typeface="open sans"/>
                      </a:endParaRPr>
                    </a:p>
                  </a:txBody>
                  <a:tcPr marL="48517" marR="48517" marT="48517" marB="4851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base"/>
                      <a:r>
                        <a:rPr lang="en-US" sz="1100" b="0">
                          <a:effectLst/>
                          <a:latin typeface="inherit"/>
                        </a:rPr>
                        <a:t>UK</a:t>
                      </a:r>
                      <a:endParaRPr lang="en-US" sz="1100" b="0">
                        <a:solidFill>
                          <a:srgbClr val="606060"/>
                        </a:solidFill>
                        <a:effectLst/>
                        <a:latin typeface="open sans"/>
                      </a:endParaRPr>
                    </a:p>
                  </a:txBody>
                  <a:tcPr marL="48517" marR="48517" marT="48517" marB="4851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176633518"/>
                  </a:ext>
                </a:extLst>
              </a:tr>
              <a:tr h="446352">
                <a:tc>
                  <a:txBody>
                    <a:bodyPr/>
                    <a:lstStyle/>
                    <a:p>
                      <a:pPr algn="l" fontAlgn="base"/>
                      <a:r>
                        <a:rPr lang="en-US" sz="1100" b="0">
                          <a:effectLst/>
                          <a:latin typeface="inherit"/>
                        </a:rPr>
                        <a:t>=8</a:t>
                      </a:r>
                      <a:endParaRPr lang="en-US" sz="1100" b="0">
                        <a:solidFill>
                          <a:srgbClr val="606060"/>
                        </a:solidFill>
                        <a:effectLst/>
                        <a:latin typeface="open sans"/>
                      </a:endParaRPr>
                    </a:p>
                  </a:txBody>
                  <a:tcPr marL="48517" marR="48517" marT="48517" marB="4851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base"/>
                      <a:r>
                        <a:rPr lang="en-US" sz="1100" b="0" u="none" strike="noStrike">
                          <a:solidFill>
                            <a:srgbClr val="FCB131"/>
                          </a:solidFill>
                          <a:effectLst/>
                          <a:latin typeface="inherit"/>
                          <a:hlinkClick r:id="rId14"/>
                        </a:rPr>
                        <a:t>National University of Singapore (NUS)</a:t>
                      </a:r>
                      <a:endParaRPr lang="en-US" sz="1100" b="0">
                        <a:solidFill>
                          <a:srgbClr val="606060"/>
                        </a:solidFill>
                        <a:effectLst/>
                        <a:latin typeface="open sans"/>
                      </a:endParaRPr>
                    </a:p>
                  </a:txBody>
                  <a:tcPr marL="48517" marR="48517" marT="48517" marB="4851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base"/>
                      <a:r>
                        <a:rPr lang="en-US" sz="1100" b="0">
                          <a:effectLst/>
                          <a:latin typeface="inherit"/>
                        </a:rPr>
                        <a:t>Singapore</a:t>
                      </a:r>
                      <a:endParaRPr lang="en-US" sz="1100" b="0">
                        <a:solidFill>
                          <a:srgbClr val="606060"/>
                        </a:solidFill>
                        <a:effectLst/>
                        <a:latin typeface="open sans"/>
                      </a:endParaRPr>
                    </a:p>
                  </a:txBody>
                  <a:tcPr marL="48517" marR="48517" marT="48517" marB="4851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612411999"/>
                  </a:ext>
                </a:extLst>
              </a:tr>
              <a:tr h="271693">
                <a:tc>
                  <a:txBody>
                    <a:bodyPr/>
                    <a:lstStyle/>
                    <a:p>
                      <a:pPr algn="l" fontAlgn="base"/>
                      <a:r>
                        <a:rPr lang="en-US" sz="1100" b="0">
                          <a:effectLst/>
                          <a:latin typeface="inherit"/>
                        </a:rPr>
                        <a:t>10</a:t>
                      </a:r>
                      <a:endParaRPr lang="en-US" sz="1100" b="0">
                        <a:solidFill>
                          <a:srgbClr val="606060"/>
                        </a:solidFill>
                        <a:effectLst/>
                        <a:latin typeface="open sans"/>
                      </a:endParaRPr>
                    </a:p>
                  </a:txBody>
                  <a:tcPr marL="48517" marR="48517" marT="48517" marB="4851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base"/>
                      <a:r>
                        <a:rPr lang="en-US" sz="1100" b="0" u="none" strike="noStrike">
                          <a:solidFill>
                            <a:srgbClr val="FCB131"/>
                          </a:solidFill>
                          <a:effectLst/>
                          <a:latin typeface="inherit"/>
                          <a:hlinkClick r:id="rId15"/>
                        </a:rPr>
                        <a:t>Tsinghua University</a:t>
                      </a:r>
                      <a:endParaRPr lang="en-US" sz="1100" b="0">
                        <a:solidFill>
                          <a:srgbClr val="606060"/>
                        </a:solidFill>
                        <a:effectLst/>
                        <a:latin typeface="open sans"/>
                      </a:endParaRPr>
                    </a:p>
                  </a:txBody>
                  <a:tcPr marL="48517" marR="48517" marT="48517" marB="4851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base"/>
                      <a:r>
                        <a:rPr lang="en-US" sz="1100" b="0" u="none" strike="noStrike" dirty="0">
                          <a:solidFill>
                            <a:srgbClr val="FCB131"/>
                          </a:solidFill>
                          <a:effectLst/>
                          <a:latin typeface="inherit"/>
                          <a:hlinkClick r:id="rId16"/>
                        </a:rPr>
                        <a:t>China</a:t>
                      </a:r>
                      <a:r>
                        <a:rPr lang="en-US" sz="1100" b="1" dirty="0">
                          <a:effectLst/>
                          <a:latin typeface="inherit"/>
                        </a:rPr>
                        <a:t> </a:t>
                      </a:r>
                      <a:endParaRPr lang="en-US" sz="1100" b="0" dirty="0">
                        <a:solidFill>
                          <a:srgbClr val="606060"/>
                        </a:solidFill>
                        <a:effectLst/>
                        <a:latin typeface="open sans"/>
                      </a:endParaRPr>
                    </a:p>
                  </a:txBody>
                  <a:tcPr marL="48517" marR="48517" marT="48517" marB="4851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694613294"/>
                  </a:ext>
                </a:extLst>
              </a:tr>
            </a:tbl>
          </a:graphicData>
        </a:graphic>
      </p:graphicFrame>
      <p:sp>
        <p:nvSpPr>
          <p:cNvPr id="5"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13554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542109"/>
          </a:xfrm>
        </p:spPr>
        <p:txBody>
          <a:bodyPr>
            <a:normAutofit fontScale="90000"/>
          </a:bodyPr>
          <a:lstStyle/>
          <a:p>
            <a:r>
              <a:rPr lang="en-US" dirty="0" smtClean="0"/>
              <a:t>QS</a:t>
            </a:r>
            <a:endParaRPr lang="en-US" dirty="0"/>
          </a:p>
        </p:txBody>
      </p:sp>
      <p:graphicFrame>
        <p:nvGraphicFramePr>
          <p:cNvPr id="4" name="Content Placeholder 3"/>
          <p:cNvGraphicFramePr>
            <a:graphicFrameLocks noGrp="1"/>
          </p:cNvGraphicFramePr>
          <p:nvPr>
            <p:ph idx="1"/>
          </p:nvPr>
        </p:nvGraphicFramePr>
        <p:xfrm>
          <a:off x="3159919" y="1465104"/>
          <a:ext cx="6667500" cy="4907280"/>
        </p:xfrm>
        <a:graphic>
          <a:graphicData uri="http://schemas.openxmlformats.org/drawingml/2006/table">
            <a:tbl>
              <a:tblPr/>
              <a:tblGrid>
                <a:gridCol w="2222500">
                  <a:extLst>
                    <a:ext uri="{9D8B030D-6E8A-4147-A177-3AD203B41FA5}">
                      <a16:colId xmlns:a16="http://schemas.microsoft.com/office/drawing/2014/main" val="3426603384"/>
                    </a:ext>
                  </a:extLst>
                </a:gridCol>
                <a:gridCol w="2222500">
                  <a:extLst>
                    <a:ext uri="{9D8B030D-6E8A-4147-A177-3AD203B41FA5}">
                      <a16:colId xmlns:a16="http://schemas.microsoft.com/office/drawing/2014/main" val="3918242854"/>
                    </a:ext>
                  </a:extLst>
                </a:gridCol>
                <a:gridCol w="2222500">
                  <a:extLst>
                    <a:ext uri="{9D8B030D-6E8A-4147-A177-3AD203B41FA5}">
                      <a16:colId xmlns:a16="http://schemas.microsoft.com/office/drawing/2014/main" val="873431675"/>
                    </a:ext>
                  </a:extLst>
                </a:gridCol>
              </a:tblGrid>
              <a:tr h="0">
                <a:tc gridSpan="3">
                  <a:txBody>
                    <a:bodyPr/>
                    <a:lstStyle/>
                    <a:p>
                      <a:pPr algn="ctr" fontAlgn="base"/>
                      <a:r>
                        <a:rPr lang="en-US" b="1">
                          <a:effectLst/>
                          <a:latin typeface="inherit"/>
                        </a:rPr>
                        <a:t>Top five universities for mechanical, aeronautical and manufacturing engineering</a:t>
                      </a:r>
                      <a:endParaRPr lang="en-US" b="0">
                        <a:solidFill>
                          <a:srgbClr val="606060"/>
                        </a:solidFill>
                        <a:effectLst/>
                        <a:latin typeface="open sans"/>
                      </a:endParaRPr>
                    </a:p>
                    <a:p>
                      <a:pPr algn="ctr" fontAlgn="base"/>
                      <a:r>
                        <a:rPr lang="en-US" b="1">
                          <a:effectLst/>
                          <a:latin typeface="inherit"/>
                        </a:rPr>
                        <a:t>Based on the QS World University Rankings by Subject 2019</a:t>
                      </a:r>
                      <a:endParaRPr lang="en-US" b="0">
                        <a:solidFill>
                          <a:srgbClr val="606060"/>
                        </a:solidFill>
                        <a:effectLst/>
                        <a:latin typeface="open sans"/>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93820923"/>
                  </a:ext>
                </a:extLst>
              </a:tr>
              <a:tr h="0">
                <a:tc>
                  <a:txBody>
                    <a:bodyPr/>
                    <a:lstStyle/>
                    <a:p>
                      <a:pPr algn="l" fontAlgn="base"/>
                      <a:r>
                        <a:rPr lang="en-US" b="1">
                          <a:effectLst/>
                          <a:latin typeface="inherit"/>
                        </a:rPr>
                        <a:t>Rank</a:t>
                      </a:r>
                      <a:endParaRPr lang="en-US" b="0">
                        <a:solidFill>
                          <a:srgbClr val="606060"/>
                        </a:solidFill>
                        <a:effectLst/>
                        <a:latin typeface="open sans"/>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base"/>
                      <a:r>
                        <a:rPr lang="en-US" b="1">
                          <a:effectLst/>
                          <a:latin typeface="inherit"/>
                        </a:rPr>
                        <a:t>Name of Institution</a:t>
                      </a:r>
                      <a:endParaRPr lang="en-US" b="0">
                        <a:solidFill>
                          <a:srgbClr val="606060"/>
                        </a:solidFill>
                        <a:effectLst/>
                        <a:latin typeface="open sans"/>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base"/>
                      <a:r>
                        <a:rPr lang="en-US" b="1">
                          <a:effectLst/>
                          <a:latin typeface="inherit"/>
                        </a:rPr>
                        <a:t>Location</a:t>
                      </a:r>
                      <a:endParaRPr lang="en-US" b="0">
                        <a:solidFill>
                          <a:srgbClr val="606060"/>
                        </a:solidFill>
                        <a:effectLst/>
                        <a:latin typeface="open sans"/>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29788152"/>
                  </a:ext>
                </a:extLst>
              </a:tr>
              <a:tr h="0">
                <a:tc>
                  <a:txBody>
                    <a:bodyPr/>
                    <a:lstStyle/>
                    <a:p>
                      <a:pPr algn="l" fontAlgn="base"/>
                      <a:r>
                        <a:rPr lang="en-US" b="0">
                          <a:effectLst/>
                          <a:latin typeface="inherit"/>
                        </a:rPr>
                        <a:t>1</a:t>
                      </a:r>
                      <a:endParaRPr lang="en-US" b="0">
                        <a:solidFill>
                          <a:srgbClr val="606060"/>
                        </a:solidFill>
                        <a:effectLst/>
                        <a:latin typeface="open sans"/>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base"/>
                      <a:r>
                        <a:rPr lang="en-US" b="0" u="none" strike="noStrike">
                          <a:solidFill>
                            <a:srgbClr val="FCB131"/>
                          </a:solidFill>
                          <a:effectLst/>
                          <a:latin typeface="inherit"/>
                          <a:hlinkClick r:id="rId2"/>
                        </a:rPr>
                        <a:t>Massachusetts Institute of Technology (MIT)</a:t>
                      </a:r>
                      <a:endParaRPr lang="en-US" b="0">
                        <a:solidFill>
                          <a:srgbClr val="606060"/>
                        </a:solidFill>
                        <a:effectLst/>
                        <a:latin typeface="open sans"/>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base"/>
                      <a:r>
                        <a:rPr lang="en-US" b="0">
                          <a:effectLst/>
                          <a:latin typeface="inherit"/>
                        </a:rPr>
                        <a:t>United States</a:t>
                      </a:r>
                      <a:endParaRPr lang="en-US" b="0">
                        <a:solidFill>
                          <a:srgbClr val="606060"/>
                        </a:solidFill>
                        <a:effectLst/>
                        <a:latin typeface="open sans"/>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414367404"/>
                  </a:ext>
                </a:extLst>
              </a:tr>
              <a:tr h="0">
                <a:tc>
                  <a:txBody>
                    <a:bodyPr/>
                    <a:lstStyle/>
                    <a:p>
                      <a:pPr algn="l" fontAlgn="base"/>
                      <a:r>
                        <a:rPr lang="en-US" b="0">
                          <a:effectLst/>
                          <a:latin typeface="inherit"/>
                        </a:rPr>
                        <a:t>2</a:t>
                      </a:r>
                      <a:endParaRPr lang="en-US" b="0">
                        <a:solidFill>
                          <a:srgbClr val="606060"/>
                        </a:solidFill>
                        <a:effectLst/>
                        <a:latin typeface="open sans"/>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base"/>
                      <a:r>
                        <a:rPr lang="en-US" b="0" u="none" strike="noStrike">
                          <a:solidFill>
                            <a:srgbClr val="FCB131"/>
                          </a:solidFill>
                          <a:effectLst/>
                          <a:latin typeface="inherit"/>
                          <a:hlinkClick r:id="rId3"/>
                        </a:rPr>
                        <a:t>Stanford University</a:t>
                      </a:r>
                      <a:endParaRPr lang="en-US" b="0">
                        <a:solidFill>
                          <a:srgbClr val="606060"/>
                        </a:solidFill>
                        <a:effectLst/>
                        <a:latin typeface="open sans"/>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base"/>
                      <a:r>
                        <a:rPr lang="en-US" b="0">
                          <a:effectLst/>
                          <a:latin typeface="inherit"/>
                        </a:rPr>
                        <a:t>US</a:t>
                      </a:r>
                      <a:endParaRPr lang="en-US" b="0">
                        <a:solidFill>
                          <a:srgbClr val="606060"/>
                        </a:solidFill>
                        <a:effectLst/>
                        <a:latin typeface="open sans"/>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021882713"/>
                  </a:ext>
                </a:extLst>
              </a:tr>
              <a:tr h="0">
                <a:tc>
                  <a:txBody>
                    <a:bodyPr/>
                    <a:lstStyle/>
                    <a:p>
                      <a:pPr algn="l" fontAlgn="base"/>
                      <a:r>
                        <a:rPr lang="en-US" b="0">
                          <a:effectLst/>
                          <a:latin typeface="inherit"/>
                        </a:rPr>
                        <a:t>3</a:t>
                      </a:r>
                      <a:endParaRPr lang="en-US" b="0">
                        <a:solidFill>
                          <a:srgbClr val="606060"/>
                        </a:solidFill>
                        <a:effectLst/>
                        <a:latin typeface="open sans"/>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base"/>
                      <a:r>
                        <a:rPr lang="en-US" b="0" u="none" strike="noStrike">
                          <a:solidFill>
                            <a:srgbClr val="FCB131"/>
                          </a:solidFill>
                          <a:effectLst/>
                          <a:latin typeface="inherit"/>
                          <a:hlinkClick r:id="rId4"/>
                        </a:rPr>
                        <a:t>University of Cambridge</a:t>
                      </a:r>
                      <a:endParaRPr lang="en-US" b="0">
                        <a:solidFill>
                          <a:srgbClr val="606060"/>
                        </a:solidFill>
                        <a:effectLst/>
                        <a:latin typeface="open sans"/>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base"/>
                      <a:r>
                        <a:rPr lang="en-US" b="0">
                          <a:effectLst/>
                          <a:latin typeface="inherit"/>
                        </a:rPr>
                        <a:t>United Kingdom</a:t>
                      </a:r>
                      <a:endParaRPr lang="en-US" b="0">
                        <a:solidFill>
                          <a:srgbClr val="606060"/>
                        </a:solidFill>
                        <a:effectLst/>
                        <a:latin typeface="open sans"/>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167899246"/>
                  </a:ext>
                </a:extLst>
              </a:tr>
              <a:tr h="0">
                <a:tc>
                  <a:txBody>
                    <a:bodyPr/>
                    <a:lstStyle/>
                    <a:p>
                      <a:pPr algn="l" fontAlgn="base"/>
                      <a:r>
                        <a:rPr lang="en-US" b="0">
                          <a:effectLst/>
                          <a:latin typeface="inherit"/>
                        </a:rPr>
                        <a:t>4</a:t>
                      </a:r>
                      <a:endParaRPr lang="en-US" b="0">
                        <a:solidFill>
                          <a:srgbClr val="606060"/>
                        </a:solidFill>
                        <a:effectLst/>
                        <a:latin typeface="open sans"/>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base"/>
                      <a:r>
                        <a:rPr lang="en-US" b="0" u="none" strike="noStrike">
                          <a:solidFill>
                            <a:srgbClr val="FCB131"/>
                          </a:solidFill>
                          <a:effectLst/>
                          <a:latin typeface="inherit"/>
                          <a:hlinkClick r:id="rId5"/>
                        </a:rPr>
                        <a:t>Delft University of Technology</a:t>
                      </a:r>
                      <a:endParaRPr lang="en-US" b="0">
                        <a:solidFill>
                          <a:srgbClr val="606060"/>
                        </a:solidFill>
                        <a:effectLst/>
                        <a:latin typeface="open sans"/>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base"/>
                      <a:r>
                        <a:rPr lang="en-US" b="0">
                          <a:effectLst/>
                          <a:latin typeface="inherit"/>
                        </a:rPr>
                        <a:t>The Netherlands</a:t>
                      </a:r>
                      <a:endParaRPr lang="en-US" b="0">
                        <a:solidFill>
                          <a:srgbClr val="606060"/>
                        </a:solidFill>
                        <a:effectLst/>
                        <a:latin typeface="open sans"/>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282871237"/>
                  </a:ext>
                </a:extLst>
              </a:tr>
              <a:tr h="0">
                <a:tc>
                  <a:txBody>
                    <a:bodyPr/>
                    <a:lstStyle/>
                    <a:p>
                      <a:pPr algn="l" fontAlgn="base"/>
                      <a:r>
                        <a:rPr lang="en-US" b="0">
                          <a:effectLst/>
                          <a:latin typeface="inherit"/>
                        </a:rPr>
                        <a:t>5</a:t>
                      </a:r>
                      <a:endParaRPr lang="en-US" b="0">
                        <a:solidFill>
                          <a:srgbClr val="606060"/>
                        </a:solidFill>
                        <a:effectLst/>
                        <a:latin typeface="open sans"/>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base"/>
                      <a:r>
                        <a:rPr lang="en-US" b="0" u="none" strike="noStrike">
                          <a:solidFill>
                            <a:srgbClr val="FCB131"/>
                          </a:solidFill>
                          <a:effectLst/>
                          <a:latin typeface="inherit"/>
                          <a:hlinkClick r:id="rId6"/>
                        </a:rPr>
                        <a:t>Harvard University</a:t>
                      </a:r>
                      <a:endParaRPr lang="en-US" b="0">
                        <a:solidFill>
                          <a:srgbClr val="606060"/>
                        </a:solidFill>
                        <a:effectLst/>
                        <a:latin typeface="open sans"/>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base"/>
                      <a:r>
                        <a:rPr lang="en-US" b="0" dirty="0">
                          <a:effectLst/>
                          <a:latin typeface="inherit"/>
                        </a:rPr>
                        <a:t>US </a:t>
                      </a:r>
                      <a:endParaRPr lang="en-US" b="0" dirty="0">
                        <a:solidFill>
                          <a:srgbClr val="606060"/>
                        </a:solidFill>
                        <a:effectLst/>
                        <a:latin typeface="open sans"/>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2656937"/>
                  </a:ext>
                </a:extLst>
              </a:tr>
            </a:tbl>
          </a:graphicData>
        </a:graphic>
      </p:graphicFrame>
      <p:sp>
        <p:nvSpPr>
          <p:cNvPr id="5"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282361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550817"/>
          </a:xfrm>
        </p:spPr>
        <p:txBody>
          <a:bodyPr>
            <a:normAutofit fontScale="90000"/>
          </a:bodyPr>
          <a:lstStyle/>
          <a:p>
            <a:r>
              <a:rPr lang="en-US" dirty="0" smtClean="0"/>
              <a:t>QS -Ranking </a:t>
            </a:r>
            <a:endParaRPr lang="en-US" dirty="0"/>
          </a:p>
        </p:txBody>
      </p:sp>
      <p:graphicFrame>
        <p:nvGraphicFramePr>
          <p:cNvPr id="4" name="Content Placeholder 3"/>
          <p:cNvGraphicFramePr>
            <a:graphicFrameLocks noGrp="1"/>
          </p:cNvGraphicFramePr>
          <p:nvPr>
            <p:ph idx="1"/>
          </p:nvPr>
        </p:nvGraphicFramePr>
        <p:xfrm>
          <a:off x="3423569" y="1282496"/>
          <a:ext cx="6140199" cy="5386796"/>
        </p:xfrm>
        <a:graphic>
          <a:graphicData uri="http://schemas.openxmlformats.org/drawingml/2006/table">
            <a:tbl>
              <a:tblPr/>
              <a:tblGrid>
                <a:gridCol w="2046733">
                  <a:extLst>
                    <a:ext uri="{9D8B030D-6E8A-4147-A177-3AD203B41FA5}">
                      <a16:colId xmlns:a16="http://schemas.microsoft.com/office/drawing/2014/main" val="3235631569"/>
                    </a:ext>
                  </a:extLst>
                </a:gridCol>
                <a:gridCol w="2046733">
                  <a:extLst>
                    <a:ext uri="{9D8B030D-6E8A-4147-A177-3AD203B41FA5}">
                      <a16:colId xmlns:a16="http://schemas.microsoft.com/office/drawing/2014/main" val="2726942697"/>
                    </a:ext>
                  </a:extLst>
                </a:gridCol>
                <a:gridCol w="2046733">
                  <a:extLst>
                    <a:ext uri="{9D8B030D-6E8A-4147-A177-3AD203B41FA5}">
                      <a16:colId xmlns:a16="http://schemas.microsoft.com/office/drawing/2014/main" val="1698703670"/>
                    </a:ext>
                  </a:extLst>
                </a:gridCol>
              </a:tblGrid>
              <a:tr h="898224">
                <a:tc gridSpan="3">
                  <a:txBody>
                    <a:bodyPr/>
                    <a:lstStyle/>
                    <a:p>
                      <a:pPr algn="ctr" fontAlgn="base"/>
                      <a:r>
                        <a:rPr lang="en-US" sz="1700" b="1">
                          <a:effectLst/>
                          <a:latin typeface="inherit"/>
                        </a:rPr>
                        <a:t>Top five universities for electrical engineering</a:t>
                      </a:r>
                      <a:endParaRPr lang="en-US" sz="1700" b="0">
                        <a:solidFill>
                          <a:srgbClr val="606060"/>
                        </a:solidFill>
                        <a:effectLst/>
                        <a:latin typeface="open sans"/>
                      </a:endParaRPr>
                    </a:p>
                    <a:p>
                      <a:pPr algn="ctr" fontAlgn="base"/>
                      <a:r>
                        <a:rPr lang="en-US" sz="1700" b="1">
                          <a:effectLst/>
                          <a:latin typeface="inherit"/>
                        </a:rPr>
                        <a:t>Based on the QS World University Rankings by Subject 2019</a:t>
                      </a:r>
                      <a:endParaRPr lang="en-US" sz="1700" b="0">
                        <a:solidFill>
                          <a:srgbClr val="606060"/>
                        </a:solidFill>
                        <a:effectLst/>
                        <a:latin typeface="open sans"/>
                      </a:endParaRPr>
                    </a:p>
                  </a:txBody>
                  <a:tcPr marL="70174" marR="70174" marT="70174" marB="701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56821454"/>
                  </a:ext>
                </a:extLst>
              </a:tr>
              <a:tr h="392973">
                <a:tc>
                  <a:txBody>
                    <a:bodyPr/>
                    <a:lstStyle/>
                    <a:p>
                      <a:pPr algn="l" fontAlgn="base"/>
                      <a:r>
                        <a:rPr lang="en-US" sz="1700" b="1">
                          <a:effectLst/>
                          <a:latin typeface="inherit"/>
                        </a:rPr>
                        <a:t>Rank</a:t>
                      </a:r>
                      <a:endParaRPr lang="en-US" sz="1700" b="0">
                        <a:solidFill>
                          <a:srgbClr val="606060"/>
                        </a:solidFill>
                        <a:effectLst/>
                        <a:latin typeface="open sans"/>
                      </a:endParaRPr>
                    </a:p>
                  </a:txBody>
                  <a:tcPr marL="70174" marR="70174" marT="70174" marB="701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base"/>
                      <a:r>
                        <a:rPr lang="en-US" sz="1700" b="1">
                          <a:effectLst/>
                          <a:latin typeface="inherit"/>
                        </a:rPr>
                        <a:t>Name of Institution</a:t>
                      </a:r>
                      <a:endParaRPr lang="en-US" sz="1700" b="0">
                        <a:solidFill>
                          <a:srgbClr val="606060"/>
                        </a:solidFill>
                        <a:effectLst/>
                        <a:latin typeface="open sans"/>
                      </a:endParaRPr>
                    </a:p>
                  </a:txBody>
                  <a:tcPr marL="70174" marR="70174" marT="70174" marB="701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base"/>
                      <a:r>
                        <a:rPr lang="en-US" sz="1700" b="1">
                          <a:effectLst/>
                          <a:latin typeface="inherit"/>
                        </a:rPr>
                        <a:t>Location</a:t>
                      </a:r>
                      <a:endParaRPr lang="en-US" sz="1700" b="0">
                        <a:solidFill>
                          <a:srgbClr val="606060"/>
                        </a:solidFill>
                        <a:effectLst/>
                        <a:latin typeface="open sans"/>
                      </a:endParaRPr>
                    </a:p>
                  </a:txBody>
                  <a:tcPr marL="70174" marR="70174" marT="70174" marB="701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727062496"/>
                  </a:ext>
                </a:extLst>
              </a:tr>
              <a:tr h="898224">
                <a:tc>
                  <a:txBody>
                    <a:bodyPr/>
                    <a:lstStyle/>
                    <a:p>
                      <a:pPr algn="l" fontAlgn="base"/>
                      <a:r>
                        <a:rPr lang="en-US" sz="1700" b="0">
                          <a:effectLst/>
                          <a:latin typeface="inherit"/>
                        </a:rPr>
                        <a:t>1</a:t>
                      </a:r>
                      <a:endParaRPr lang="en-US" sz="1700" b="0">
                        <a:solidFill>
                          <a:srgbClr val="606060"/>
                        </a:solidFill>
                        <a:effectLst/>
                        <a:latin typeface="open sans"/>
                      </a:endParaRPr>
                    </a:p>
                  </a:txBody>
                  <a:tcPr marL="70174" marR="70174" marT="70174" marB="701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base"/>
                      <a:r>
                        <a:rPr lang="en-US" sz="1700" b="0" u="none" strike="noStrike">
                          <a:solidFill>
                            <a:srgbClr val="FCB131"/>
                          </a:solidFill>
                          <a:effectLst/>
                          <a:latin typeface="inherit"/>
                          <a:hlinkClick r:id="rId2"/>
                        </a:rPr>
                        <a:t>Massachusetts Institute of Technology (MIT)</a:t>
                      </a:r>
                      <a:endParaRPr lang="en-US" sz="1700" b="0">
                        <a:solidFill>
                          <a:srgbClr val="606060"/>
                        </a:solidFill>
                        <a:effectLst/>
                        <a:latin typeface="open sans"/>
                      </a:endParaRPr>
                    </a:p>
                  </a:txBody>
                  <a:tcPr marL="70174" marR="70174" marT="70174" marB="701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base"/>
                      <a:r>
                        <a:rPr lang="en-US" sz="1700" b="0">
                          <a:effectLst/>
                          <a:latin typeface="inherit"/>
                        </a:rPr>
                        <a:t>United States</a:t>
                      </a:r>
                      <a:endParaRPr lang="en-US" sz="1700" b="0">
                        <a:solidFill>
                          <a:srgbClr val="606060"/>
                        </a:solidFill>
                        <a:effectLst/>
                        <a:latin typeface="open sans"/>
                      </a:endParaRPr>
                    </a:p>
                  </a:txBody>
                  <a:tcPr marL="70174" marR="70174" marT="70174" marB="701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21673194"/>
                  </a:ext>
                </a:extLst>
              </a:tr>
              <a:tr h="392973">
                <a:tc>
                  <a:txBody>
                    <a:bodyPr/>
                    <a:lstStyle/>
                    <a:p>
                      <a:pPr algn="l" fontAlgn="base"/>
                      <a:r>
                        <a:rPr lang="en-US" sz="1700" b="0">
                          <a:effectLst/>
                          <a:latin typeface="inherit"/>
                        </a:rPr>
                        <a:t>2</a:t>
                      </a:r>
                      <a:endParaRPr lang="en-US" sz="1700" b="0">
                        <a:solidFill>
                          <a:srgbClr val="606060"/>
                        </a:solidFill>
                        <a:effectLst/>
                        <a:latin typeface="open sans"/>
                      </a:endParaRPr>
                    </a:p>
                  </a:txBody>
                  <a:tcPr marL="70174" marR="70174" marT="70174" marB="701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base"/>
                      <a:r>
                        <a:rPr lang="en-US" sz="1700" b="0" u="none" strike="noStrike">
                          <a:solidFill>
                            <a:srgbClr val="FCB131"/>
                          </a:solidFill>
                          <a:effectLst/>
                          <a:latin typeface="inherit"/>
                          <a:hlinkClick r:id="rId3"/>
                        </a:rPr>
                        <a:t>Stanford University</a:t>
                      </a:r>
                      <a:endParaRPr lang="en-US" sz="1700" b="0">
                        <a:solidFill>
                          <a:srgbClr val="606060"/>
                        </a:solidFill>
                        <a:effectLst/>
                        <a:latin typeface="open sans"/>
                      </a:endParaRPr>
                    </a:p>
                  </a:txBody>
                  <a:tcPr marL="70174" marR="70174" marT="70174" marB="701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base"/>
                      <a:r>
                        <a:rPr lang="en-US" sz="1700" b="0">
                          <a:effectLst/>
                          <a:latin typeface="inherit"/>
                        </a:rPr>
                        <a:t>US</a:t>
                      </a:r>
                      <a:endParaRPr lang="en-US" sz="1700" b="0">
                        <a:solidFill>
                          <a:srgbClr val="606060"/>
                        </a:solidFill>
                        <a:effectLst/>
                        <a:latin typeface="open sans"/>
                      </a:endParaRPr>
                    </a:p>
                  </a:txBody>
                  <a:tcPr marL="70174" marR="70174" marT="70174" marB="701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6890513"/>
                  </a:ext>
                </a:extLst>
              </a:tr>
              <a:tr h="898224">
                <a:tc>
                  <a:txBody>
                    <a:bodyPr/>
                    <a:lstStyle/>
                    <a:p>
                      <a:pPr algn="l" fontAlgn="base"/>
                      <a:r>
                        <a:rPr lang="en-US" sz="1700" b="0">
                          <a:effectLst/>
                          <a:latin typeface="inherit"/>
                        </a:rPr>
                        <a:t>3</a:t>
                      </a:r>
                      <a:endParaRPr lang="en-US" sz="1700" b="0">
                        <a:solidFill>
                          <a:srgbClr val="606060"/>
                        </a:solidFill>
                        <a:effectLst/>
                        <a:latin typeface="open sans"/>
                      </a:endParaRPr>
                    </a:p>
                  </a:txBody>
                  <a:tcPr marL="70174" marR="70174" marT="70174" marB="701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base"/>
                      <a:r>
                        <a:rPr lang="en-US" sz="1700" b="0" u="none" strike="noStrike">
                          <a:solidFill>
                            <a:srgbClr val="FCB131"/>
                          </a:solidFill>
                          <a:effectLst/>
                          <a:latin typeface="inherit"/>
                          <a:hlinkClick r:id="rId4"/>
                        </a:rPr>
                        <a:t>ETH Zurich - Swiss Federal Institute of Technology</a:t>
                      </a:r>
                      <a:endParaRPr lang="en-US" sz="1700" b="0">
                        <a:solidFill>
                          <a:srgbClr val="606060"/>
                        </a:solidFill>
                        <a:effectLst/>
                        <a:latin typeface="open sans"/>
                      </a:endParaRPr>
                    </a:p>
                  </a:txBody>
                  <a:tcPr marL="70174" marR="70174" marT="70174" marB="701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base"/>
                      <a:r>
                        <a:rPr lang="en-US" sz="1700" b="0">
                          <a:effectLst/>
                          <a:latin typeface="inherit"/>
                        </a:rPr>
                        <a:t>Switzerland</a:t>
                      </a:r>
                      <a:endParaRPr lang="en-US" sz="1700" b="0">
                        <a:solidFill>
                          <a:srgbClr val="606060"/>
                        </a:solidFill>
                        <a:effectLst/>
                        <a:latin typeface="open sans"/>
                      </a:endParaRPr>
                    </a:p>
                  </a:txBody>
                  <a:tcPr marL="70174" marR="70174" marT="70174" marB="701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567041970"/>
                  </a:ext>
                </a:extLst>
              </a:tr>
              <a:tr h="898224">
                <a:tc>
                  <a:txBody>
                    <a:bodyPr/>
                    <a:lstStyle/>
                    <a:p>
                      <a:pPr algn="l" fontAlgn="base"/>
                      <a:r>
                        <a:rPr lang="en-US" sz="1700" b="0">
                          <a:effectLst/>
                          <a:latin typeface="inherit"/>
                        </a:rPr>
                        <a:t>4</a:t>
                      </a:r>
                      <a:endParaRPr lang="en-US" sz="1700" b="0">
                        <a:solidFill>
                          <a:srgbClr val="606060"/>
                        </a:solidFill>
                        <a:effectLst/>
                        <a:latin typeface="open sans"/>
                      </a:endParaRPr>
                    </a:p>
                  </a:txBody>
                  <a:tcPr marL="70174" marR="70174" marT="70174" marB="701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base"/>
                      <a:r>
                        <a:rPr lang="en-US" sz="1700" b="0" u="none" strike="noStrike">
                          <a:solidFill>
                            <a:srgbClr val="FCB131"/>
                          </a:solidFill>
                          <a:effectLst/>
                          <a:latin typeface="inherit"/>
                          <a:hlinkClick r:id="rId5"/>
                        </a:rPr>
                        <a:t>University of California, Berkeley (UCB)</a:t>
                      </a:r>
                      <a:endParaRPr lang="en-US" sz="1700" b="0">
                        <a:solidFill>
                          <a:srgbClr val="606060"/>
                        </a:solidFill>
                        <a:effectLst/>
                        <a:latin typeface="open sans"/>
                      </a:endParaRPr>
                    </a:p>
                  </a:txBody>
                  <a:tcPr marL="70174" marR="70174" marT="70174" marB="701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base"/>
                      <a:r>
                        <a:rPr lang="en-US" sz="1700" b="0">
                          <a:effectLst/>
                          <a:latin typeface="inherit"/>
                        </a:rPr>
                        <a:t>US</a:t>
                      </a:r>
                      <a:endParaRPr lang="en-US" sz="1700" b="0">
                        <a:solidFill>
                          <a:srgbClr val="606060"/>
                        </a:solidFill>
                        <a:effectLst/>
                        <a:latin typeface="open sans"/>
                      </a:endParaRPr>
                    </a:p>
                  </a:txBody>
                  <a:tcPr marL="70174" marR="70174" marT="70174" marB="701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926482900"/>
                  </a:ext>
                </a:extLst>
              </a:tr>
              <a:tr h="645598">
                <a:tc>
                  <a:txBody>
                    <a:bodyPr/>
                    <a:lstStyle/>
                    <a:p>
                      <a:pPr algn="l" fontAlgn="base"/>
                      <a:r>
                        <a:rPr lang="en-US" sz="1700" b="0">
                          <a:effectLst/>
                          <a:latin typeface="inherit"/>
                        </a:rPr>
                        <a:t>5</a:t>
                      </a:r>
                      <a:endParaRPr lang="en-US" sz="1700" b="0">
                        <a:solidFill>
                          <a:srgbClr val="606060"/>
                        </a:solidFill>
                        <a:effectLst/>
                        <a:latin typeface="open sans"/>
                      </a:endParaRPr>
                    </a:p>
                  </a:txBody>
                  <a:tcPr marL="70174" marR="70174" marT="70174" marB="701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base"/>
                      <a:r>
                        <a:rPr lang="en-US" sz="1700" b="0" u="none" strike="noStrike">
                          <a:solidFill>
                            <a:srgbClr val="FCB131"/>
                          </a:solidFill>
                          <a:effectLst/>
                          <a:latin typeface="inherit"/>
                          <a:hlinkClick r:id="rId6"/>
                        </a:rPr>
                        <a:t>University of Cambridge</a:t>
                      </a:r>
                      <a:endParaRPr lang="en-US" sz="1700" b="0">
                        <a:solidFill>
                          <a:srgbClr val="606060"/>
                        </a:solidFill>
                        <a:effectLst/>
                        <a:latin typeface="open sans"/>
                      </a:endParaRPr>
                    </a:p>
                  </a:txBody>
                  <a:tcPr marL="70174" marR="70174" marT="70174" marB="701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base"/>
                      <a:r>
                        <a:rPr lang="en-US" sz="1700" b="0" dirty="0">
                          <a:effectLst/>
                          <a:latin typeface="inherit"/>
                        </a:rPr>
                        <a:t>United Kingdom </a:t>
                      </a:r>
                      <a:endParaRPr lang="en-US" sz="1700" b="0" dirty="0">
                        <a:solidFill>
                          <a:srgbClr val="606060"/>
                        </a:solidFill>
                        <a:effectLst/>
                        <a:latin typeface="open sans"/>
                      </a:endParaRPr>
                    </a:p>
                  </a:txBody>
                  <a:tcPr marL="70174" marR="70174" marT="70174" marB="7017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79731334"/>
                  </a:ext>
                </a:extLst>
              </a:tr>
            </a:tbl>
          </a:graphicData>
        </a:graphic>
      </p:graphicFrame>
      <p:sp>
        <p:nvSpPr>
          <p:cNvPr id="5"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006000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9134" y="448729"/>
            <a:ext cx="10018713" cy="901494"/>
          </a:xfrm>
        </p:spPr>
        <p:txBody>
          <a:bodyPr>
            <a:normAutofit fontScale="90000"/>
          </a:bodyPr>
          <a:lstStyle/>
          <a:p>
            <a:r>
              <a:rPr lang="en-US" dirty="0" smtClean="0"/>
              <a:t>QS-ranking –</a:t>
            </a:r>
            <a:r>
              <a:rPr lang="en-US" dirty="0" err="1"/>
              <a:t>P</a:t>
            </a:r>
            <a:r>
              <a:rPr lang="en-US" dirty="0" err="1" smtClean="0"/>
              <a:t>olitehnica</a:t>
            </a:r>
            <a:r>
              <a:rPr lang="en-US" dirty="0" smtClean="0"/>
              <a:t> </a:t>
            </a:r>
            <a:br>
              <a:rPr lang="en-US" dirty="0" smtClean="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43065870"/>
              </p:ext>
            </p:extLst>
          </p:nvPr>
        </p:nvGraphicFramePr>
        <p:xfrm>
          <a:off x="1745562" y="1846375"/>
          <a:ext cx="10018730" cy="5495440"/>
        </p:xfrm>
        <a:graphic>
          <a:graphicData uri="http://schemas.openxmlformats.org/drawingml/2006/table">
            <a:tbl>
              <a:tblPr/>
              <a:tblGrid>
                <a:gridCol w="2452648">
                  <a:extLst>
                    <a:ext uri="{9D8B030D-6E8A-4147-A177-3AD203B41FA5}">
                      <a16:colId xmlns:a16="http://schemas.microsoft.com/office/drawing/2014/main" val="1301070811"/>
                    </a:ext>
                  </a:extLst>
                </a:gridCol>
                <a:gridCol w="2452648">
                  <a:extLst>
                    <a:ext uri="{9D8B030D-6E8A-4147-A177-3AD203B41FA5}">
                      <a16:colId xmlns:a16="http://schemas.microsoft.com/office/drawing/2014/main" val="1610709497"/>
                    </a:ext>
                  </a:extLst>
                </a:gridCol>
                <a:gridCol w="2452648">
                  <a:extLst>
                    <a:ext uri="{9D8B030D-6E8A-4147-A177-3AD203B41FA5}">
                      <a16:colId xmlns:a16="http://schemas.microsoft.com/office/drawing/2014/main" val="1965028648"/>
                    </a:ext>
                  </a:extLst>
                </a:gridCol>
                <a:gridCol w="208138">
                  <a:extLst>
                    <a:ext uri="{9D8B030D-6E8A-4147-A177-3AD203B41FA5}">
                      <a16:colId xmlns:a16="http://schemas.microsoft.com/office/drawing/2014/main" val="2674959699"/>
                    </a:ext>
                  </a:extLst>
                </a:gridCol>
                <a:gridCol w="2452648">
                  <a:extLst>
                    <a:ext uri="{9D8B030D-6E8A-4147-A177-3AD203B41FA5}">
                      <a16:colId xmlns:a16="http://schemas.microsoft.com/office/drawing/2014/main" val="3940009576"/>
                    </a:ext>
                  </a:extLst>
                </a:gridCol>
              </a:tblGrid>
              <a:tr h="3162895">
                <a:tc>
                  <a:txBody>
                    <a:bodyPr/>
                    <a:lstStyle/>
                    <a:p>
                      <a:pPr algn="l" fontAlgn="base"/>
                      <a:r>
                        <a:rPr lang="en-US" sz="1800" b="1" dirty="0">
                          <a:solidFill>
                            <a:srgbClr val="7E7E7E"/>
                          </a:solidFill>
                          <a:effectLst/>
                          <a:latin typeface="nunito"/>
                        </a:rPr>
                        <a:t>#</a:t>
                      </a:r>
                      <a:r>
                        <a:rPr lang="en-US" sz="1800" b="1" dirty="0">
                          <a:solidFill>
                            <a:srgbClr val="7E7E7E"/>
                          </a:solidFill>
                          <a:effectLst/>
                          <a:latin typeface="inherit"/>
                        </a:rPr>
                        <a:t> </a:t>
                      </a:r>
                      <a:r>
                        <a:rPr lang="en-US" sz="1800" b="1" dirty="0" smtClean="0">
                          <a:solidFill>
                            <a:srgbClr val="7E7E7E"/>
                          </a:solidFill>
                          <a:effectLst/>
                          <a:latin typeface="inherit"/>
                        </a:rPr>
                        <a:t>RANK</a:t>
                      </a:r>
                    </a:p>
                    <a:p>
                      <a:pPr algn="l" fontAlgn="base"/>
                      <a:endParaRPr lang="en-US" sz="1800" b="1" dirty="0" smtClean="0">
                        <a:solidFill>
                          <a:srgbClr val="7E7E7E"/>
                        </a:solidFill>
                        <a:effectLst/>
                        <a:latin typeface="inherit"/>
                      </a:endParaRPr>
                    </a:p>
                    <a:p>
                      <a:pPr algn="l" fontAlgn="base"/>
                      <a:endParaRPr lang="en-US" sz="1800" b="1" dirty="0" smtClean="0">
                        <a:solidFill>
                          <a:srgbClr val="7E7E7E"/>
                        </a:solidFill>
                        <a:effectLst/>
                        <a:latin typeface="inherit"/>
                      </a:endParaRPr>
                    </a:p>
                    <a:p>
                      <a:pPr marL="0" marR="0" lvl="0" indent="0" algn="l" defTabSz="457200" rtl="0" eaLnBrk="1" fontAlgn="base" latinLnBrk="0" hangingPunct="1">
                        <a:lnSpc>
                          <a:spcPct val="100000"/>
                        </a:lnSpc>
                        <a:spcBef>
                          <a:spcPts val="0"/>
                        </a:spcBef>
                        <a:spcAft>
                          <a:spcPts val="0"/>
                        </a:spcAft>
                        <a:buClrTx/>
                        <a:buSzTx/>
                        <a:buFontTx/>
                        <a:buNone/>
                        <a:tabLst/>
                        <a:defRPr/>
                      </a:pPr>
                      <a:r>
                        <a:rPr lang="en-US" dirty="0" smtClean="0"/>
                        <a:t>top 500-domeniul  </a:t>
                      </a:r>
                      <a:r>
                        <a:rPr lang="en-US" dirty="0" err="1" smtClean="0"/>
                        <a:t>inginerie</a:t>
                      </a:r>
                      <a:r>
                        <a:rPr lang="en-US" dirty="0" smtClean="0"/>
                        <a:t> </a:t>
                      </a:r>
                      <a:r>
                        <a:rPr lang="en-US" dirty="0" err="1" smtClean="0"/>
                        <a:t>si</a:t>
                      </a:r>
                      <a:r>
                        <a:rPr lang="en-US" dirty="0" smtClean="0"/>
                        <a:t> </a:t>
                      </a:r>
                      <a:r>
                        <a:rPr lang="en-US" dirty="0" err="1" smtClean="0"/>
                        <a:t>tehnologie</a:t>
                      </a:r>
                      <a:r>
                        <a:rPr lang="en-US" dirty="0" smtClean="0"/>
                        <a:t> </a:t>
                      </a:r>
                      <a:endParaRPr lang="en-US" sz="1800" b="1" dirty="0" smtClean="0">
                        <a:solidFill>
                          <a:srgbClr val="7E7E7E"/>
                        </a:solidFill>
                        <a:effectLst/>
                        <a:latin typeface="nunito"/>
                      </a:endParaRPr>
                    </a:p>
                    <a:p>
                      <a:pPr algn="l" fontAlgn="base"/>
                      <a:endParaRPr lang="en-US" sz="1800" b="1" dirty="0">
                        <a:solidFill>
                          <a:srgbClr val="7E7E7E"/>
                        </a:solidFill>
                        <a:effectLst/>
                        <a:latin typeface="nunito"/>
                      </a:endParaRPr>
                    </a:p>
                  </a:txBody>
                  <a:tcPr marL="91369" marR="91369" marT="45685" marB="45685">
                    <a:lnL>
                      <a:noFill/>
                    </a:lnL>
                    <a:lnR>
                      <a:noFill/>
                    </a:lnR>
                    <a:lnT>
                      <a:noFill/>
                    </a:lnT>
                    <a:lnB w="9525" cap="flat" cmpd="sng" algn="ctr">
                      <a:solidFill>
                        <a:srgbClr val="A8D8ED"/>
                      </a:solidFill>
                      <a:prstDash val="solid"/>
                      <a:round/>
                      <a:headEnd type="none" w="med" len="med"/>
                      <a:tailEnd type="none" w="med" len="med"/>
                    </a:lnB>
                    <a:solidFill>
                      <a:srgbClr val="FCFCFC"/>
                    </a:solidFill>
                  </a:tcPr>
                </a:tc>
                <a:tc>
                  <a:txBody>
                    <a:bodyPr/>
                    <a:lstStyle/>
                    <a:p>
                      <a:pPr algn="l" fontAlgn="base"/>
                      <a:r>
                        <a:rPr lang="en-US" sz="1800" b="1">
                          <a:solidFill>
                            <a:srgbClr val="7E7E7E"/>
                          </a:solidFill>
                          <a:effectLst/>
                          <a:latin typeface="nunito"/>
                        </a:rPr>
                        <a:t>UNIVERSITY</a:t>
                      </a:r>
                    </a:p>
                  </a:txBody>
                  <a:tcPr marL="91369" marR="91369" marT="45685" marB="45685">
                    <a:lnL>
                      <a:noFill/>
                    </a:lnL>
                    <a:lnR>
                      <a:noFill/>
                    </a:lnR>
                    <a:lnT>
                      <a:noFill/>
                    </a:lnT>
                    <a:lnB w="9525" cap="flat" cmpd="sng" algn="ctr">
                      <a:solidFill>
                        <a:srgbClr val="A8D8ED"/>
                      </a:solidFill>
                      <a:prstDash val="solid"/>
                      <a:round/>
                      <a:headEnd type="none" w="med" len="med"/>
                      <a:tailEnd type="none" w="med" len="med"/>
                    </a:lnB>
                    <a:solidFill>
                      <a:srgbClr val="FCFCFC"/>
                    </a:solidFill>
                  </a:tcPr>
                </a:tc>
                <a:tc>
                  <a:txBody>
                    <a:bodyPr/>
                    <a:lstStyle/>
                    <a:p>
                      <a:pPr algn="l" fontAlgn="base"/>
                      <a:r>
                        <a:rPr lang="en-US" sz="1800" b="1" dirty="0">
                          <a:solidFill>
                            <a:srgbClr val="7E7E7E"/>
                          </a:solidFill>
                          <a:effectLst/>
                          <a:latin typeface="nunito"/>
                        </a:rPr>
                        <a:t>LOCATION</a:t>
                      </a:r>
                    </a:p>
                  </a:txBody>
                  <a:tcPr marL="91369" marR="91369" marT="45685" marB="45685">
                    <a:lnL>
                      <a:noFill/>
                    </a:lnL>
                    <a:lnR>
                      <a:noFill/>
                    </a:lnR>
                    <a:lnT>
                      <a:noFill/>
                    </a:lnT>
                    <a:lnB w="9525" cap="flat" cmpd="sng" algn="ctr">
                      <a:solidFill>
                        <a:srgbClr val="A8D8ED"/>
                      </a:solidFill>
                      <a:prstDash val="solid"/>
                      <a:round/>
                      <a:headEnd type="none" w="med" len="med"/>
                      <a:tailEnd type="none" w="med" len="med"/>
                    </a:lnB>
                    <a:solidFill>
                      <a:srgbClr val="FCFCFC"/>
                    </a:solidFill>
                  </a:tcPr>
                </a:tc>
                <a:tc>
                  <a:txBody>
                    <a:bodyPr/>
                    <a:lstStyle/>
                    <a:p>
                      <a:pPr algn="ctr" fontAlgn="base"/>
                      <a:r>
                        <a:rPr lang="en-US" sz="1800" b="1">
                          <a:solidFill>
                            <a:srgbClr val="FFFFFF"/>
                          </a:solidFill>
                          <a:effectLst/>
                          <a:latin typeface="nunito"/>
                        </a:rPr>
                        <a:t>COMPARE</a:t>
                      </a:r>
                    </a:p>
                  </a:txBody>
                  <a:tcPr marL="91369" marR="91369" marT="45685" marB="45685">
                    <a:lnL>
                      <a:noFill/>
                    </a:lnL>
                    <a:lnR>
                      <a:noFill/>
                    </a:lnR>
                    <a:lnT>
                      <a:noFill/>
                    </a:lnT>
                    <a:lnB w="9525" cap="flat" cmpd="sng" algn="ctr">
                      <a:solidFill>
                        <a:srgbClr val="F9CB4D"/>
                      </a:solidFill>
                      <a:prstDash val="solid"/>
                      <a:round/>
                      <a:headEnd type="none" w="med" len="med"/>
                      <a:tailEnd type="none" w="med" len="med"/>
                    </a:lnB>
                    <a:solidFill>
                      <a:srgbClr val="FCFCFC"/>
                    </a:solidFill>
                  </a:tcPr>
                </a:tc>
                <a:tc>
                  <a:txBody>
                    <a:bodyPr/>
                    <a:lstStyle/>
                    <a:p>
                      <a:pPr algn="ctr" fontAlgn="base"/>
                      <a:r>
                        <a:rPr lang="en-US" sz="1800" b="1" u="none" strike="noStrike" dirty="0" smtClean="0">
                          <a:solidFill>
                            <a:srgbClr val="FCB131"/>
                          </a:solidFill>
                          <a:effectLst/>
                          <a:latin typeface="inherit"/>
                        </a:rPr>
                        <a:t>STARS</a:t>
                      </a:r>
                    </a:p>
                    <a:p>
                      <a:pPr algn="ctr" fontAlgn="base"/>
                      <a:endParaRPr lang="en-US" sz="1800" b="1" u="none" strike="noStrike" dirty="0" smtClean="0">
                        <a:solidFill>
                          <a:srgbClr val="FCB131"/>
                        </a:solidFill>
                        <a:effectLst/>
                        <a:latin typeface="inherit"/>
                      </a:endParaRPr>
                    </a:p>
                    <a:p>
                      <a:pPr algn="ctr" fontAlgn="base"/>
                      <a:r>
                        <a:rPr lang="en-US" dirty="0" err="1" smtClean="0"/>
                        <a:t>promisiunea</a:t>
                      </a:r>
                      <a:r>
                        <a:rPr lang="en-US" dirty="0" smtClean="0"/>
                        <a:t> </a:t>
                      </a:r>
                      <a:r>
                        <a:rPr lang="en-US" dirty="0" err="1" smtClean="0"/>
                        <a:t>Rectorului</a:t>
                      </a:r>
                      <a:endParaRPr lang="en-US" sz="1800" b="1" u="none" strike="noStrike" dirty="0" smtClean="0">
                        <a:solidFill>
                          <a:srgbClr val="FCB131"/>
                        </a:solidFill>
                        <a:effectLst/>
                        <a:latin typeface="inherit"/>
                      </a:endParaRPr>
                    </a:p>
                  </a:txBody>
                  <a:tcPr marL="91369" marR="91369" marT="45685" marB="45685">
                    <a:lnL>
                      <a:noFill/>
                    </a:lnL>
                    <a:lnR>
                      <a:noFill/>
                    </a:lnR>
                    <a:lnT>
                      <a:noFill/>
                    </a:lnT>
                    <a:lnB w="9525" cap="flat" cmpd="sng" algn="ctr">
                      <a:solidFill>
                        <a:srgbClr val="F9CB4D"/>
                      </a:solidFill>
                      <a:prstDash val="solid"/>
                      <a:round/>
                      <a:headEnd type="none" w="med" len="med"/>
                      <a:tailEnd type="none" w="med" len="med"/>
                    </a:lnB>
                    <a:solidFill>
                      <a:srgbClr val="FCFCFC"/>
                    </a:solidFill>
                  </a:tcPr>
                </a:tc>
                <a:extLst>
                  <a:ext uri="{0D108BD9-81ED-4DB2-BD59-A6C34878D82A}">
                    <a16:rowId xmlns:a16="http://schemas.microsoft.com/office/drawing/2014/main" val="1329504214"/>
                  </a:ext>
                </a:extLst>
              </a:tr>
              <a:tr h="518310">
                <a:tc>
                  <a:txBody>
                    <a:bodyPr/>
                    <a:lstStyle/>
                    <a:p>
                      <a:pPr algn="l" fontAlgn="base"/>
                      <a:endParaRPr lang="en-US" sz="1800" b="0">
                        <a:effectLst/>
                        <a:latin typeface="inherit"/>
                      </a:endParaRPr>
                    </a:p>
                  </a:txBody>
                  <a:tcPr marL="91369" marR="91369" marT="45685" marB="45685">
                    <a:lnL>
                      <a:noFill/>
                    </a:lnL>
                    <a:lnR w="9525" cap="flat" cmpd="sng" algn="ctr">
                      <a:solidFill>
                        <a:srgbClr val="E9E9E9"/>
                      </a:solidFill>
                      <a:prstDash val="solid"/>
                      <a:round/>
                      <a:headEnd type="none" w="med" len="med"/>
                      <a:tailEnd type="none" w="med" len="med"/>
                    </a:lnR>
                    <a:lnT w="9525" cap="flat" cmpd="sng" algn="ctr">
                      <a:solidFill>
                        <a:srgbClr val="A8D8ED"/>
                      </a:solidFill>
                      <a:prstDash val="solid"/>
                      <a:round/>
                      <a:headEnd type="none" w="med" len="med"/>
                      <a:tailEnd type="none" w="med" len="med"/>
                    </a:lnT>
                    <a:lnB w="9525" cap="flat" cmpd="sng" algn="ctr">
                      <a:solidFill>
                        <a:srgbClr val="B3E3F7"/>
                      </a:solidFill>
                      <a:prstDash val="solid"/>
                      <a:round/>
                      <a:headEnd type="none" w="med" len="med"/>
                      <a:tailEnd type="none" w="med" len="med"/>
                    </a:lnB>
                    <a:solidFill>
                      <a:srgbClr val="9BD7F0"/>
                    </a:solidFill>
                  </a:tcPr>
                </a:tc>
                <a:tc>
                  <a:txBody>
                    <a:bodyPr/>
                    <a:lstStyle/>
                    <a:p>
                      <a:pPr algn="l" fontAlgn="base"/>
                      <a:endParaRPr lang="en-US" sz="1800" b="0">
                        <a:effectLst/>
                        <a:latin typeface="inherit"/>
                      </a:endParaRPr>
                    </a:p>
                  </a:txBody>
                  <a:tcPr marL="91369" marR="91369" marT="45685" marB="45685">
                    <a:lnL w="9525" cap="flat" cmpd="sng" algn="ctr">
                      <a:solidFill>
                        <a:srgbClr val="E9E9E9"/>
                      </a:solidFill>
                      <a:prstDash val="solid"/>
                      <a:round/>
                      <a:headEnd type="none" w="med" len="med"/>
                      <a:tailEnd type="none" w="med" len="med"/>
                    </a:lnL>
                    <a:lnR w="9525" cap="flat" cmpd="sng" algn="ctr">
                      <a:solidFill>
                        <a:srgbClr val="E9E9E9"/>
                      </a:solidFill>
                      <a:prstDash val="solid"/>
                      <a:round/>
                      <a:headEnd type="none" w="med" len="med"/>
                      <a:tailEnd type="none" w="med" len="med"/>
                    </a:lnR>
                    <a:lnT w="9525" cap="flat" cmpd="sng" algn="ctr">
                      <a:solidFill>
                        <a:srgbClr val="A8D8ED"/>
                      </a:solidFill>
                      <a:prstDash val="solid"/>
                      <a:round/>
                      <a:headEnd type="none" w="med" len="med"/>
                      <a:tailEnd type="none" w="med" len="med"/>
                    </a:lnT>
                    <a:lnB w="9525" cap="flat" cmpd="sng" algn="ctr">
                      <a:solidFill>
                        <a:srgbClr val="AED5E5"/>
                      </a:solidFill>
                      <a:prstDash val="solid"/>
                      <a:round/>
                      <a:headEnd type="none" w="med" len="med"/>
                      <a:tailEnd type="none" w="med" len="med"/>
                    </a:lnB>
                    <a:solidFill>
                      <a:srgbClr val="78BEDB"/>
                    </a:solidFill>
                  </a:tcPr>
                </a:tc>
                <a:tc>
                  <a:txBody>
                    <a:bodyPr/>
                    <a:lstStyle/>
                    <a:p>
                      <a:pPr algn="l" fontAlgn="base"/>
                      <a:endParaRPr lang="en-US" sz="1800" b="0">
                        <a:effectLst/>
                        <a:latin typeface="inherit"/>
                      </a:endParaRPr>
                    </a:p>
                  </a:txBody>
                  <a:tcPr marL="91369" marR="91369" marT="45685" marB="45685">
                    <a:lnL w="9525" cap="flat" cmpd="sng" algn="ctr">
                      <a:solidFill>
                        <a:srgbClr val="E9E9E9"/>
                      </a:solidFill>
                      <a:prstDash val="solid"/>
                      <a:round/>
                      <a:headEnd type="none" w="med" len="med"/>
                      <a:tailEnd type="none" w="med" len="med"/>
                    </a:lnL>
                    <a:lnR w="9525" cap="flat" cmpd="sng" algn="ctr">
                      <a:solidFill>
                        <a:srgbClr val="FFF1AF"/>
                      </a:solidFill>
                      <a:prstDash val="solid"/>
                      <a:round/>
                      <a:headEnd type="none" w="med" len="med"/>
                      <a:tailEnd type="none" w="med" len="med"/>
                    </a:lnR>
                    <a:lnT w="9525" cap="flat" cmpd="sng" algn="ctr">
                      <a:solidFill>
                        <a:srgbClr val="A8D8ED"/>
                      </a:solidFill>
                      <a:prstDash val="solid"/>
                      <a:round/>
                      <a:headEnd type="none" w="med" len="med"/>
                      <a:tailEnd type="none" w="med" len="med"/>
                    </a:lnT>
                    <a:lnB w="9525" cap="flat" cmpd="sng" algn="ctr">
                      <a:solidFill>
                        <a:srgbClr val="AED5E5"/>
                      </a:solidFill>
                      <a:prstDash val="solid"/>
                      <a:round/>
                      <a:headEnd type="none" w="med" len="med"/>
                      <a:tailEnd type="none" w="med" len="med"/>
                    </a:lnB>
                    <a:solidFill>
                      <a:srgbClr val="78BEDB"/>
                    </a:solidFill>
                  </a:tcPr>
                </a:tc>
                <a:tc>
                  <a:txBody>
                    <a:bodyPr/>
                    <a:lstStyle/>
                    <a:p>
                      <a:pPr algn="l" fontAlgn="base"/>
                      <a:endParaRPr lang="en-US" sz="1800" b="0">
                        <a:effectLst/>
                        <a:latin typeface="inherit"/>
                      </a:endParaRPr>
                    </a:p>
                  </a:txBody>
                  <a:tcPr marL="91369" marR="91369" marT="45685" marB="45685">
                    <a:lnL w="9525" cap="flat" cmpd="sng" algn="ctr">
                      <a:solidFill>
                        <a:srgbClr val="FFF1AF"/>
                      </a:solidFill>
                      <a:prstDash val="solid"/>
                      <a:round/>
                      <a:headEnd type="none" w="med" len="med"/>
                      <a:tailEnd type="none" w="med" len="med"/>
                    </a:lnL>
                    <a:lnR w="9525" cap="flat" cmpd="sng" algn="ctr">
                      <a:solidFill>
                        <a:srgbClr val="FFF1AF"/>
                      </a:solidFill>
                      <a:prstDash val="solid"/>
                      <a:round/>
                      <a:headEnd type="none" w="med" len="med"/>
                      <a:tailEnd type="none" w="med" len="med"/>
                    </a:lnR>
                    <a:lnT w="9525" cap="flat" cmpd="sng" algn="ctr">
                      <a:solidFill>
                        <a:srgbClr val="F9CB4D"/>
                      </a:solidFill>
                      <a:prstDash val="solid"/>
                      <a:round/>
                      <a:headEnd type="none" w="med" len="med"/>
                      <a:tailEnd type="none" w="med" len="med"/>
                    </a:lnT>
                    <a:lnB w="9525" cap="flat" cmpd="sng" algn="ctr">
                      <a:solidFill>
                        <a:srgbClr val="F9CB4D"/>
                      </a:solidFill>
                      <a:prstDash val="solid"/>
                      <a:round/>
                      <a:headEnd type="none" w="med" len="med"/>
                      <a:tailEnd type="none" w="med" len="med"/>
                    </a:lnB>
                    <a:solidFill>
                      <a:srgbClr val="FCB131"/>
                    </a:solidFill>
                  </a:tcPr>
                </a:tc>
                <a:tc>
                  <a:txBody>
                    <a:bodyPr/>
                    <a:lstStyle/>
                    <a:p>
                      <a:pPr algn="ctr" fontAlgn="base"/>
                      <a:endParaRPr lang="en-US" sz="1800" b="0">
                        <a:effectLst/>
                        <a:latin typeface="inherit"/>
                      </a:endParaRPr>
                    </a:p>
                  </a:txBody>
                  <a:tcPr marL="91369" marR="91369" marT="45685" marB="45685">
                    <a:lnL w="9525" cap="flat" cmpd="sng" algn="ctr">
                      <a:solidFill>
                        <a:srgbClr val="FFF1AF"/>
                      </a:solidFill>
                      <a:prstDash val="solid"/>
                      <a:round/>
                      <a:headEnd type="none" w="med" len="med"/>
                      <a:tailEnd type="none" w="med" len="med"/>
                    </a:lnL>
                    <a:lnR>
                      <a:noFill/>
                    </a:lnR>
                    <a:lnT w="9525" cap="flat" cmpd="sng" algn="ctr">
                      <a:solidFill>
                        <a:srgbClr val="F9CB4D"/>
                      </a:solidFill>
                      <a:prstDash val="solid"/>
                      <a:round/>
                      <a:headEnd type="none" w="med" len="med"/>
                      <a:tailEnd type="none" w="med" len="med"/>
                    </a:lnT>
                    <a:lnB w="9525" cap="flat" cmpd="sng" algn="ctr">
                      <a:solidFill>
                        <a:srgbClr val="F9CB4D"/>
                      </a:solidFill>
                      <a:prstDash val="solid"/>
                      <a:round/>
                      <a:headEnd type="none" w="med" len="med"/>
                      <a:tailEnd type="none" w="med" len="med"/>
                    </a:lnB>
                    <a:solidFill>
                      <a:srgbClr val="F9CB4D"/>
                    </a:solidFill>
                  </a:tcPr>
                </a:tc>
                <a:extLst>
                  <a:ext uri="{0D108BD9-81ED-4DB2-BD59-A6C34878D82A}">
                    <a16:rowId xmlns:a16="http://schemas.microsoft.com/office/drawing/2014/main" val="1346546846"/>
                  </a:ext>
                </a:extLst>
              </a:tr>
              <a:tr h="518310">
                <a:tc>
                  <a:txBody>
                    <a:bodyPr/>
                    <a:lstStyle/>
                    <a:p>
                      <a:pPr algn="l" fontAlgn="base"/>
                      <a:r>
                        <a:rPr lang="en-US" sz="1800" b="0">
                          <a:solidFill>
                            <a:srgbClr val="175265"/>
                          </a:solidFill>
                          <a:effectLst/>
                          <a:latin typeface="inherit"/>
                        </a:rPr>
                        <a:t>2019</a:t>
                      </a:r>
                      <a:endParaRPr lang="en-US" sz="1800" b="0">
                        <a:effectLst/>
                        <a:latin typeface="inherit"/>
                      </a:endParaRPr>
                    </a:p>
                  </a:txBody>
                  <a:tcPr marL="91369" marR="91369" marT="45685" marB="45685">
                    <a:lnL>
                      <a:noFill/>
                    </a:lnL>
                    <a:lnR w="9525" cap="flat" cmpd="sng" algn="ctr">
                      <a:solidFill>
                        <a:srgbClr val="AED5E5"/>
                      </a:solidFill>
                      <a:prstDash val="solid"/>
                      <a:round/>
                      <a:headEnd type="none" w="med" len="med"/>
                      <a:tailEnd type="none" w="med" len="med"/>
                    </a:lnR>
                    <a:lnT w="9525" cap="flat" cmpd="sng" algn="ctr">
                      <a:solidFill>
                        <a:srgbClr val="B3E3F7"/>
                      </a:solidFill>
                      <a:prstDash val="solid"/>
                      <a:round/>
                      <a:headEnd type="none" w="med" len="med"/>
                      <a:tailEnd type="none" w="med" len="med"/>
                    </a:lnT>
                    <a:lnB w="9525" cap="flat" cmpd="sng" algn="ctr">
                      <a:solidFill>
                        <a:srgbClr val="ACD3E3"/>
                      </a:solidFill>
                      <a:prstDash val="solid"/>
                      <a:round/>
                      <a:headEnd type="none" w="med" len="med"/>
                      <a:tailEnd type="none" w="med" len="med"/>
                    </a:lnB>
                    <a:solidFill>
                      <a:srgbClr val="CAEFFE"/>
                    </a:solidFill>
                  </a:tcPr>
                </a:tc>
                <a:tc>
                  <a:txBody>
                    <a:bodyPr/>
                    <a:lstStyle/>
                    <a:p>
                      <a:pPr algn="l" fontAlgn="base"/>
                      <a:endParaRPr lang="en-US" sz="1800" b="0">
                        <a:effectLst/>
                        <a:latin typeface="inherit"/>
                      </a:endParaRPr>
                    </a:p>
                  </a:txBody>
                  <a:tcPr marL="91369" marR="91369" marT="45685" marB="45685">
                    <a:lnL w="9525" cap="flat" cmpd="sng" algn="ctr">
                      <a:solidFill>
                        <a:srgbClr val="AED5E5"/>
                      </a:solidFill>
                      <a:prstDash val="solid"/>
                      <a:round/>
                      <a:headEnd type="none" w="med" len="med"/>
                      <a:tailEnd type="none" w="med" len="med"/>
                    </a:lnL>
                    <a:lnR w="9525" cap="flat" cmpd="sng" algn="ctr">
                      <a:solidFill>
                        <a:srgbClr val="AED5E5"/>
                      </a:solidFill>
                      <a:prstDash val="solid"/>
                      <a:round/>
                      <a:headEnd type="none" w="med" len="med"/>
                      <a:tailEnd type="none" w="med" len="med"/>
                    </a:lnR>
                    <a:lnT w="9525" cap="flat" cmpd="sng" algn="ctr">
                      <a:solidFill>
                        <a:srgbClr val="AED5E5"/>
                      </a:solidFill>
                      <a:prstDash val="solid"/>
                      <a:round/>
                      <a:headEnd type="none" w="med" len="med"/>
                      <a:tailEnd type="none" w="med" len="med"/>
                    </a:lnT>
                    <a:lnB w="9525" cap="flat" cmpd="sng" algn="ctr">
                      <a:solidFill>
                        <a:srgbClr val="ACD3E3"/>
                      </a:solidFill>
                      <a:prstDash val="solid"/>
                      <a:round/>
                      <a:headEnd type="none" w="med" len="med"/>
                      <a:tailEnd type="none" w="med" len="med"/>
                    </a:lnB>
                    <a:solidFill>
                      <a:srgbClr val="E9F8FF"/>
                    </a:solidFill>
                  </a:tcPr>
                </a:tc>
                <a:tc>
                  <a:txBody>
                    <a:bodyPr/>
                    <a:lstStyle/>
                    <a:p>
                      <a:pPr algn="l" fontAlgn="base"/>
                      <a:r>
                        <a:rPr lang="en-US" sz="1800" b="1">
                          <a:solidFill>
                            <a:srgbClr val="000000"/>
                          </a:solidFill>
                          <a:effectLst/>
                          <a:latin typeface="inherit"/>
                        </a:rPr>
                        <a:t>X</a:t>
                      </a:r>
                      <a:r>
                        <a:rPr lang="en-US" sz="1800" b="0">
                          <a:effectLst/>
                          <a:latin typeface="inherit"/>
                        </a:rPr>
                        <a:t>   </a:t>
                      </a:r>
                      <a:r>
                        <a:rPr lang="en-US" sz="1800" b="0">
                          <a:solidFill>
                            <a:srgbClr val="175265"/>
                          </a:solidFill>
                          <a:effectLst/>
                          <a:latin typeface="inherit"/>
                        </a:rPr>
                        <a:t>Europe</a:t>
                      </a:r>
                      <a:endParaRPr lang="en-US" sz="1800" b="0">
                        <a:effectLst/>
                        <a:latin typeface="inherit"/>
                      </a:endParaRPr>
                    </a:p>
                  </a:txBody>
                  <a:tcPr marL="91369" marR="91369" marT="45685" marB="45685">
                    <a:lnL w="9525" cap="flat" cmpd="sng" algn="ctr">
                      <a:solidFill>
                        <a:srgbClr val="AED5E5"/>
                      </a:solidFill>
                      <a:prstDash val="solid"/>
                      <a:round/>
                      <a:headEnd type="none" w="med" len="med"/>
                      <a:tailEnd type="none" w="med" len="med"/>
                    </a:lnL>
                    <a:lnR w="9525" cap="flat" cmpd="sng" algn="ctr">
                      <a:solidFill>
                        <a:srgbClr val="F9CB4D"/>
                      </a:solidFill>
                      <a:prstDash val="solid"/>
                      <a:round/>
                      <a:headEnd type="none" w="med" len="med"/>
                      <a:tailEnd type="none" w="med" len="med"/>
                    </a:lnR>
                    <a:lnT w="9525" cap="flat" cmpd="sng" algn="ctr">
                      <a:solidFill>
                        <a:srgbClr val="AED5E5"/>
                      </a:solidFill>
                      <a:prstDash val="solid"/>
                      <a:round/>
                      <a:headEnd type="none" w="med" len="med"/>
                      <a:tailEnd type="none" w="med" len="med"/>
                    </a:lnT>
                    <a:lnB w="9525" cap="flat" cmpd="sng" algn="ctr">
                      <a:solidFill>
                        <a:srgbClr val="ACD3E3"/>
                      </a:solidFill>
                      <a:prstDash val="solid"/>
                      <a:round/>
                      <a:headEnd type="none" w="med" len="med"/>
                      <a:tailEnd type="none" w="med" len="med"/>
                    </a:lnB>
                    <a:solidFill>
                      <a:srgbClr val="E9F8FF"/>
                    </a:solidFill>
                  </a:tcPr>
                </a:tc>
                <a:tc>
                  <a:txBody>
                    <a:bodyPr/>
                    <a:lstStyle/>
                    <a:p>
                      <a:pPr algn="l" fontAlgn="base"/>
                      <a:endParaRPr lang="en-US" sz="1800" b="0">
                        <a:effectLst/>
                        <a:latin typeface="inherit"/>
                      </a:endParaRPr>
                    </a:p>
                  </a:txBody>
                  <a:tcPr marL="91369" marR="91369" marT="45685" marB="45685">
                    <a:lnL w="9525" cap="flat" cmpd="sng" algn="ctr">
                      <a:solidFill>
                        <a:srgbClr val="F9CB4D"/>
                      </a:solidFill>
                      <a:prstDash val="solid"/>
                      <a:round/>
                      <a:headEnd type="none" w="med" len="med"/>
                      <a:tailEnd type="none" w="med" len="med"/>
                    </a:lnL>
                    <a:lnR w="9525" cap="flat" cmpd="sng" algn="ctr">
                      <a:solidFill>
                        <a:srgbClr val="F9CB4D"/>
                      </a:solidFill>
                      <a:prstDash val="solid"/>
                      <a:round/>
                      <a:headEnd type="none" w="med" len="med"/>
                      <a:tailEnd type="none" w="med" len="med"/>
                    </a:lnR>
                    <a:lnT w="9525" cap="flat" cmpd="sng" algn="ctr">
                      <a:solidFill>
                        <a:srgbClr val="F9CB4D"/>
                      </a:solidFill>
                      <a:prstDash val="solid"/>
                      <a:round/>
                      <a:headEnd type="none" w="med" len="med"/>
                      <a:tailEnd type="none" w="med" len="med"/>
                    </a:lnT>
                    <a:lnB w="9525" cap="flat" cmpd="sng" algn="ctr">
                      <a:solidFill>
                        <a:srgbClr val="F9CB4D"/>
                      </a:solidFill>
                      <a:prstDash val="solid"/>
                      <a:round/>
                      <a:headEnd type="none" w="med" len="med"/>
                      <a:tailEnd type="none" w="med" len="med"/>
                    </a:lnB>
                    <a:solidFill>
                      <a:srgbClr val="FFF1AF"/>
                    </a:solidFill>
                  </a:tcPr>
                </a:tc>
                <a:tc>
                  <a:txBody>
                    <a:bodyPr/>
                    <a:lstStyle/>
                    <a:p>
                      <a:pPr algn="l" fontAlgn="base"/>
                      <a:r>
                        <a:rPr lang="en-US" sz="1800" b="0">
                          <a:effectLst/>
                          <a:latin typeface="nunito"/>
                        </a:rPr>
                        <a:t>Rated only</a:t>
                      </a:r>
                    </a:p>
                  </a:txBody>
                  <a:tcPr marL="91369" marR="91369" marT="45685" marB="45685">
                    <a:lnL w="9525" cap="flat" cmpd="sng" algn="ctr">
                      <a:solidFill>
                        <a:srgbClr val="F9CB4D"/>
                      </a:solidFill>
                      <a:prstDash val="solid"/>
                      <a:round/>
                      <a:headEnd type="none" w="med" len="med"/>
                      <a:tailEnd type="none" w="med" len="med"/>
                    </a:lnL>
                    <a:lnR>
                      <a:noFill/>
                    </a:lnR>
                    <a:lnT w="9525" cap="flat" cmpd="sng" algn="ctr">
                      <a:solidFill>
                        <a:srgbClr val="F9CB4D"/>
                      </a:solidFill>
                      <a:prstDash val="solid"/>
                      <a:round/>
                      <a:headEnd type="none" w="med" len="med"/>
                      <a:tailEnd type="none" w="med" len="med"/>
                    </a:lnT>
                    <a:lnB w="9525" cap="flat" cmpd="sng" algn="ctr">
                      <a:solidFill>
                        <a:srgbClr val="F9CB4D"/>
                      </a:solidFill>
                      <a:prstDash val="solid"/>
                      <a:round/>
                      <a:headEnd type="none" w="med" len="med"/>
                      <a:tailEnd type="none" w="med" len="med"/>
                    </a:lnB>
                    <a:solidFill>
                      <a:srgbClr val="FDF9E5"/>
                    </a:solidFill>
                  </a:tcPr>
                </a:tc>
                <a:extLst>
                  <a:ext uri="{0D108BD9-81ED-4DB2-BD59-A6C34878D82A}">
                    <a16:rowId xmlns:a16="http://schemas.microsoft.com/office/drawing/2014/main" val="3891547445"/>
                  </a:ext>
                </a:extLst>
              </a:tr>
              <a:tr h="1295925">
                <a:tc>
                  <a:txBody>
                    <a:bodyPr/>
                    <a:lstStyle/>
                    <a:p>
                      <a:pPr algn="ctr" fontAlgn="base"/>
                      <a:r>
                        <a:rPr lang="en-US" sz="1800" b="0" dirty="0">
                          <a:solidFill>
                            <a:srgbClr val="FFFFFF"/>
                          </a:solidFill>
                          <a:effectLst/>
                          <a:latin typeface="nunito"/>
                        </a:rPr>
                        <a:t>401-450</a:t>
                      </a:r>
                      <a:endParaRPr lang="en-US" sz="1800" b="0" dirty="0">
                        <a:solidFill>
                          <a:srgbClr val="FFFFFF"/>
                        </a:solidFill>
                        <a:effectLst/>
                        <a:latin typeface="inherit"/>
                      </a:endParaRPr>
                    </a:p>
                  </a:txBody>
                  <a:tcPr marL="91369" marR="91369" marT="45685" marB="45685">
                    <a:lnL>
                      <a:noFill/>
                    </a:lnL>
                    <a:lnR w="9525" cap="flat" cmpd="sng" algn="ctr">
                      <a:solidFill>
                        <a:srgbClr val="AED5E5"/>
                      </a:solidFill>
                      <a:prstDash val="solid"/>
                      <a:round/>
                      <a:headEnd type="none" w="med" len="med"/>
                      <a:tailEnd type="none" w="med" len="med"/>
                    </a:lnR>
                    <a:lnT w="9525" cap="flat" cmpd="sng" algn="ctr">
                      <a:solidFill>
                        <a:srgbClr val="ACD3E3"/>
                      </a:solidFill>
                      <a:prstDash val="solid"/>
                      <a:round/>
                      <a:headEnd type="none" w="med" len="med"/>
                      <a:tailEnd type="none" w="med" len="med"/>
                    </a:lnT>
                    <a:lnB w="9525" cap="flat" cmpd="sng" algn="ctr">
                      <a:solidFill>
                        <a:srgbClr val="93CDE4"/>
                      </a:solidFill>
                      <a:prstDash val="solid"/>
                      <a:round/>
                      <a:headEnd type="none" w="med" len="med"/>
                      <a:tailEnd type="none" w="med" len="med"/>
                    </a:lnB>
                    <a:solidFill>
                      <a:srgbClr val="CAEFFE"/>
                    </a:solidFill>
                  </a:tcPr>
                </a:tc>
                <a:tc>
                  <a:txBody>
                    <a:bodyPr/>
                    <a:lstStyle/>
                    <a:p>
                      <a:pPr algn="l" fontAlgn="base"/>
                      <a:r>
                        <a:rPr lang="en-US" sz="1800" b="0" u="none" strike="noStrike">
                          <a:solidFill>
                            <a:srgbClr val="606060"/>
                          </a:solidFill>
                          <a:effectLst/>
                          <a:latin typeface="inherit"/>
                          <a:hlinkClick r:id="rId2"/>
                        </a:rPr>
                        <a:t>University POLITEHNICA of Bucharest</a:t>
                      </a:r>
                      <a:r>
                        <a:rPr lang="en-US" sz="1800" b="0" u="none" strike="noStrike">
                          <a:solidFill>
                            <a:srgbClr val="175265"/>
                          </a:solidFill>
                          <a:effectLst/>
                          <a:latin typeface="nunito"/>
                          <a:hlinkClick r:id="rId3"/>
                        </a:rPr>
                        <a:t>More</a:t>
                      </a:r>
                      <a:endParaRPr lang="en-US" sz="1800" b="0">
                        <a:effectLst/>
                        <a:latin typeface="inherit"/>
                      </a:endParaRPr>
                    </a:p>
                  </a:txBody>
                  <a:tcPr marL="91369" marR="91369" marT="45685" marB="45685">
                    <a:lnL w="9525" cap="flat" cmpd="sng" algn="ctr">
                      <a:solidFill>
                        <a:srgbClr val="AED5E5"/>
                      </a:solidFill>
                      <a:prstDash val="solid"/>
                      <a:round/>
                      <a:headEnd type="none" w="med" len="med"/>
                      <a:tailEnd type="none" w="med" len="med"/>
                    </a:lnL>
                    <a:lnR w="9525" cap="flat" cmpd="sng" algn="ctr">
                      <a:solidFill>
                        <a:srgbClr val="E9E9E9"/>
                      </a:solidFill>
                      <a:prstDash val="solid"/>
                      <a:round/>
                      <a:headEnd type="none" w="med" len="med"/>
                      <a:tailEnd type="none" w="med" len="med"/>
                    </a:lnR>
                    <a:lnT w="9525" cap="flat" cmpd="sng" algn="ctr">
                      <a:solidFill>
                        <a:srgbClr val="ACD3E3"/>
                      </a:solidFill>
                      <a:prstDash val="solid"/>
                      <a:round/>
                      <a:headEnd type="none" w="med" len="med"/>
                      <a:tailEnd type="none" w="med" len="med"/>
                    </a:lnT>
                    <a:lnB w="9525" cap="flat" cmpd="sng" algn="ctr">
                      <a:solidFill>
                        <a:srgbClr val="E9E9E9"/>
                      </a:solidFill>
                      <a:prstDash val="solid"/>
                      <a:round/>
                      <a:headEnd type="none" w="med" len="med"/>
                      <a:tailEnd type="none" w="med" len="med"/>
                    </a:lnB>
                    <a:solidFill>
                      <a:srgbClr val="FCFCFC"/>
                    </a:solidFill>
                  </a:tcPr>
                </a:tc>
                <a:tc>
                  <a:txBody>
                    <a:bodyPr/>
                    <a:lstStyle/>
                    <a:p>
                      <a:pPr algn="ctr" fontAlgn="ctr"/>
                      <a:r>
                        <a:rPr lang="en-US" sz="1800" b="0">
                          <a:effectLst/>
                          <a:latin typeface="inherit"/>
                        </a:rPr>
                        <a:t>Romania</a:t>
                      </a:r>
                    </a:p>
                  </a:txBody>
                  <a:tcPr marL="91369" marR="91369" marT="45685" marB="45685">
                    <a:lnL w="9525" cap="flat" cmpd="sng" algn="ctr">
                      <a:solidFill>
                        <a:srgbClr val="E9E9E9"/>
                      </a:solidFill>
                      <a:prstDash val="solid"/>
                      <a:round/>
                      <a:headEnd type="none" w="med" len="med"/>
                      <a:tailEnd type="none" w="med" len="med"/>
                    </a:lnL>
                    <a:lnR w="9525" cap="flat" cmpd="sng" algn="ctr">
                      <a:solidFill>
                        <a:srgbClr val="F9CB4D"/>
                      </a:solidFill>
                      <a:prstDash val="solid"/>
                      <a:round/>
                      <a:headEnd type="none" w="med" len="med"/>
                      <a:tailEnd type="none" w="med" len="med"/>
                    </a:lnR>
                    <a:lnT w="9525" cap="flat" cmpd="sng" algn="ctr">
                      <a:solidFill>
                        <a:srgbClr val="ACD3E3"/>
                      </a:solidFill>
                      <a:prstDash val="solid"/>
                      <a:round/>
                      <a:headEnd type="none" w="med" len="med"/>
                      <a:tailEnd type="none" w="med" len="med"/>
                    </a:lnT>
                    <a:lnB w="9525" cap="flat" cmpd="sng" algn="ctr">
                      <a:solidFill>
                        <a:srgbClr val="E9E9E9"/>
                      </a:solidFill>
                      <a:prstDash val="solid"/>
                      <a:round/>
                      <a:headEnd type="none" w="med" len="med"/>
                      <a:tailEnd type="none" w="med" len="med"/>
                    </a:lnB>
                    <a:solidFill>
                      <a:srgbClr val="FCFCFC"/>
                    </a:solidFill>
                  </a:tcPr>
                </a:tc>
                <a:tc>
                  <a:txBody>
                    <a:bodyPr/>
                    <a:lstStyle/>
                    <a:p>
                      <a:pPr algn="ctr" fontAlgn="ctr"/>
                      <a:endParaRPr lang="en-US" sz="1800" b="0">
                        <a:effectLst/>
                        <a:latin typeface="inherit"/>
                      </a:endParaRPr>
                    </a:p>
                  </a:txBody>
                  <a:tcPr marL="91369" marR="91369" marT="45685" marB="45685">
                    <a:lnL w="9525" cap="flat" cmpd="sng" algn="ctr">
                      <a:solidFill>
                        <a:srgbClr val="F9CB4D"/>
                      </a:solidFill>
                      <a:prstDash val="solid"/>
                      <a:round/>
                      <a:headEnd type="none" w="med" len="med"/>
                      <a:tailEnd type="none" w="med" len="med"/>
                    </a:lnL>
                    <a:lnR w="9525" cap="flat" cmpd="sng" algn="ctr">
                      <a:solidFill>
                        <a:srgbClr val="F9CB4D"/>
                      </a:solidFill>
                      <a:prstDash val="solid"/>
                      <a:round/>
                      <a:headEnd type="none" w="med" len="med"/>
                      <a:tailEnd type="none" w="med" len="med"/>
                    </a:lnR>
                    <a:lnT w="9525" cap="flat" cmpd="sng" algn="ctr">
                      <a:solidFill>
                        <a:srgbClr val="F9CB4D"/>
                      </a:solidFill>
                      <a:prstDash val="solid"/>
                      <a:round/>
                      <a:headEnd type="none" w="med" len="med"/>
                      <a:tailEnd type="none" w="med" len="med"/>
                    </a:lnT>
                    <a:lnB w="9525" cap="flat" cmpd="sng" algn="ctr">
                      <a:solidFill>
                        <a:srgbClr val="F9CB4D"/>
                      </a:solidFill>
                      <a:prstDash val="solid"/>
                      <a:round/>
                      <a:headEnd type="none" w="med" len="med"/>
                      <a:tailEnd type="none" w="med" len="med"/>
                    </a:lnB>
                    <a:solidFill>
                      <a:srgbClr val="FFF1AF"/>
                    </a:solidFill>
                  </a:tcPr>
                </a:tc>
                <a:tc>
                  <a:txBody>
                    <a:bodyPr/>
                    <a:lstStyle/>
                    <a:p>
                      <a:pPr algn="ctr" fontAlgn="ctr"/>
                      <a:endParaRPr lang="en-US" sz="1800" b="0" dirty="0">
                        <a:effectLst/>
                        <a:latin typeface="inherit"/>
                      </a:endParaRPr>
                    </a:p>
                  </a:txBody>
                  <a:tcPr marL="91369" marR="91369" marT="45685" marB="45685">
                    <a:lnL w="9525" cap="flat" cmpd="sng" algn="ctr">
                      <a:solidFill>
                        <a:srgbClr val="F9CB4D"/>
                      </a:solidFill>
                      <a:prstDash val="solid"/>
                      <a:round/>
                      <a:headEnd type="none" w="med" len="med"/>
                      <a:tailEnd type="none" w="med" len="med"/>
                    </a:lnL>
                    <a:lnR>
                      <a:noFill/>
                    </a:lnR>
                    <a:lnT w="9525" cap="flat" cmpd="sng" algn="ctr">
                      <a:solidFill>
                        <a:srgbClr val="F9CB4D"/>
                      </a:solidFill>
                      <a:prstDash val="solid"/>
                      <a:round/>
                      <a:headEnd type="none" w="med" len="med"/>
                      <a:tailEnd type="none" w="med" len="med"/>
                    </a:lnT>
                    <a:lnB w="9525" cap="flat" cmpd="sng" algn="ctr">
                      <a:solidFill>
                        <a:srgbClr val="F0EBD7"/>
                      </a:solidFill>
                      <a:prstDash val="solid"/>
                      <a:round/>
                      <a:headEnd type="none" w="med" len="med"/>
                      <a:tailEnd type="none" w="med" len="med"/>
                    </a:lnB>
                    <a:solidFill>
                      <a:srgbClr val="FDF9E5"/>
                    </a:solidFill>
                  </a:tcPr>
                </a:tc>
                <a:extLst>
                  <a:ext uri="{0D108BD9-81ED-4DB2-BD59-A6C34878D82A}">
                    <a16:rowId xmlns:a16="http://schemas.microsoft.com/office/drawing/2014/main" val="2379273865"/>
                  </a:ext>
                </a:extLst>
              </a:tr>
            </a:tbl>
          </a:graphicData>
        </a:graphic>
      </p:graphicFrame>
      <p:sp>
        <p:nvSpPr>
          <p:cNvPr id="14" name="AutoShape 13" descr="https://www.topuniversities.com/university-rankings/university-subject-rankings/2019/engineering-technology"/>
          <p:cNvSpPr>
            <a:spLocks noChangeAspect="1" noChangeArrowheads="1"/>
          </p:cNvSpPr>
          <p:nvPr/>
        </p:nvSpPr>
        <p:spPr bwMode="auto">
          <a:xfrm flipV="1">
            <a:off x="1767796" y="1291675"/>
            <a:ext cx="304800" cy="4571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14" descr="https://www.topuniversities.com/university-rankings/university-subject-rankings/2019/engineering-technology"/>
          <p:cNvSpPr>
            <a:spLocks noChangeAspect="1" noChangeArrowheads="1"/>
          </p:cNvSpPr>
          <p:nvPr/>
        </p:nvSpPr>
        <p:spPr bwMode="auto">
          <a:xfrm flipV="1">
            <a:off x="1767796" y="1444075"/>
            <a:ext cx="304800" cy="4571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15" descr="https://www.topuniversities.com/university-rankings/university-subject-rankings/2019/engineering-technology"/>
          <p:cNvSpPr>
            <a:spLocks noChangeAspect="1" noChangeArrowheads="1"/>
          </p:cNvSpPr>
          <p:nvPr/>
        </p:nvSpPr>
        <p:spPr bwMode="auto">
          <a:xfrm flipV="1">
            <a:off x="1767796" y="1596475"/>
            <a:ext cx="304800" cy="4571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16" descr="https://www.topuniversities.com/university-rankings/university-subject-rankings/2019/engineering-technology"/>
          <p:cNvSpPr>
            <a:spLocks noChangeAspect="1" noChangeArrowheads="1"/>
          </p:cNvSpPr>
          <p:nvPr/>
        </p:nvSpPr>
        <p:spPr bwMode="auto">
          <a:xfrm flipV="1">
            <a:off x="1767796" y="1748875"/>
            <a:ext cx="304800" cy="4571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5064850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828797"/>
          </a:xfrm>
        </p:spPr>
        <p:txBody>
          <a:bodyPr>
            <a:normAutofit fontScale="90000"/>
          </a:bodyPr>
          <a:lstStyle/>
          <a:p>
            <a:pPr fontAlgn="base"/>
            <a:r>
              <a:rPr lang="en-US" sz="2200" dirty="0" smtClean="0"/>
              <a:t/>
            </a:r>
            <a:br>
              <a:rPr lang="en-US" sz="2200" dirty="0" smtClean="0"/>
            </a:br>
            <a:r>
              <a:rPr lang="en-US" sz="2200" dirty="0"/>
              <a:t/>
            </a:r>
            <a:br>
              <a:rPr lang="en-US" sz="2200" dirty="0"/>
            </a:br>
            <a:r>
              <a:rPr lang="en-US" sz="2200" dirty="0" smtClean="0"/>
              <a:t>QS- 2020 –</a:t>
            </a:r>
            <a:r>
              <a:rPr lang="en-US" sz="2200" dirty="0" err="1" smtClean="0"/>
              <a:t>fara</a:t>
            </a:r>
            <a:r>
              <a:rPr lang="en-US" sz="2200" dirty="0" smtClean="0"/>
              <a:t> </a:t>
            </a:r>
            <a:r>
              <a:rPr lang="en-US" sz="2200" dirty="0" err="1" smtClean="0"/>
              <a:t>Politehnica</a:t>
            </a:r>
            <a:r>
              <a:rPr lang="en-US" sz="2200" dirty="0" smtClean="0"/>
              <a:t>-</a:t>
            </a:r>
            <a:br>
              <a:rPr lang="en-US" sz="2200" dirty="0" smtClean="0"/>
            </a:br>
            <a:r>
              <a:rPr lang="en-US" sz="2200" dirty="0"/>
              <a:t/>
            </a:r>
            <a:br>
              <a:rPr lang="en-US" sz="2200" dirty="0"/>
            </a:br>
            <a:r>
              <a:rPr lang="en-US" sz="2200" dirty="0" smtClean="0"/>
              <a:t/>
            </a:r>
            <a:br>
              <a:rPr lang="en-US" sz="2200" dirty="0" smtClean="0"/>
            </a:br>
            <a:r>
              <a:rPr lang="en-US" sz="2200" dirty="0" err="1" smtClean="0"/>
              <a:t>targul</a:t>
            </a:r>
            <a:r>
              <a:rPr lang="en-US" sz="2200" dirty="0" smtClean="0"/>
              <a:t> </a:t>
            </a:r>
            <a:r>
              <a:rPr lang="en-US" sz="2200" dirty="0" err="1" smtClean="0"/>
              <a:t>universitatilor</a:t>
            </a:r>
            <a:r>
              <a:rPr lang="en-US" sz="2200" dirty="0" smtClean="0"/>
              <a:t> -</a:t>
            </a:r>
            <a:r>
              <a:rPr lang="en-US" sz="2200" dirty="0" err="1" smtClean="0"/>
              <a:t>București</a:t>
            </a:r>
            <a:r>
              <a:rPr lang="en-US" dirty="0"/>
              <a:t/>
            </a:r>
            <a:br>
              <a:rPr lang="en-US" dirty="0"/>
            </a:br>
            <a:r>
              <a:rPr lang="en-US" sz="2000" dirty="0"/>
              <a:t>26 </a:t>
            </a:r>
            <a:r>
              <a:rPr lang="en-US" sz="2000" dirty="0" err="1"/>
              <a:t>septembrie</a:t>
            </a:r>
            <a:r>
              <a:rPr lang="en-US" sz="2000" dirty="0"/>
              <a:t>, Joi15:00 - 20:00</a:t>
            </a:r>
            <a:br>
              <a:rPr lang="en-US" sz="2000" dirty="0"/>
            </a:br>
            <a:r>
              <a:rPr lang="en-US" sz="2000" dirty="0"/>
              <a:t>Novotel Bucharest City Centre Hotel </a:t>
            </a:r>
            <a:br>
              <a:rPr lang="en-US" sz="2000" dirty="0"/>
            </a:br>
            <a:r>
              <a:rPr lang="en-US" sz="2000" u="sng" dirty="0">
                <a:hlinkClick r:id="rId9"/>
              </a:rPr>
              <a:t>Map</a:t>
            </a:r>
            <a:r>
              <a:rPr lang="en-US" sz="2000" dirty="0"/>
              <a:t/>
            </a:r>
            <a:br>
              <a:rPr lang="en-US" sz="2000" dirty="0"/>
            </a:br>
            <a:r>
              <a:rPr lang="en-US" dirty="0" smtClean="0"/>
              <a:t>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49157986"/>
              </p:ext>
            </p:extLst>
          </p:nvPr>
        </p:nvGraphicFramePr>
        <p:xfrm>
          <a:off x="3130934" y="3204754"/>
          <a:ext cx="6725470" cy="3126374"/>
        </p:xfrm>
        <a:graphic>
          <a:graphicData uri="http://schemas.openxmlformats.org/drawingml/2006/table">
            <a:tbl>
              <a:tblPr/>
              <a:tblGrid>
                <a:gridCol w="1644388">
                  <a:extLst>
                    <a:ext uri="{9D8B030D-6E8A-4147-A177-3AD203B41FA5}">
                      <a16:colId xmlns:a16="http://schemas.microsoft.com/office/drawing/2014/main" val="1211373451"/>
                    </a:ext>
                  </a:extLst>
                </a:gridCol>
                <a:gridCol w="1644388">
                  <a:extLst>
                    <a:ext uri="{9D8B030D-6E8A-4147-A177-3AD203B41FA5}">
                      <a16:colId xmlns:a16="http://schemas.microsoft.com/office/drawing/2014/main" val="1362076112"/>
                    </a:ext>
                  </a:extLst>
                </a:gridCol>
                <a:gridCol w="1644388">
                  <a:extLst>
                    <a:ext uri="{9D8B030D-6E8A-4147-A177-3AD203B41FA5}">
                      <a16:colId xmlns:a16="http://schemas.microsoft.com/office/drawing/2014/main" val="1824569360"/>
                    </a:ext>
                  </a:extLst>
                </a:gridCol>
                <a:gridCol w="147918">
                  <a:extLst>
                    <a:ext uri="{9D8B030D-6E8A-4147-A177-3AD203B41FA5}">
                      <a16:colId xmlns:a16="http://schemas.microsoft.com/office/drawing/2014/main" val="1531378071"/>
                    </a:ext>
                  </a:extLst>
                </a:gridCol>
                <a:gridCol w="1644388">
                  <a:extLst>
                    <a:ext uri="{9D8B030D-6E8A-4147-A177-3AD203B41FA5}">
                      <a16:colId xmlns:a16="http://schemas.microsoft.com/office/drawing/2014/main" val="1994479289"/>
                    </a:ext>
                  </a:extLst>
                </a:gridCol>
              </a:tblGrid>
              <a:tr h="1348157">
                <a:tc>
                  <a:txBody>
                    <a:bodyPr/>
                    <a:lstStyle/>
                    <a:p>
                      <a:pPr algn="l" fontAlgn="base"/>
                      <a:r>
                        <a:rPr lang="en-US" sz="1200" b="1">
                          <a:solidFill>
                            <a:srgbClr val="7E7E7E"/>
                          </a:solidFill>
                          <a:effectLst/>
                          <a:latin typeface="nunito"/>
                        </a:rPr>
                        <a:t>#</a:t>
                      </a:r>
                      <a:r>
                        <a:rPr lang="en-US" sz="1200" b="1">
                          <a:solidFill>
                            <a:srgbClr val="7E7E7E"/>
                          </a:solidFill>
                          <a:effectLst/>
                          <a:latin typeface="inherit"/>
                        </a:rPr>
                        <a:t> RANK</a:t>
                      </a:r>
                      <a:endParaRPr lang="en-US" sz="1200" b="1">
                        <a:solidFill>
                          <a:srgbClr val="7E7E7E"/>
                        </a:solidFill>
                        <a:effectLst/>
                        <a:latin typeface="nunito"/>
                      </a:endParaRPr>
                    </a:p>
                  </a:txBody>
                  <a:tcPr marL="61259" marR="61259" marT="30629" marB="30629">
                    <a:lnL>
                      <a:noFill/>
                    </a:lnL>
                    <a:lnR>
                      <a:noFill/>
                    </a:lnR>
                    <a:lnT>
                      <a:noFill/>
                    </a:lnT>
                    <a:lnB w="9525" cap="flat" cmpd="sng" algn="ctr">
                      <a:solidFill>
                        <a:srgbClr val="A8D8ED"/>
                      </a:solidFill>
                      <a:prstDash val="solid"/>
                      <a:round/>
                      <a:headEnd type="none" w="med" len="med"/>
                      <a:tailEnd type="none" w="med" len="med"/>
                    </a:lnB>
                    <a:solidFill>
                      <a:srgbClr val="FCFCFC"/>
                    </a:solidFill>
                  </a:tcPr>
                </a:tc>
                <a:tc>
                  <a:txBody>
                    <a:bodyPr/>
                    <a:lstStyle/>
                    <a:p>
                      <a:pPr algn="l" fontAlgn="base"/>
                      <a:r>
                        <a:rPr lang="en-US" sz="1200" b="1">
                          <a:solidFill>
                            <a:srgbClr val="7E7E7E"/>
                          </a:solidFill>
                          <a:effectLst/>
                          <a:latin typeface="nunito"/>
                        </a:rPr>
                        <a:t>UNIVERSITY</a:t>
                      </a:r>
                    </a:p>
                  </a:txBody>
                  <a:tcPr marL="61259" marR="61259" marT="30629" marB="30629">
                    <a:lnL>
                      <a:noFill/>
                    </a:lnL>
                    <a:lnR>
                      <a:noFill/>
                    </a:lnR>
                    <a:lnT>
                      <a:noFill/>
                    </a:lnT>
                    <a:lnB w="9525" cap="flat" cmpd="sng" algn="ctr">
                      <a:solidFill>
                        <a:srgbClr val="A8D8ED"/>
                      </a:solidFill>
                      <a:prstDash val="solid"/>
                      <a:round/>
                      <a:headEnd type="none" w="med" len="med"/>
                      <a:tailEnd type="none" w="med" len="med"/>
                    </a:lnB>
                    <a:solidFill>
                      <a:srgbClr val="FCFCFC"/>
                    </a:solidFill>
                  </a:tcPr>
                </a:tc>
                <a:tc>
                  <a:txBody>
                    <a:bodyPr/>
                    <a:lstStyle/>
                    <a:p>
                      <a:pPr algn="l" fontAlgn="base"/>
                      <a:r>
                        <a:rPr lang="en-US" sz="1200" b="1" dirty="0">
                          <a:solidFill>
                            <a:srgbClr val="7E7E7E"/>
                          </a:solidFill>
                          <a:effectLst/>
                          <a:latin typeface="nunito"/>
                        </a:rPr>
                        <a:t>LOCATION</a:t>
                      </a:r>
                    </a:p>
                  </a:txBody>
                  <a:tcPr marL="61259" marR="61259" marT="30629" marB="30629">
                    <a:lnL>
                      <a:noFill/>
                    </a:lnL>
                    <a:lnR>
                      <a:noFill/>
                    </a:lnR>
                    <a:lnT>
                      <a:noFill/>
                    </a:lnT>
                    <a:lnB w="9525" cap="flat" cmpd="sng" algn="ctr">
                      <a:solidFill>
                        <a:srgbClr val="A8D8ED"/>
                      </a:solidFill>
                      <a:prstDash val="solid"/>
                      <a:round/>
                      <a:headEnd type="none" w="med" len="med"/>
                      <a:tailEnd type="none" w="med" len="med"/>
                    </a:lnB>
                    <a:solidFill>
                      <a:srgbClr val="FCFCFC"/>
                    </a:solidFill>
                  </a:tcPr>
                </a:tc>
                <a:tc>
                  <a:txBody>
                    <a:bodyPr/>
                    <a:lstStyle/>
                    <a:p>
                      <a:pPr algn="ctr" fontAlgn="base"/>
                      <a:r>
                        <a:rPr lang="en-US" sz="1200" b="1">
                          <a:solidFill>
                            <a:srgbClr val="FFFFFF"/>
                          </a:solidFill>
                          <a:effectLst/>
                          <a:latin typeface="nunito"/>
                        </a:rPr>
                        <a:t>COMPARE</a:t>
                      </a:r>
                    </a:p>
                  </a:txBody>
                  <a:tcPr marL="61259" marR="61259" marT="30629" marB="30629">
                    <a:lnL>
                      <a:noFill/>
                    </a:lnL>
                    <a:lnR>
                      <a:noFill/>
                    </a:lnR>
                    <a:lnT>
                      <a:noFill/>
                    </a:lnT>
                    <a:lnB w="9525" cap="flat" cmpd="sng" algn="ctr">
                      <a:solidFill>
                        <a:srgbClr val="F9CB4D"/>
                      </a:solidFill>
                      <a:prstDash val="solid"/>
                      <a:round/>
                      <a:headEnd type="none" w="med" len="med"/>
                      <a:tailEnd type="none" w="med" len="med"/>
                    </a:lnB>
                    <a:solidFill>
                      <a:srgbClr val="FCFCFC"/>
                    </a:solidFill>
                  </a:tcPr>
                </a:tc>
                <a:tc>
                  <a:txBody>
                    <a:bodyPr/>
                    <a:lstStyle/>
                    <a:p>
                      <a:pPr algn="ctr" fontAlgn="base"/>
                      <a:r>
                        <a:rPr lang="en-US" sz="1200" b="1" u="none" strike="noStrike">
                          <a:solidFill>
                            <a:srgbClr val="FCB131"/>
                          </a:solidFill>
                          <a:effectLst/>
                          <a:latin typeface="inherit"/>
                        </a:rPr>
                        <a:t>STARS</a:t>
                      </a:r>
                      <a:endParaRPr lang="en-US" sz="1200" b="1">
                        <a:solidFill>
                          <a:srgbClr val="7E7E7E"/>
                        </a:solidFill>
                        <a:effectLst/>
                        <a:latin typeface="nunito"/>
                      </a:endParaRPr>
                    </a:p>
                  </a:txBody>
                  <a:tcPr marL="61259" marR="61259" marT="30629" marB="30629">
                    <a:lnL>
                      <a:noFill/>
                    </a:lnL>
                    <a:lnR>
                      <a:noFill/>
                    </a:lnR>
                    <a:lnT>
                      <a:noFill/>
                    </a:lnT>
                    <a:lnB w="9525" cap="flat" cmpd="sng" algn="ctr">
                      <a:solidFill>
                        <a:srgbClr val="F9CB4D"/>
                      </a:solidFill>
                      <a:prstDash val="solid"/>
                      <a:round/>
                      <a:headEnd type="none" w="med" len="med"/>
                      <a:tailEnd type="none" w="med" len="med"/>
                    </a:lnB>
                    <a:solidFill>
                      <a:srgbClr val="FCFCFC"/>
                    </a:solidFill>
                  </a:tcPr>
                </a:tc>
                <a:extLst>
                  <a:ext uri="{0D108BD9-81ED-4DB2-BD59-A6C34878D82A}">
                    <a16:rowId xmlns:a16="http://schemas.microsoft.com/office/drawing/2014/main" val="1964425641"/>
                  </a:ext>
                </a:extLst>
              </a:tr>
              <a:tr h="245364">
                <a:tc>
                  <a:txBody>
                    <a:bodyPr/>
                    <a:lstStyle/>
                    <a:p>
                      <a:pPr algn="l" fontAlgn="base"/>
                      <a:endParaRPr lang="en-US" sz="1200" b="0">
                        <a:effectLst/>
                        <a:latin typeface="inherit"/>
                      </a:endParaRPr>
                    </a:p>
                  </a:txBody>
                  <a:tcPr marL="61259" marR="61259" marT="30629" marB="30629">
                    <a:lnL>
                      <a:noFill/>
                    </a:lnL>
                    <a:lnR w="9525" cap="flat" cmpd="sng" algn="ctr">
                      <a:solidFill>
                        <a:srgbClr val="E9E9E9"/>
                      </a:solidFill>
                      <a:prstDash val="solid"/>
                      <a:round/>
                      <a:headEnd type="none" w="med" len="med"/>
                      <a:tailEnd type="none" w="med" len="med"/>
                    </a:lnR>
                    <a:lnT w="9525" cap="flat" cmpd="sng" algn="ctr">
                      <a:solidFill>
                        <a:srgbClr val="A8D8ED"/>
                      </a:solidFill>
                      <a:prstDash val="solid"/>
                      <a:round/>
                      <a:headEnd type="none" w="med" len="med"/>
                      <a:tailEnd type="none" w="med" len="med"/>
                    </a:lnT>
                    <a:lnB w="9525" cap="flat" cmpd="sng" algn="ctr">
                      <a:solidFill>
                        <a:srgbClr val="B3E3F7"/>
                      </a:solidFill>
                      <a:prstDash val="solid"/>
                      <a:round/>
                      <a:headEnd type="none" w="med" len="med"/>
                      <a:tailEnd type="none" w="med" len="med"/>
                    </a:lnB>
                    <a:solidFill>
                      <a:srgbClr val="9BD7F0"/>
                    </a:solidFill>
                  </a:tcPr>
                </a:tc>
                <a:tc>
                  <a:txBody>
                    <a:bodyPr/>
                    <a:lstStyle/>
                    <a:p>
                      <a:pPr algn="l" fontAlgn="base"/>
                      <a:endParaRPr lang="en-US" sz="1200" b="0">
                        <a:effectLst/>
                        <a:latin typeface="inherit"/>
                      </a:endParaRPr>
                    </a:p>
                  </a:txBody>
                  <a:tcPr marL="61259" marR="61259" marT="30629" marB="30629">
                    <a:lnL w="9525" cap="flat" cmpd="sng" algn="ctr">
                      <a:solidFill>
                        <a:srgbClr val="E9E9E9"/>
                      </a:solidFill>
                      <a:prstDash val="solid"/>
                      <a:round/>
                      <a:headEnd type="none" w="med" len="med"/>
                      <a:tailEnd type="none" w="med" len="med"/>
                    </a:lnL>
                    <a:lnR w="9525" cap="flat" cmpd="sng" algn="ctr">
                      <a:solidFill>
                        <a:srgbClr val="E9E9E9"/>
                      </a:solidFill>
                      <a:prstDash val="solid"/>
                      <a:round/>
                      <a:headEnd type="none" w="med" len="med"/>
                      <a:tailEnd type="none" w="med" len="med"/>
                    </a:lnR>
                    <a:lnT w="9525" cap="flat" cmpd="sng" algn="ctr">
                      <a:solidFill>
                        <a:srgbClr val="A8D8ED"/>
                      </a:solidFill>
                      <a:prstDash val="solid"/>
                      <a:round/>
                      <a:headEnd type="none" w="med" len="med"/>
                      <a:tailEnd type="none" w="med" len="med"/>
                    </a:lnT>
                    <a:lnB w="9525" cap="flat" cmpd="sng" algn="ctr">
                      <a:solidFill>
                        <a:srgbClr val="AED5E5"/>
                      </a:solidFill>
                      <a:prstDash val="solid"/>
                      <a:round/>
                      <a:headEnd type="none" w="med" len="med"/>
                      <a:tailEnd type="none" w="med" len="med"/>
                    </a:lnB>
                    <a:solidFill>
                      <a:srgbClr val="78BEDB"/>
                    </a:solidFill>
                  </a:tcPr>
                </a:tc>
                <a:tc>
                  <a:txBody>
                    <a:bodyPr/>
                    <a:lstStyle/>
                    <a:p>
                      <a:pPr algn="l" fontAlgn="base"/>
                      <a:endParaRPr lang="en-US" sz="1200" b="0">
                        <a:effectLst/>
                        <a:latin typeface="inherit"/>
                      </a:endParaRPr>
                    </a:p>
                  </a:txBody>
                  <a:tcPr marL="61259" marR="61259" marT="30629" marB="30629">
                    <a:lnL w="9525" cap="flat" cmpd="sng" algn="ctr">
                      <a:solidFill>
                        <a:srgbClr val="E9E9E9"/>
                      </a:solidFill>
                      <a:prstDash val="solid"/>
                      <a:round/>
                      <a:headEnd type="none" w="med" len="med"/>
                      <a:tailEnd type="none" w="med" len="med"/>
                    </a:lnL>
                    <a:lnR w="9525" cap="flat" cmpd="sng" algn="ctr">
                      <a:solidFill>
                        <a:srgbClr val="FFF1AF"/>
                      </a:solidFill>
                      <a:prstDash val="solid"/>
                      <a:round/>
                      <a:headEnd type="none" w="med" len="med"/>
                      <a:tailEnd type="none" w="med" len="med"/>
                    </a:lnR>
                    <a:lnT w="9525" cap="flat" cmpd="sng" algn="ctr">
                      <a:solidFill>
                        <a:srgbClr val="A8D8ED"/>
                      </a:solidFill>
                      <a:prstDash val="solid"/>
                      <a:round/>
                      <a:headEnd type="none" w="med" len="med"/>
                      <a:tailEnd type="none" w="med" len="med"/>
                    </a:lnT>
                    <a:lnB w="9525" cap="flat" cmpd="sng" algn="ctr">
                      <a:solidFill>
                        <a:srgbClr val="AED5E5"/>
                      </a:solidFill>
                      <a:prstDash val="solid"/>
                      <a:round/>
                      <a:headEnd type="none" w="med" len="med"/>
                      <a:tailEnd type="none" w="med" len="med"/>
                    </a:lnB>
                    <a:solidFill>
                      <a:srgbClr val="78BEDB"/>
                    </a:solidFill>
                  </a:tcPr>
                </a:tc>
                <a:tc>
                  <a:txBody>
                    <a:bodyPr/>
                    <a:lstStyle/>
                    <a:p>
                      <a:pPr algn="l" fontAlgn="base"/>
                      <a:endParaRPr lang="en-US" sz="1200" b="0">
                        <a:effectLst/>
                        <a:latin typeface="inherit"/>
                      </a:endParaRPr>
                    </a:p>
                  </a:txBody>
                  <a:tcPr marL="61259" marR="61259" marT="30629" marB="30629">
                    <a:lnL w="9525" cap="flat" cmpd="sng" algn="ctr">
                      <a:solidFill>
                        <a:srgbClr val="FFF1AF"/>
                      </a:solidFill>
                      <a:prstDash val="solid"/>
                      <a:round/>
                      <a:headEnd type="none" w="med" len="med"/>
                      <a:tailEnd type="none" w="med" len="med"/>
                    </a:lnL>
                    <a:lnR w="9525" cap="flat" cmpd="sng" algn="ctr">
                      <a:solidFill>
                        <a:srgbClr val="FFF1AF"/>
                      </a:solidFill>
                      <a:prstDash val="solid"/>
                      <a:round/>
                      <a:headEnd type="none" w="med" len="med"/>
                      <a:tailEnd type="none" w="med" len="med"/>
                    </a:lnR>
                    <a:lnT w="9525" cap="flat" cmpd="sng" algn="ctr">
                      <a:solidFill>
                        <a:srgbClr val="F9CB4D"/>
                      </a:solidFill>
                      <a:prstDash val="solid"/>
                      <a:round/>
                      <a:headEnd type="none" w="med" len="med"/>
                      <a:tailEnd type="none" w="med" len="med"/>
                    </a:lnT>
                    <a:lnB w="9525" cap="flat" cmpd="sng" algn="ctr">
                      <a:solidFill>
                        <a:srgbClr val="F9CB4D"/>
                      </a:solidFill>
                      <a:prstDash val="solid"/>
                      <a:round/>
                      <a:headEnd type="none" w="med" len="med"/>
                      <a:tailEnd type="none" w="med" len="med"/>
                    </a:lnB>
                    <a:solidFill>
                      <a:srgbClr val="FCB131"/>
                    </a:solidFill>
                  </a:tcPr>
                </a:tc>
                <a:tc>
                  <a:txBody>
                    <a:bodyPr/>
                    <a:lstStyle/>
                    <a:p>
                      <a:pPr algn="ctr" fontAlgn="base"/>
                      <a:endParaRPr lang="en-US" sz="1200" b="0">
                        <a:effectLst/>
                        <a:latin typeface="inherit"/>
                      </a:endParaRPr>
                    </a:p>
                  </a:txBody>
                  <a:tcPr marL="61259" marR="61259" marT="30629" marB="30629">
                    <a:lnL w="9525" cap="flat" cmpd="sng" algn="ctr">
                      <a:solidFill>
                        <a:srgbClr val="FFF1AF"/>
                      </a:solidFill>
                      <a:prstDash val="solid"/>
                      <a:round/>
                      <a:headEnd type="none" w="med" len="med"/>
                      <a:tailEnd type="none" w="med" len="med"/>
                    </a:lnL>
                    <a:lnR>
                      <a:noFill/>
                    </a:lnR>
                    <a:lnT w="9525" cap="flat" cmpd="sng" algn="ctr">
                      <a:solidFill>
                        <a:srgbClr val="F9CB4D"/>
                      </a:solidFill>
                      <a:prstDash val="solid"/>
                      <a:round/>
                      <a:headEnd type="none" w="med" len="med"/>
                      <a:tailEnd type="none" w="med" len="med"/>
                    </a:lnT>
                    <a:lnB w="9525" cap="flat" cmpd="sng" algn="ctr">
                      <a:solidFill>
                        <a:srgbClr val="F9CB4D"/>
                      </a:solidFill>
                      <a:prstDash val="solid"/>
                      <a:round/>
                      <a:headEnd type="none" w="med" len="med"/>
                      <a:tailEnd type="none" w="med" len="med"/>
                    </a:lnB>
                    <a:solidFill>
                      <a:srgbClr val="F9CB4D"/>
                    </a:solidFill>
                  </a:tcPr>
                </a:tc>
                <a:extLst>
                  <a:ext uri="{0D108BD9-81ED-4DB2-BD59-A6C34878D82A}">
                    <a16:rowId xmlns:a16="http://schemas.microsoft.com/office/drawing/2014/main" val="2420982243"/>
                  </a:ext>
                </a:extLst>
              </a:tr>
              <a:tr h="245364">
                <a:tc>
                  <a:txBody>
                    <a:bodyPr/>
                    <a:lstStyle/>
                    <a:p>
                      <a:pPr algn="l" fontAlgn="base"/>
                      <a:r>
                        <a:rPr lang="en-US" sz="1200" b="0">
                          <a:solidFill>
                            <a:srgbClr val="175265"/>
                          </a:solidFill>
                          <a:effectLst/>
                          <a:latin typeface="inherit"/>
                        </a:rPr>
                        <a:t>2020</a:t>
                      </a:r>
                      <a:endParaRPr lang="en-US" sz="1200" b="0">
                        <a:effectLst/>
                        <a:latin typeface="inherit"/>
                      </a:endParaRPr>
                    </a:p>
                  </a:txBody>
                  <a:tcPr marL="61259" marR="61259" marT="30629" marB="30629">
                    <a:lnL>
                      <a:noFill/>
                    </a:lnL>
                    <a:lnR w="9525" cap="flat" cmpd="sng" algn="ctr">
                      <a:solidFill>
                        <a:srgbClr val="AED5E5"/>
                      </a:solidFill>
                      <a:prstDash val="solid"/>
                      <a:round/>
                      <a:headEnd type="none" w="med" len="med"/>
                      <a:tailEnd type="none" w="med" len="med"/>
                    </a:lnR>
                    <a:lnT w="9525" cap="flat" cmpd="sng" algn="ctr">
                      <a:solidFill>
                        <a:srgbClr val="B3E3F7"/>
                      </a:solidFill>
                      <a:prstDash val="solid"/>
                      <a:round/>
                      <a:headEnd type="none" w="med" len="med"/>
                      <a:tailEnd type="none" w="med" len="med"/>
                    </a:lnT>
                    <a:lnB w="9525" cap="flat" cmpd="sng" algn="ctr">
                      <a:solidFill>
                        <a:srgbClr val="ACD3E3"/>
                      </a:solidFill>
                      <a:prstDash val="solid"/>
                      <a:round/>
                      <a:headEnd type="none" w="med" len="med"/>
                      <a:tailEnd type="none" w="med" len="med"/>
                    </a:lnB>
                    <a:solidFill>
                      <a:srgbClr val="CAEFFE"/>
                    </a:solidFill>
                  </a:tcPr>
                </a:tc>
                <a:tc>
                  <a:txBody>
                    <a:bodyPr/>
                    <a:lstStyle/>
                    <a:p>
                      <a:pPr algn="l" fontAlgn="base"/>
                      <a:endParaRPr lang="en-US" sz="1200" b="0">
                        <a:effectLst/>
                        <a:latin typeface="inherit"/>
                      </a:endParaRPr>
                    </a:p>
                  </a:txBody>
                  <a:tcPr marL="61259" marR="61259" marT="30629" marB="30629">
                    <a:lnL w="9525" cap="flat" cmpd="sng" algn="ctr">
                      <a:solidFill>
                        <a:srgbClr val="AED5E5"/>
                      </a:solidFill>
                      <a:prstDash val="solid"/>
                      <a:round/>
                      <a:headEnd type="none" w="med" len="med"/>
                      <a:tailEnd type="none" w="med" len="med"/>
                    </a:lnL>
                    <a:lnR w="9525" cap="flat" cmpd="sng" algn="ctr">
                      <a:solidFill>
                        <a:srgbClr val="AED5E5"/>
                      </a:solidFill>
                      <a:prstDash val="solid"/>
                      <a:round/>
                      <a:headEnd type="none" w="med" len="med"/>
                      <a:tailEnd type="none" w="med" len="med"/>
                    </a:lnR>
                    <a:lnT w="9525" cap="flat" cmpd="sng" algn="ctr">
                      <a:solidFill>
                        <a:srgbClr val="AED5E5"/>
                      </a:solidFill>
                      <a:prstDash val="solid"/>
                      <a:round/>
                      <a:headEnd type="none" w="med" len="med"/>
                      <a:tailEnd type="none" w="med" len="med"/>
                    </a:lnT>
                    <a:lnB w="9525" cap="flat" cmpd="sng" algn="ctr">
                      <a:solidFill>
                        <a:srgbClr val="ACD3E3"/>
                      </a:solidFill>
                      <a:prstDash val="solid"/>
                      <a:round/>
                      <a:headEnd type="none" w="med" len="med"/>
                      <a:tailEnd type="none" w="med" len="med"/>
                    </a:lnB>
                    <a:solidFill>
                      <a:srgbClr val="E9F8FF"/>
                    </a:solidFill>
                  </a:tcPr>
                </a:tc>
                <a:tc>
                  <a:txBody>
                    <a:bodyPr/>
                    <a:lstStyle/>
                    <a:p>
                      <a:pPr algn="l" fontAlgn="base"/>
                      <a:r>
                        <a:rPr lang="en-US" sz="1200" b="1">
                          <a:solidFill>
                            <a:srgbClr val="000000"/>
                          </a:solidFill>
                          <a:effectLst/>
                          <a:latin typeface="inherit"/>
                        </a:rPr>
                        <a:t>X</a:t>
                      </a:r>
                      <a:r>
                        <a:rPr lang="en-US" sz="1200" b="0">
                          <a:effectLst/>
                          <a:latin typeface="inherit"/>
                        </a:rPr>
                        <a:t>   </a:t>
                      </a:r>
                      <a:r>
                        <a:rPr lang="en-US" sz="1200" b="0">
                          <a:solidFill>
                            <a:srgbClr val="175265"/>
                          </a:solidFill>
                          <a:effectLst/>
                          <a:latin typeface="inherit"/>
                        </a:rPr>
                        <a:t>Europe</a:t>
                      </a:r>
                      <a:endParaRPr lang="en-US" sz="1200" b="0">
                        <a:effectLst/>
                        <a:latin typeface="inherit"/>
                      </a:endParaRPr>
                    </a:p>
                  </a:txBody>
                  <a:tcPr marL="61259" marR="61259" marT="30629" marB="30629">
                    <a:lnL w="9525" cap="flat" cmpd="sng" algn="ctr">
                      <a:solidFill>
                        <a:srgbClr val="AED5E5"/>
                      </a:solidFill>
                      <a:prstDash val="solid"/>
                      <a:round/>
                      <a:headEnd type="none" w="med" len="med"/>
                      <a:tailEnd type="none" w="med" len="med"/>
                    </a:lnL>
                    <a:lnR w="9525" cap="flat" cmpd="sng" algn="ctr">
                      <a:solidFill>
                        <a:srgbClr val="F9CB4D"/>
                      </a:solidFill>
                      <a:prstDash val="solid"/>
                      <a:round/>
                      <a:headEnd type="none" w="med" len="med"/>
                      <a:tailEnd type="none" w="med" len="med"/>
                    </a:lnR>
                    <a:lnT w="9525" cap="flat" cmpd="sng" algn="ctr">
                      <a:solidFill>
                        <a:srgbClr val="AED5E5"/>
                      </a:solidFill>
                      <a:prstDash val="solid"/>
                      <a:round/>
                      <a:headEnd type="none" w="med" len="med"/>
                      <a:tailEnd type="none" w="med" len="med"/>
                    </a:lnT>
                    <a:lnB w="9525" cap="flat" cmpd="sng" algn="ctr">
                      <a:solidFill>
                        <a:srgbClr val="ACD3E3"/>
                      </a:solidFill>
                      <a:prstDash val="solid"/>
                      <a:round/>
                      <a:headEnd type="none" w="med" len="med"/>
                      <a:tailEnd type="none" w="med" len="med"/>
                    </a:lnB>
                    <a:solidFill>
                      <a:srgbClr val="E9F8FF"/>
                    </a:solidFill>
                  </a:tcPr>
                </a:tc>
                <a:tc>
                  <a:txBody>
                    <a:bodyPr/>
                    <a:lstStyle/>
                    <a:p>
                      <a:pPr algn="l" fontAlgn="base"/>
                      <a:endParaRPr lang="en-US" sz="1200" b="0">
                        <a:effectLst/>
                        <a:latin typeface="inherit"/>
                      </a:endParaRPr>
                    </a:p>
                  </a:txBody>
                  <a:tcPr marL="61259" marR="61259" marT="30629" marB="30629">
                    <a:lnL w="9525" cap="flat" cmpd="sng" algn="ctr">
                      <a:solidFill>
                        <a:srgbClr val="F9CB4D"/>
                      </a:solidFill>
                      <a:prstDash val="solid"/>
                      <a:round/>
                      <a:headEnd type="none" w="med" len="med"/>
                      <a:tailEnd type="none" w="med" len="med"/>
                    </a:lnL>
                    <a:lnR w="9525" cap="flat" cmpd="sng" algn="ctr">
                      <a:solidFill>
                        <a:srgbClr val="F9CB4D"/>
                      </a:solidFill>
                      <a:prstDash val="solid"/>
                      <a:round/>
                      <a:headEnd type="none" w="med" len="med"/>
                      <a:tailEnd type="none" w="med" len="med"/>
                    </a:lnR>
                    <a:lnT w="9525" cap="flat" cmpd="sng" algn="ctr">
                      <a:solidFill>
                        <a:srgbClr val="F9CB4D"/>
                      </a:solidFill>
                      <a:prstDash val="solid"/>
                      <a:round/>
                      <a:headEnd type="none" w="med" len="med"/>
                      <a:tailEnd type="none" w="med" len="med"/>
                    </a:lnT>
                    <a:lnB w="9525" cap="flat" cmpd="sng" algn="ctr">
                      <a:solidFill>
                        <a:srgbClr val="F9CB4D"/>
                      </a:solidFill>
                      <a:prstDash val="solid"/>
                      <a:round/>
                      <a:headEnd type="none" w="med" len="med"/>
                      <a:tailEnd type="none" w="med" len="med"/>
                    </a:lnB>
                    <a:solidFill>
                      <a:srgbClr val="FFF1AF"/>
                    </a:solidFill>
                  </a:tcPr>
                </a:tc>
                <a:tc>
                  <a:txBody>
                    <a:bodyPr/>
                    <a:lstStyle/>
                    <a:p>
                      <a:pPr algn="l" fontAlgn="base"/>
                      <a:r>
                        <a:rPr lang="en-US" sz="1200" b="0">
                          <a:effectLst/>
                          <a:latin typeface="nunito"/>
                        </a:rPr>
                        <a:t>Rated only</a:t>
                      </a:r>
                    </a:p>
                  </a:txBody>
                  <a:tcPr marL="61259" marR="61259" marT="30629" marB="30629">
                    <a:lnL w="9525" cap="flat" cmpd="sng" algn="ctr">
                      <a:solidFill>
                        <a:srgbClr val="F9CB4D"/>
                      </a:solidFill>
                      <a:prstDash val="solid"/>
                      <a:round/>
                      <a:headEnd type="none" w="med" len="med"/>
                      <a:tailEnd type="none" w="med" len="med"/>
                    </a:lnL>
                    <a:lnR>
                      <a:noFill/>
                    </a:lnR>
                    <a:lnT w="9525" cap="flat" cmpd="sng" algn="ctr">
                      <a:solidFill>
                        <a:srgbClr val="F9CB4D"/>
                      </a:solidFill>
                      <a:prstDash val="solid"/>
                      <a:round/>
                      <a:headEnd type="none" w="med" len="med"/>
                      <a:tailEnd type="none" w="med" len="med"/>
                    </a:lnT>
                    <a:lnB w="9525" cap="flat" cmpd="sng" algn="ctr">
                      <a:solidFill>
                        <a:srgbClr val="F9CB4D"/>
                      </a:solidFill>
                      <a:prstDash val="solid"/>
                      <a:round/>
                      <a:headEnd type="none" w="med" len="med"/>
                      <a:tailEnd type="none" w="med" len="med"/>
                    </a:lnB>
                    <a:solidFill>
                      <a:srgbClr val="FDF9E5"/>
                    </a:solidFill>
                  </a:tcPr>
                </a:tc>
                <a:extLst>
                  <a:ext uri="{0D108BD9-81ED-4DB2-BD59-A6C34878D82A}">
                    <a16:rowId xmlns:a16="http://schemas.microsoft.com/office/drawing/2014/main" val="2615454060"/>
                  </a:ext>
                </a:extLst>
              </a:tr>
              <a:tr h="429163">
                <a:tc>
                  <a:txBody>
                    <a:bodyPr/>
                    <a:lstStyle/>
                    <a:p>
                      <a:pPr algn="ctr" fontAlgn="base"/>
                      <a:r>
                        <a:rPr lang="en-US" sz="1200" b="0">
                          <a:solidFill>
                            <a:srgbClr val="FFFFFF"/>
                          </a:solidFill>
                          <a:effectLst/>
                          <a:latin typeface="nunito"/>
                        </a:rPr>
                        <a:t>149</a:t>
                      </a:r>
                      <a:endParaRPr lang="en-US" sz="1200" b="0">
                        <a:solidFill>
                          <a:srgbClr val="FFFFFF"/>
                        </a:solidFill>
                        <a:effectLst/>
                        <a:latin typeface="inherit"/>
                      </a:endParaRPr>
                    </a:p>
                  </a:txBody>
                  <a:tcPr marL="61259" marR="61259" marT="30629" marB="30629">
                    <a:lnL>
                      <a:noFill/>
                    </a:lnL>
                    <a:lnR w="9525" cap="flat" cmpd="sng" algn="ctr">
                      <a:solidFill>
                        <a:srgbClr val="AED5E5"/>
                      </a:solidFill>
                      <a:prstDash val="solid"/>
                      <a:round/>
                      <a:headEnd type="none" w="med" len="med"/>
                      <a:tailEnd type="none" w="med" len="med"/>
                    </a:lnR>
                    <a:lnT w="9525" cap="flat" cmpd="sng" algn="ctr">
                      <a:solidFill>
                        <a:srgbClr val="ACD3E3"/>
                      </a:solidFill>
                      <a:prstDash val="solid"/>
                      <a:round/>
                      <a:headEnd type="none" w="med" len="med"/>
                      <a:tailEnd type="none" w="med" len="med"/>
                    </a:lnT>
                    <a:lnB w="9525" cap="flat" cmpd="sng" algn="ctr">
                      <a:solidFill>
                        <a:srgbClr val="93CDE4"/>
                      </a:solidFill>
                      <a:prstDash val="solid"/>
                      <a:round/>
                      <a:headEnd type="none" w="med" len="med"/>
                      <a:tailEnd type="none" w="med" len="med"/>
                    </a:lnB>
                    <a:solidFill>
                      <a:srgbClr val="CAEFFE"/>
                    </a:solidFill>
                  </a:tcPr>
                </a:tc>
                <a:tc>
                  <a:txBody>
                    <a:bodyPr/>
                    <a:lstStyle/>
                    <a:p>
                      <a:pPr algn="l" fontAlgn="base"/>
                      <a:r>
                        <a:rPr lang="en-US" sz="1200" b="0" u="none" strike="noStrike">
                          <a:solidFill>
                            <a:srgbClr val="606060"/>
                          </a:solidFill>
                          <a:effectLst/>
                          <a:latin typeface="inherit"/>
                          <a:hlinkClick r:id="rId10"/>
                        </a:rPr>
                        <a:t>Politecnico di Milano</a:t>
                      </a:r>
                      <a:r>
                        <a:rPr lang="en-US" sz="1200" b="0" u="none" strike="noStrike">
                          <a:solidFill>
                            <a:srgbClr val="175265"/>
                          </a:solidFill>
                          <a:effectLst/>
                          <a:latin typeface="nunito"/>
                          <a:hlinkClick r:id="rId11"/>
                        </a:rPr>
                        <a:t>More</a:t>
                      </a:r>
                      <a:endParaRPr lang="en-US" sz="1200" b="0">
                        <a:effectLst/>
                        <a:latin typeface="inherit"/>
                      </a:endParaRPr>
                    </a:p>
                  </a:txBody>
                  <a:tcPr marL="61259" marR="61259" marT="30629" marB="30629">
                    <a:lnL w="9525" cap="flat" cmpd="sng" algn="ctr">
                      <a:solidFill>
                        <a:srgbClr val="AED5E5"/>
                      </a:solidFill>
                      <a:prstDash val="solid"/>
                      <a:round/>
                      <a:headEnd type="none" w="med" len="med"/>
                      <a:tailEnd type="none" w="med" len="med"/>
                    </a:lnL>
                    <a:lnR w="9525" cap="flat" cmpd="sng" algn="ctr">
                      <a:solidFill>
                        <a:srgbClr val="E9E9E9"/>
                      </a:solidFill>
                      <a:prstDash val="solid"/>
                      <a:round/>
                      <a:headEnd type="none" w="med" len="med"/>
                      <a:tailEnd type="none" w="med" len="med"/>
                    </a:lnR>
                    <a:lnT w="9525" cap="flat" cmpd="sng" algn="ctr">
                      <a:solidFill>
                        <a:srgbClr val="ACD3E3"/>
                      </a:solidFill>
                      <a:prstDash val="solid"/>
                      <a:round/>
                      <a:headEnd type="none" w="med" len="med"/>
                      <a:tailEnd type="none" w="med" len="med"/>
                    </a:lnT>
                    <a:lnB w="9525" cap="flat" cmpd="sng" algn="ctr">
                      <a:solidFill>
                        <a:srgbClr val="E9E9E9"/>
                      </a:solidFill>
                      <a:prstDash val="solid"/>
                      <a:round/>
                      <a:headEnd type="none" w="med" len="med"/>
                      <a:tailEnd type="none" w="med" len="med"/>
                    </a:lnB>
                    <a:solidFill>
                      <a:srgbClr val="FCFCFC"/>
                    </a:solidFill>
                  </a:tcPr>
                </a:tc>
                <a:tc>
                  <a:txBody>
                    <a:bodyPr/>
                    <a:lstStyle/>
                    <a:p>
                      <a:pPr algn="ctr" fontAlgn="ctr"/>
                      <a:r>
                        <a:rPr lang="en-US" sz="1200" b="0" dirty="0">
                          <a:effectLst/>
                          <a:latin typeface="inherit"/>
                        </a:rPr>
                        <a:t>Italy</a:t>
                      </a:r>
                    </a:p>
                  </a:txBody>
                  <a:tcPr marL="61259" marR="61259" marT="30629" marB="30629">
                    <a:lnL w="9525" cap="flat" cmpd="sng" algn="ctr">
                      <a:solidFill>
                        <a:srgbClr val="E9E9E9"/>
                      </a:solidFill>
                      <a:prstDash val="solid"/>
                      <a:round/>
                      <a:headEnd type="none" w="med" len="med"/>
                      <a:tailEnd type="none" w="med" len="med"/>
                    </a:lnL>
                    <a:lnR w="9525" cap="flat" cmpd="sng" algn="ctr">
                      <a:solidFill>
                        <a:srgbClr val="F9CB4D"/>
                      </a:solidFill>
                      <a:prstDash val="solid"/>
                      <a:round/>
                      <a:headEnd type="none" w="med" len="med"/>
                      <a:tailEnd type="none" w="med" len="med"/>
                    </a:lnR>
                    <a:lnT w="9525" cap="flat" cmpd="sng" algn="ctr">
                      <a:solidFill>
                        <a:srgbClr val="ACD3E3"/>
                      </a:solidFill>
                      <a:prstDash val="solid"/>
                      <a:round/>
                      <a:headEnd type="none" w="med" len="med"/>
                      <a:tailEnd type="none" w="med" len="med"/>
                    </a:lnT>
                    <a:lnB w="9525" cap="flat" cmpd="sng" algn="ctr">
                      <a:solidFill>
                        <a:srgbClr val="E9E9E9"/>
                      </a:solidFill>
                      <a:prstDash val="solid"/>
                      <a:round/>
                      <a:headEnd type="none" w="med" len="med"/>
                      <a:tailEnd type="none" w="med" len="med"/>
                    </a:lnB>
                    <a:solidFill>
                      <a:srgbClr val="FCFCFC"/>
                    </a:solidFill>
                  </a:tcPr>
                </a:tc>
                <a:tc>
                  <a:txBody>
                    <a:bodyPr/>
                    <a:lstStyle/>
                    <a:p>
                      <a:pPr algn="ctr" fontAlgn="ctr"/>
                      <a:endParaRPr lang="en-US" sz="1200" b="0">
                        <a:effectLst/>
                        <a:latin typeface="inherit"/>
                      </a:endParaRPr>
                    </a:p>
                  </a:txBody>
                  <a:tcPr marL="61259" marR="61259" marT="30629" marB="30629">
                    <a:lnL w="9525" cap="flat" cmpd="sng" algn="ctr">
                      <a:solidFill>
                        <a:srgbClr val="F9CB4D"/>
                      </a:solidFill>
                      <a:prstDash val="solid"/>
                      <a:round/>
                      <a:headEnd type="none" w="med" len="med"/>
                      <a:tailEnd type="none" w="med" len="med"/>
                    </a:lnL>
                    <a:lnR w="9525" cap="flat" cmpd="sng" algn="ctr">
                      <a:solidFill>
                        <a:srgbClr val="F9CB4D"/>
                      </a:solidFill>
                      <a:prstDash val="solid"/>
                      <a:round/>
                      <a:headEnd type="none" w="med" len="med"/>
                      <a:tailEnd type="none" w="med" len="med"/>
                    </a:lnR>
                    <a:lnT w="9525" cap="flat" cmpd="sng" algn="ctr">
                      <a:solidFill>
                        <a:srgbClr val="F9CB4D"/>
                      </a:solidFill>
                      <a:prstDash val="solid"/>
                      <a:round/>
                      <a:headEnd type="none" w="med" len="med"/>
                      <a:tailEnd type="none" w="med" len="med"/>
                    </a:lnT>
                    <a:lnB w="9525" cap="flat" cmpd="sng" algn="ctr">
                      <a:solidFill>
                        <a:srgbClr val="F9CB4D"/>
                      </a:solidFill>
                      <a:prstDash val="solid"/>
                      <a:round/>
                      <a:headEnd type="none" w="med" len="med"/>
                      <a:tailEnd type="none" w="med" len="med"/>
                    </a:lnB>
                    <a:solidFill>
                      <a:srgbClr val="FFF1AF"/>
                    </a:solidFill>
                  </a:tcPr>
                </a:tc>
                <a:tc>
                  <a:txBody>
                    <a:bodyPr/>
                    <a:lstStyle/>
                    <a:p>
                      <a:pPr algn="ctr" fontAlgn="ctr"/>
                      <a:endParaRPr lang="en-US" sz="1200" b="0">
                        <a:effectLst/>
                        <a:latin typeface="inherit"/>
                      </a:endParaRPr>
                    </a:p>
                  </a:txBody>
                  <a:tcPr marL="61259" marR="61259" marT="30629" marB="30629">
                    <a:lnL w="9525" cap="flat" cmpd="sng" algn="ctr">
                      <a:solidFill>
                        <a:srgbClr val="F9CB4D"/>
                      </a:solidFill>
                      <a:prstDash val="solid"/>
                      <a:round/>
                      <a:headEnd type="none" w="med" len="med"/>
                      <a:tailEnd type="none" w="med" len="med"/>
                    </a:lnL>
                    <a:lnR>
                      <a:noFill/>
                    </a:lnR>
                    <a:lnT w="9525" cap="flat" cmpd="sng" algn="ctr">
                      <a:solidFill>
                        <a:srgbClr val="F9CB4D"/>
                      </a:solidFill>
                      <a:prstDash val="solid"/>
                      <a:round/>
                      <a:headEnd type="none" w="med" len="med"/>
                      <a:tailEnd type="none" w="med" len="med"/>
                    </a:lnT>
                    <a:lnB w="9525" cap="flat" cmpd="sng" algn="ctr">
                      <a:solidFill>
                        <a:srgbClr val="F0EBD7"/>
                      </a:solidFill>
                      <a:prstDash val="solid"/>
                      <a:round/>
                      <a:headEnd type="none" w="med" len="med"/>
                      <a:tailEnd type="none" w="med" len="med"/>
                    </a:lnB>
                    <a:solidFill>
                      <a:srgbClr val="FDF9E5"/>
                    </a:solidFill>
                  </a:tcPr>
                </a:tc>
                <a:extLst>
                  <a:ext uri="{0D108BD9-81ED-4DB2-BD59-A6C34878D82A}">
                    <a16:rowId xmlns:a16="http://schemas.microsoft.com/office/drawing/2014/main" val="2006016390"/>
                  </a:ext>
                </a:extLst>
              </a:tr>
              <a:tr h="429163">
                <a:tc>
                  <a:txBody>
                    <a:bodyPr/>
                    <a:lstStyle/>
                    <a:p>
                      <a:pPr algn="ctr" fontAlgn="base"/>
                      <a:r>
                        <a:rPr lang="en-US" sz="1200" b="0">
                          <a:solidFill>
                            <a:srgbClr val="FFFFFF"/>
                          </a:solidFill>
                          <a:effectLst/>
                          <a:latin typeface="nunito"/>
                        </a:rPr>
                        <a:t>348</a:t>
                      </a:r>
                      <a:endParaRPr lang="en-US" sz="1200" b="0">
                        <a:solidFill>
                          <a:srgbClr val="FFFFFF"/>
                        </a:solidFill>
                        <a:effectLst/>
                        <a:latin typeface="inherit"/>
                      </a:endParaRPr>
                    </a:p>
                  </a:txBody>
                  <a:tcPr marL="61259" marR="61259" marT="30629" marB="30629">
                    <a:lnL>
                      <a:noFill/>
                    </a:lnL>
                    <a:lnR w="9525" cap="flat" cmpd="sng" algn="ctr">
                      <a:solidFill>
                        <a:srgbClr val="AED5E5"/>
                      </a:solidFill>
                      <a:prstDash val="solid"/>
                      <a:round/>
                      <a:headEnd type="none" w="med" len="med"/>
                      <a:tailEnd type="none" w="med" len="med"/>
                    </a:lnR>
                    <a:lnT w="9525" cap="flat" cmpd="sng" algn="ctr">
                      <a:solidFill>
                        <a:srgbClr val="93CDE4"/>
                      </a:solidFill>
                      <a:prstDash val="solid"/>
                      <a:round/>
                      <a:headEnd type="none" w="med" len="med"/>
                      <a:tailEnd type="none" w="med" len="med"/>
                    </a:lnT>
                    <a:lnB w="9525" cap="flat" cmpd="sng" algn="ctr">
                      <a:solidFill>
                        <a:srgbClr val="93CDE4"/>
                      </a:solidFill>
                      <a:prstDash val="solid"/>
                      <a:round/>
                      <a:headEnd type="none" w="med" len="med"/>
                      <a:tailEnd type="none" w="med" len="med"/>
                    </a:lnB>
                    <a:solidFill>
                      <a:srgbClr val="CAEFFE"/>
                    </a:solidFill>
                  </a:tcPr>
                </a:tc>
                <a:tc>
                  <a:txBody>
                    <a:bodyPr/>
                    <a:lstStyle/>
                    <a:p>
                      <a:pPr algn="l" fontAlgn="base"/>
                      <a:r>
                        <a:rPr lang="en-US" sz="1200" b="0" u="none" strike="noStrike">
                          <a:solidFill>
                            <a:srgbClr val="606060"/>
                          </a:solidFill>
                          <a:effectLst/>
                          <a:latin typeface="inherit"/>
                          <a:hlinkClick r:id="rId12"/>
                        </a:rPr>
                        <a:t>Politecnico di Torino</a:t>
                      </a:r>
                      <a:r>
                        <a:rPr lang="en-US" sz="1200" b="0" u="none" strike="noStrike">
                          <a:solidFill>
                            <a:srgbClr val="175265"/>
                          </a:solidFill>
                          <a:effectLst/>
                          <a:latin typeface="nunito"/>
                          <a:hlinkClick r:id="rId13"/>
                        </a:rPr>
                        <a:t>More</a:t>
                      </a:r>
                      <a:endParaRPr lang="en-US" sz="1200" b="0">
                        <a:effectLst/>
                        <a:latin typeface="inherit"/>
                      </a:endParaRPr>
                    </a:p>
                  </a:txBody>
                  <a:tcPr marL="61259" marR="61259" marT="30629" marB="30629">
                    <a:lnL w="9525" cap="flat" cmpd="sng" algn="ctr">
                      <a:solidFill>
                        <a:srgbClr val="AED5E5"/>
                      </a:solidFill>
                      <a:prstDash val="solid"/>
                      <a:round/>
                      <a:headEnd type="none" w="med" len="med"/>
                      <a:tailEnd type="none" w="med" len="med"/>
                    </a:lnL>
                    <a:lnR w="9525" cap="flat" cmpd="sng" algn="ctr">
                      <a:solidFill>
                        <a:srgbClr val="E9E9E9"/>
                      </a:solidFill>
                      <a:prstDash val="solid"/>
                      <a:round/>
                      <a:headEnd type="none" w="med" len="med"/>
                      <a:tailEnd type="none" w="med" len="med"/>
                    </a:lnR>
                    <a:lnT w="9525" cap="flat" cmpd="sng" algn="ctr">
                      <a:solidFill>
                        <a:srgbClr val="E9E9E9"/>
                      </a:solidFill>
                      <a:prstDash val="solid"/>
                      <a:round/>
                      <a:headEnd type="none" w="med" len="med"/>
                      <a:tailEnd type="none" w="med" len="med"/>
                    </a:lnT>
                    <a:lnB w="9525" cap="flat" cmpd="sng" algn="ctr">
                      <a:solidFill>
                        <a:srgbClr val="E9E9E9"/>
                      </a:solidFill>
                      <a:prstDash val="solid"/>
                      <a:round/>
                      <a:headEnd type="none" w="med" len="med"/>
                      <a:tailEnd type="none" w="med" len="med"/>
                    </a:lnB>
                    <a:solidFill>
                      <a:srgbClr val="FFFFFF"/>
                    </a:solidFill>
                  </a:tcPr>
                </a:tc>
                <a:tc>
                  <a:txBody>
                    <a:bodyPr/>
                    <a:lstStyle/>
                    <a:p>
                      <a:pPr algn="ctr" fontAlgn="ctr"/>
                      <a:r>
                        <a:rPr lang="en-US" sz="1200" b="0">
                          <a:effectLst/>
                          <a:latin typeface="inherit"/>
                        </a:rPr>
                        <a:t>Italy</a:t>
                      </a:r>
                    </a:p>
                  </a:txBody>
                  <a:tcPr marL="61259" marR="61259" marT="30629" marB="30629">
                    <a:lnL w="9525" cap="flat" cmpd="sng" algn="ctr">
                      <a:solidFill>
                        <a:srgbClr val="E9E9E9"/>
                      </a:solidFill>
                      <a:prstDash val="solid"/>
                      <a:round/>
                      <a:headEnd type="none" w="med" len="med"/>
                      <a:tailEnd type="none" w="med" len="med"/>
                    </a:lnL>
                    <a:lnR w="9525" cap="flat" cmpd="sng" algn="ctr">
                      <a:solidFill>
                        <a:srgbClr val="F9CB4D"/>
                      </a:solidFill>
                      <a:prstDash val="solid"/>
                      <a:round/>
                      <a:headEnd type="none" w="med" len="med"/>
                      <a:tailEnd type="none" w="med" len="med"/>
                    </a:lnR>
                    <a:lnT w="9525" cap="flat" cmpd="sng" algn="ctr">
                      <a:solidFill>
                        <a:srgbClr val="E9E9E9"/>
                      </a:solidFill>
                      <a:prstDash val="solid"/>
                      <a:round/>
                      <a:headEnd type="none" w="med" len="med"/>
                      <a:tailEnd type="none" w="med" len="med"/>
                    </a:lnT>
                    <a:lnB w="9525" cap="flat" cmpd="sng" algn="ctr">
                      <a:solidFill>
                        <a:srgbClr val="E9E9E9"/>
                      </a:solidFill>
                      <a:prstDash val="solid"/>
                      <a:round/>
                      <a:headEnd type="none" w="med" len="med"/>
                      <a:tailEnd type="none" w="med" len="med"/>
                    </a:lnB>
                    <a:solidFill>
                      <a:srgbClr val="FFFFFF"/>
                    </a:solidFill>
                  </a:tcPr>
                </a:tc>
                <a:tc>
                  <a:txBody>
                    <a:bodyPr/>
                    <a:lstStyle/>
                    <a:p>
                      <a:pPr algn="ctr" fontAlgn="ctr"/>
                      <a:endParaRPr lang="en-US" sz="1200" b="0">
                        <a:effectLst/>
                        <a:latin typeface="inherit"/>
                      </a:endParaRPr>
                    </a:p>
                  </a:txBody>
                  <a:tcPr marL="61259" marR="61259" marT="30629" marB="30629">
                    <a:lnL w="9525" cap="flat" cmpd="sng" algn="ctr">
                      <a:solidFill>
                        <a:srgbClr val="F9CB4D"/>
                      </a:solidFill>
                      <a:prstDash val="solid"/>
                      <a:round/>
                      <a:headEnd type="none" w="med" len="med"/>
                      <a:tailEnd type="none" w="med" len="med"/>
                    </a:lnL>
                    <a:lnR w="9525" cap="flat" cmpd="sng" algn="ctr">
                      <a:solidFill>
                        <a:srgbClr val="F9CB4D"/>
                      </a:solidFill>
                      <a:prstDash val="solid"/>
                      <a:round/>
                      <a:headEnd type="none" w="med" len="med"/>
                      <a:tailEnd type="none" w="med" len="med"/>
                    </a:lnR>
                    <a:lnT w="9525" cap="flat" cmpd="sng" algn="ctr">
                      <a:solidFill>
                        <a:srgbClr val="F9CB4D"/>
                      </a:solidFill>
                      <a:prstDash val="solid"/>
                      <a:round/>
                      <a:headEnd type="none" w="med" len="med"/>
                      <a:tailEnd type="none" w="med" len="med"/>
                    </a:lnT>
                    <a:lnB w="9525" cap="flat" cmpd="sng" algn="ctr">
                      <a:solidFill>
                        <a:srgbClr val="F9CB4D"/>
                      </a:solidFill>
                      <a:prstDash val="solid"/>
                      <a:round/>
                      <a:headEnd type="none" w="med" len="med"/>
                      <a:tailEnd type="none" w="med" len="med"/>
                    </a:lnB>
                    <a:solidFill>
                      <a:srgbClr val="FFF1AF"/>
                    </a:solidFill>
                  </a:tcPr>
                </a:tc>
                <a:tc>
                  <a:txBody>
                    <a:bodyPr/>
                    <a:lstStyle/>
                    <a:p>
                      <a:pPr algn="ctr" fontAlgn="ctr"/>
                      <a:endParaRPr lang="en-US" sz="1200" b="0">
                        <a:effectLst/>
                        <a:latin typeface="inherit"/>
                      </a:endParaRPr>
                    </a:p>
                  </a:txBody>
                  <a:tcPr marL="61259" marR="61259" marT="30629" marB="30629">
                    <a:lnL w="9525" cap="flat" cmpd="sng" algn="ctr">
                      <a:solidFill>
                        <a:srgbClr val="F9CB4D"/>
                      </a:solidFill>
                      <a:prstDash val="solid"/>
                      <a:round/>
                      <a:headEnd type="none" w="med" len="med"/>
                      <a:tailEnd type="none" w="med" len="med"/>
                    </a:lnL>
                    <a:lnR>
                      <a:noFill/>
                    </a:lnR>
                    <a:lnT w="9525" cap="flat" cmpd="sng" algn="ctr">
                      <a:solidFill>
                        <a:srgbClr val="F0EBD7"/>
                      </a:solidFill>
                      <a:prstDash val="solid"/>
                      <a:round/>
                      <a:headEnd type="none" w="med" len="med"/>
                      <a:tailEnd type="none" w="med" len="med"/>
                    </a:lnT>
                    <a:lnB>
                      <a:noFill/>
                    </a:lnB>
                    <a:solidFill>
                      <a:srgbClr val="FDF9E5"/>
                    </a:solidFill>
                  </a:tcPr>
                </a:tc>
                <a:extLst>
                  <a:ext uri="{0D108BD9-81ED-4DB2-BD59-A6C34878D82A}">
                    <a16:rowId xmlns:a16="http://schemas.microsoft.com/office/drawing/2014/main" val="3793901751"/>
                  </a:ext>
                </a:extLst>
              </a:tr>
              <a:tr h="429163">
                <a:tc>
                  <a:txBody>
                    <a:bodyPr/>
                    <a:lstStyle/>
                    <a:p>
                      <a:pPr algn="ctr" fontAlgn="base"/>
                      <a:r>
                        <a:rPr lang="en-US" sz="1200" b="0">
                          <a:solidFill>
                            <a:srgbClr val="FFFFFF"/>
                          </a:solidFill>
                          <a:effectLst/>
                          <a:latin typeface="nunito"/>
                        </a:rPr>
                        <a:t>801-1000</a:t>
                      </a:r>
                      <a:endParaRPr lang="en-US" sz="1200" b="0">
                        <a:solidFill>
                          <a:srgbClr val="FFFFFF"/>
                        </a:solidFill>
                        <a:effectLst/>
                        <a:latin typeface="inherit"/>
                      </a:endParaRPr>
                    </a:p>
                  </a:txBody>
                  <a:tcPr marL="61259" marR="61259" marT="30629" marB="30629">
                    <a:lnL>
                      <a:noFill/>
                    </a:lnL>
                    <a:lnR w="9525" cap="flat" cmpd="sng" algn="ctr">
                      <a:solidFill>
                        <a:srgbClr val="AED5E5"/>
                      </a:solidFill>
                      <a:prstDash val="solid"/>
                      <a:round/>
                      <a:headEnd type="none" w="med" len="med"/>
                      <a:tailEnd type="none" w="med" len="med"/>
                    </a:lnR>
                    <a:lnT w="9525" cap="flat" cmpd="sng" algn="ctr">
                      <a:solidFill>
                        <a:srgbClr val="93CDE4"/>
                      </a:solidFill>
                      <a:prstDash val="solid"/>
                      <a:round/>
                      <a:headEnd type="none" w="med" len="med"/>
                      <a:tailEnd type="none" w="med" len="med"/>
                    </a:lnT>
                    <a:lnB w="9525" cap="flat" cmpd="sng" algn="ctr">
                      <a:solidFill>
                        <a:srgbClr val="93CDE4"/>
                      </a:solidFill>
                      <a:prstDash val="solid"/>
                      <a:round/>
                      <a:headEnd type="none" w="med" len="med"/>
                      <a:tailEnd type="none" w="med" len="med"/>
                    </a:lnB>
                    <a:solidFill>
                      <a:srgbClr val="C9E0CA"/>
                    </a:solidFill>
                  </a:tcPr>
                </a:tc>
                <a:tc>
                  <a:txBody>
                    <a:bodyPr/>
                    <a:lstStyle/>
                    <a:p>
                      <a:pPr algn="l" fontAlgn="base"/>
                      <a:r>
                        <a:rPr lang="en-US" sz="1200" b="0" u="none" strike="noStrike">
                          <a:solidFill>
                            <a:srgbClr val="606060"/>
                          </a:solidFill>
                          <a:effectLst/>
                          <a:latin typeface="inherit"/>
                          <a:hlinkClick r:id="rId14"/>
                        </a:rPr>
                        <a:t>Politecnico di Bari</a:t>
                      </a:r>
                      <a:r>
                        <a:rPr lang="en-US" sz="1200" b="0" u="none" strike="noStrike">
                          <a:solidFill>
                            <a:srgbClr val="175265"/>
                          </a:solidFill>
                          <a:effectLst/>
                          <a:latin typeface="nunito"/>
                          <a:hlinkClick r:id="rId15"/>
                        </a:rPr>
                        <a:t>More</a:t>
                      </a:r>
                      <a:endParaRPr lang="en-US" sz="1200" b="0">
                        <a:effectLst/>
                        <a:latin typeface="inherit"/>
                      </a:endParaRPr>
                    </a:p>
                  </a:txBody>
                  <a:tcPr marL="61259" marR="61259" marT="30629" marB="30629">
                    <a:lnL w="9525" cap="flat" cmpd="sng" algn="ctr">
                      <a:solidFill>
                        <a:srgbClr val="AED5E5"/>
                      </a:solidFill>
                      <a:prstDash val="solid"/>
                      <a:round/>
                      <a:headEnd type="none" w="med" len="med"/>
                      <a:tailEnd type="none" w="med" len="med"/>
                    </a:lnL>
                    <a:lnR w="9525" cap="flat" cmpd="sng" algn="ctr">
                      <a:solidFill>
                        <a:srgbClr val="E9E9E9"/>
                      </a:solidFill>
                      <a:prstDash val="solid"/>
                      <a:round/>
                      <a:headEnd type="none" w="med" len="med"/>
                      <a:tailEnd type="none" w="med" len="med"/>
                    </a:lnR>
                    <a:lnT w="9525" cap="flat" cmpd="sng" algn="ctr">
                      <a:solidFill>
                        <a:srgbClr val="E9E9E9"/>
                      </a:solidFill>
                      <a:prstDash val="solid"/>
                      <a:round/>
                      <a:headEnd type="none" w="med" len="med"/>
                      <a:tailEnd type="none" w="med" len="med"/>
                    </a:lnT>
                    <a:lnB w="9525" cap="flat" cmpd="sng" algn="ctr">
                      <a:solidFill>
                        <a:srgbClr val="E9E9E9"/>
                      </a:solidFill>
                      <a:prstDash val="solid"/>
                      <a:round/>
                      <a:headEnd type="none" w="med" len="med"/>
                      <a:tailEnd type="none" w="med" len="med"/>
                    </a:lnB>
                    <a:solidFill>
                      <a:srgbClr val="F9CB4D"/>
                    </a:solidFill>
                  </a:tcPr>
                </a:tc>
                <a:tc>
                  <a:txBody>
                    <a:bodyPr/>
                    <a:lstStyle/>
                    <a:p>
                      <a:pPr algn="ctr" fontAlgn="ctr"/>
                      <a:r>
                        <a:rPr lang="en-US" sz="1200" b="0">
                          <a:effectLst/>
                          <a:latin typeface="inherit"/>
                        </a:rPr>
                        <a:t>Italy</a:t>
                      </a:r>
                    </a:p>
                  </a:txBody>
                  <a:tcPr marL="61259" marR="61259" marT="30629" marB="30629">
                    <a:lnL w="9525" cap="flat" cmpd="sng" algn="ctr">
                      <a:solidFill>
                        <a:srgbClr val="E9E9E9"/>
                      </a:solidFill>
                      <a:prstDash val="solid"/>
                      <a:round/>
                      <a:headEnd type="none" w="med" len="med"/>
                      <a:tailEnd type="none" w="med" len="med"/>
                    </a:lnL>
                    <a:lnR w="9525" cap="flat" cmpd="sng" algn="ctr">
                      <a:solidFill>
                        <a:srgbClr val="F9CB4D"/>
                      </a:solidFill>
                      <a:prstDash val="solid"/>
                      <a:round/>
                      <a:headEnd type="none" w="med" len="med"/>
                      <a:tailEnd type="none" w="med" len="med"/>
                    </a:lnR>
                    <a:lnT w="9525" cap="flat" cmpd="sng" algn="ctr">
                      <a:solidFill>
                        <a:srgbClr val="E9E9E9"/>
                      </a:solidFill>
                      <a:prstDash val="solid"/>
                      <a:round/>
                      <a:headEnd type="none" w="med" len="med"/>
                      <a:tailEnd type="none" w="med" len="med"/>
                    </a:lnT>
                    <a:lnB w="9525" cap="flat" cmpd="sng" algn="ctr">
                      <a:solidFill>
                        <a:srgbClr val="E9E9E9"/>
                      </a:solidFill>
                      <a:prstDash val="solid"/>
                      <a:round/>
                      <a:headEnd type="none" w="med" len="med"/>
                      <a:tailEnd type="none" w="med" len="med"/>
                    </a:lnB>
                    <a:solidFill>
                      <a:srgbClr val="FBD66B"/>
                    </a:solidFill>
                  </a:tcPr>
                </a:tc>
                <a:tc>
                  <a:txBody>
                    <a:bodyPr/>
                    <a:lstStyle/>
                    <a:p>
                      <a:pPr algn="ctr" fontAlgn="ctr"/>
                      <a:endParaRPr lang="en-US" sz="1200" b="0">
                        <a:effectLst/>
                        <a:latin typeface="inherit"/>
                      </a:endParaRPr>
                    </a:p>
                  </a:txBody>
                  <a:tcPr marL="61259" marR="61259" marT="30629" marB="30629">
                    <a:lnL w="9525" cap="flat" cmpd="sng" algn="ctr">
                      <a:solidFill>
                        <a:srgbClr val="F9CB4D"/>
                      </a:solidFill>
                      <a:prstDash val="solid"/>
                      <a:round/>
                      <a:headEnd type="none" w="med" len="med"/>
                      <a:tailEnd type="none" w="med" len="med"/>
                    </a:lnL>
                    <a:lnR w="9525" cap="flat" cmpd="sng" algn="ctr">
                      <a:solidFill>
                        <a:srgbClr val="F9CB4D"/>
                      </a:solidFill>
                      <a:prstDash val="solid"/>
                      <a:round/>
                      <a:headEnd type="none" w="med" len="med"/>
                      <a:tailEnd type="none" w="med" len="med"/>
                    </a:lnR>
                    <a:lnT w="9525" cap="flat" cmpd="sng" algn="ctr">
                      <a:solidFill>
                        <a:srgbClr val="F9CB4D"/>
                      </a:solidFill>
                      <a:prstDash val="solid"/>
                      <a:round/>
                      <a:headEnd type="none" w="med" len="med"/>
                      <a:tailEnd type="none" w="med" len="med"/>
                    </a:lnT>
                    <a:lnB w="9525" cap="flat" cmpd="sng" algn="ctr">
                      <a:solidFill>
                        <a:srgbClr val="F9CB4D"/>
                      </a:solidFill>
                      <a:prstDash val="solid"/>
                      <a:round/>
                      <a:headEnd type="none" w="med" len="med"/>
                      <a:tailEnd type="none" w="med" len="med"/>
                    </a:lnB>
                    <a:solidFill>
                      <a:srgbClr val="FFF1AF"/>
                    </a:solidFill>
                  </a:tcPr>
                </a:tc>
                <a:tc>
                  <a:txBody>
                    <a:bodyPr/>
                    <a:lstStyle/>
                    <a:p>
                      <a:endParaRPr lang="en-US" sz="1200" dirty="0"/>
                    </a:p>
                  </a:txBody>
                  <a:tcPr marL="61259" marR="61259" marT="30629" marB="30629">
                    <a:lnL w="9525" cap="flat" cmpd="sng" algn="ctr">
                      <a:solidFill>
                        <a:srgbClr val="F9CB4D"/>
                      </a:solidFill>
                      <a:prstDash val="solid"/>
                      <a:round/>
                      <a:headEnd type="none" w="med" len="med"/>
                      <a:tailEnd type="none" w="med" len="med"/>
                    </a:lnL>
                    <a:lnT>
                      <a:noFill/>
                    </a:lnT>
                  </a:tcPr>
                </a:tc>
                <a:extLst>
                  <a:ext uri="{0D108BD9-81ED-4DB2-BD59-A6C34878D82A}">
                    <a16:rowId xmlns:a16="http://schemas.microsoft.com/office/drawing/2014/main" val="3680825813"/>
                  </a:ext>
                </a:extLst>
              </a:tr>
            </a:tbl>
          </a:graphicData>
        </a:graphic>
      </p:graphicFrame>
      <p:sp>
        <p:nvSpPr>
          <p:cNvPr id="5" name="Rectangle 2"/>
          <p:cNvSpPr>
            <a:spLocks noChangeArrowheads="1"/>
          </p:cNvSpPr>
          <p:nvPr/>
        </p:nvSpPr>
        <p:spPr bwMode="auto">
          <a:xfrm>
            <a:off x="3130550" y="2667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4103" name="Picture 7" descr="Politecnico di Milano Logo"/>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130550" y="26670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Politecnico di Torino Logo"/>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130550" y="26670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4107" name="Picture 11" descr="Politecnico di Bari Logo"/>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130550" y="2667000"/>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3"/>
          <p:cNvSpPr>
            <a:spLocks noChangeArrowheads="1"/>
          </p:cNvSpPr>
          <p:nvPr/>
        </p:nvSpPr>
        <p:spPr bwMode="auto">
          <a:xfrm>
            <a:off x="3130550" y="2667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controls>
      <mc:AlternateContent xmlns:mc="http://schemas.openxmlformats.org/markup-compatibility/2006">
        <mc:Choice xmlns:v="urn:schemas-microsoft-com:vml" Requires="v">
          <p:control spid="4182" name="HTMLSelect1" r:id="rId2" imgW="781200" imgH="228600"/>
        </mc:Choice>
        <mc:Fallback>
          <p:control name="HTMLSelect1" r:id="rId2" imgW="781200" imgH="228600">
            <p:pic>
              <p:nvPicPr>
                <p:cNvPr id="6" name="HTMLSelect1"/>
                <p:cNvPicPr preferRelativeResize="0">
                  <a:picLocks noChangeArrowheads="1" noChangeShapeType="1"/>
                </p:cNvPicPr>
                <p:nvPr/>
              </p:nvPicPr>
              <p:blipFill>
                <a:blip r:embed="rId19"/>
                <a:srcRect/>
                <a:stretch>
                  <a:fillRect/>
                </a:stretch>
              </p:blipFill>
              <p:spPr bwMode="auto">
                <a:xfrm>
                  <a:off x="3130550" y="266700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183" name="HTMLText1" r:id="rId3" imgW="914400" imgH="228600"/>
        </mc:Choice>
        <mc:Fallback>
          <p:control name="HTMLText1" r:id="rId3" imgW="914400" imgH="228600">
            <p:pic>
              <p:nvPicPr>
                <p:cNvPr id="7" name="HTMLText1"/>
                <p:cNvPicPr preferRelativeResize="0">
                  <a:picLocks noChangeArrowheads="1" noChangeShapeType="1"/>
                </p:cNvPicPr>
                <p:nvPr/>
              </p:nvPicPr>
              <p:blipFill>
                <a:blip r:embed="rId20"/>
                <a:srcRect/>
                <a:stretch>
                  <a:fillRect/>
                </a:stretch>
              </p:blipFill>
              <p:spPr bwMode="auto">
                <a:xfrm>
                  <a:off x="3130550" y="266700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184" name="HTMLSelect2" r:id="rId4" imgW="2581200" imgH="228600"/>
        </mc:Choice>
        <mc:Fallback>
          <p:control name="HTMLSelect2" r:id="rId4" imgW="2581200" imgH="228600">
            <p:pic>
              <p:nvPicPr>
                <p:cNvPr id="8" name="HTMLSelect2"/>
                <p:cNvPicPr preferRelativeResize="0">
                  <a:picLocks noChangeArrowheads="1" noChangeShapeType="1"/>
                </p:cNvPicPr>
                <p:nvPr/>
              </p:nvPicPr>
              <p:blipFill>
                <a:blip r:embed="rId21"/>
                <a:srcRect/>
                <a:stretch>
                  <a:fillRect/>
                </a:stretch>
              </p:blipFill>
              <p:spPr bwMode="auto">
                <a:xfrm>
                  <a:off x="3130550" y="266700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185" name="HTMLCheckbox1" r:id="rId5" imgW="257040" imgH="304920"/>
        </mc:Choice>
        <mc:Fallback>
          <p:control name="HTMLCheckbox1" r:id="rId5" imgW="257040" imgH="304920">
            <p:pic>
              <p:nvPicPr>
                <p:cNvPr id="9" name="HTMLCheckbox1"/>
                <p:cNvPicPr preferRelativeResize="0">
                  <a:picLocks noChangeArrowheads="1" noChangeShapeType="1"/>
                </p:cNvPicPr>
                <p:nvPr/>
              </p:nvPicPr>
              <p:blipFill>
                <a:blip r:embed="rId22"/>
                <a:srcRect/>
                <a:stretch>
                  <a:fillRect/>
                </a:stretch>
              </p:blipFill>
              <p:spPr bwMode="auto">
                <a:xfrm>
                  <a:off x="3130550" y="266700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186" name="HTMLCheckbox2" r:id="rId6" imgW="257040" imgH="304920"/>
        </mc:Choice>
        <mc:Fallback>
          <p:control name="HTMLCheckbox2" r:id="rId6" imgW="257040" imgH="304920">
            <p:pic>
              <p:nvPicPr>
                <p:cNvPr id="10" name="HTMLCheckbox2"/>
                <p:cNvPicPr preferRelativeResize="0">
                  <a:picLocks noChangeArrowheads="1" noChangeShapeType="1"/>
                </p:cNvPicPr>
                <p:nvPr/>
              </p:nvPicPr>
              <p:blipFill>
                <a:blip r:embed="rId22"/>
                <a:srcRect/>
                <a:stretch>
                  <a:fillRect/>
                </a:stretch>
              </p:blipFill>
              <p:spPr bwMode="auto">
                <a:xfrm>
                  <a:off x="3130550" y="266700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187" name="HTMLCheckbox3" r:id="rId7" imgW="257040" imgH="304920"/>
        </mc:Choice>
        <mc:Fallback>
          <p:control name="HTMLCheckbox3" r:id="rId7" imgW="257040" imgH="304920">
            <p:pic>
              <p:nvPicPr>
                <p:cNvPr id="11" name="HTMLCheckbox3"/>
                <p:cNvPicPr preferRelativeResize="0">
                  <a:picLocks noChangeArrowheads="1" noChangeShapeType="1"/>
                </p:cNvPicPr>
                <p:nvPr/>
              </p:nvPicPr>
              <p:blipFill>
                <a:blip r:embed="rId22"/>
                <a:srcRect/>
                <a:stretch>
                  <a:fillRect/>
                </a:stretch>
              </p:blipFill>
              <p:spPr bwMode="auto">
                <a:xfrm>
                  <a:off x="3130550" y="266700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8568289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444138"/>
            <a:ext cx="10018713" cy="914400"/>
          </a:xfrm>
        </p:spPr>
        <p:txBody>
          <a:bodyPr>
            <a:normAutofit fontScale="90000"/>
          </a:bodyPr>
          <a:lstStyle/>
          <a:p>
            <a:r>
              <a:rPr lang="en-US" dirty="0"/>
              <a:t>U-</a:t>
            </a:r>
            <a:r>
              <a:rPr lang="en-US" dirty="0" err="1"/>
              <a:t>Multirank</a:t>
            </a:r>
            <a:r>
              <a:rPr lang="en-US" dirty="0"/>
              <a:t> </a:t>
            </a:r>
            <a:r>
              <a:rPr lang="en-US" dirty="0" smtClean="0"/>
              <a:t>-</a:t>
            </a:r>
            <a:r>
              <a:rPr lang="en-US" dirty="0" err="1" smtClean="0"/>
              <a:t>foloseste</a:t>
            </a:r>
            <a:r>
              <a:rPr lang="en-US" dirty="0" smtClean="0"/>
              <a:t> ISCED </a:t>
            </a:r>
            <a:r>
              <a:rPr lang="en-US" dirty="0"/>
              <a:t/>
            </a:r>
            <a:br>
              <a:rPr lang="en-US" dirty="0"/>
            </a:br>
            <a:endParaRPr lang="en-US" dirty="0"/>
          </a:p>
        </p:txBody>
      </p:sp>
      <p:sp>
        <p:nvSpPr>
          <p:cNvPr id="3" name="Content Placeholder 2"/>
          <p:cNvSpPr>
            <a:spLocks noGrp="1"/>
          </p:cNvSpPr>
          <p:nvPr>
            <p:ph idx="1"/>
          </p:nvPr>
        </p:nvSpPr>
        <p:spPr>
          <a:xfrm>
            <a:off x="1484310" y="1532709"/>
            <a:ext cx="10018713" cy="5103222"/>
          </a:xfrm>
        </p:spPr>
        <p:txBody>
          <a:bodyPr/>
          <a:lstStyle/>
          <a:p>
            <a:pPr fontAlgn="base"/>
            <a:r>
              <a:rPr lang="en-US" b="1" dirty="0" smtClean="0"/>
              <a:t>Engineering :</a:t>
            </a:r>
            <a:endParaRPr lang="en-US" dirty="0"/>
          </a:p>
          <a:p>
            <a:pPr fontAlgn="base"/>
            <a:r>
              <a:rPr lang="en-US" dirty="0">
                <a:hlinkClick r:id="rId2"/>
              </a:rPr>
              <a:t>Chemical Engineering</a:t>
            </a:r>
            <a:endParaRPr lang="en-US" dirty="0"/>
          </a:p>
          <a:p>
            <a:pPr fontAlgn="base"/>
            <a:r>
              <a:rPr lang="en-US" dirty="0">
                <a:hlinkClick r:id="rId2"/>
              </a:rPr>
              <a:t>Civil Engineering</a:t>
            </a:r>
            <a:endParaRPr lang="en-US" dirty="0"/>
          </a:p>
          <a:p>
            <a:pPr fontAlgn="base"/>
            <a:r>
              <a:rPr lang="en-US" dirty="0">
                <a:hlinkClick r:id="rId2"/>
              </a:rPr>
              <a:t>Electrical Engineering</a:t>
            </a:r>
            <a:endParaRPr lang="en-US" dirty="0"/>
          </a:p>
          <a:p>
            <a:pPr fontAlgn="base"/>
            <a:r>
              <a:rPr lang="en-US" dirty="0">
                <a:hlinkClick r:id="rId2"/>
              </a:rPr>
              <a:t>Environmental Engineering</a:t>
            </a:r>
            <a:endParaRPr lang="en-US" dirty="0"/>
          </a:p>
          <a:p>
            <a:pPr fontAlgn="base"/>
            <a:r>
              <a:rPr lang="en-US" dirty="0">
                <a:hlinkClick r:id="rId2"/>
              </a:rPr>
              <a:t>Materials Engineering</a:t>
            </a:r>
            <a:endParaRPr lang="en-US" dirty="0"/>
          </a:p>
          <a:p>
            <a:pPr fontAlgn="base"/>
            <a:r>
              <a:rPr lang="en-US" dirty="0">
                <a:hlinkClick r:id="rId2"/>
              </a:rPr>
              <a:t>Mechanical Engineering</a:t>
            </a:r>
            <a:endParaRPr lang="en-US" dirty="0"/>
          </a:p>
          <a:p>
            <a:pPr fontAlgn="base"/>
            <a:r>
              <a:rPr lang="en-US" b="1" dirty="0" smtClean="0"/>
              <a:t>Production/Industrial </a:t>
            </a:r>
            <a:r>
              <a:rPr lang="en-US" dirty="0">
                <a:hlinkClick r:id="rId2"/>
              </a:rPr>
              <a:t>Engineering</a:t>
            </a:r>
            <a:endParaRPr lang="en-US" dirty="0"/>
          </a:p>
          <a:p>
            <a:pPr fontAlgn="base"/>
            <a:endParaRPr lang="en-US" dirty="0"/>
          </a:p>
          <a:p>
            <a:endParaRPr lang="en-US" dirty="0"/>
          </a:p>
        </p:txBody>
      </p:sp>
    </p:spTree>
    <p:extLst>
      <p:ext uri="{BB962C8B-B14F-4D97-AF65-F5344CB8AC3E}">
        <p14:creationId xmlns:p14="http://schemas.microsoft.com/office/powerpoint/2010/main" val="10394038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576943"/>
          </a:xfrm>
        </p:spPr>
        <p:txBody>
          <a:bodyPr>
            <a:normAutofit fontScale="90000"/>
          </a:bodyPr>
          <a:lstStyle/>
          <a:p>
            <a:r>
              <a:rPr lang="en-US" dirty="0" smtClean="0"/>
              <a:t>UNIVERSITATI IN UMULTIRANK</a:t>
            </a:r>
            <a:endParaRPr lang="en-US" dirty="0"/>
          </a:p>
        </p:txBody>
      </p:sp>
      <p:sp>
        <p:nvSpPr>
          <p:cNvPr id="3" name="Content Placeholder 2"/>
          <p:cNvSpPr>
            <a:spLocks noGrp="1"/>
          </p:cNvSpPr>
          <p:nvPr>
            <p:ph idx="1"/>
          </p:nvPr>
        </p:nvSpPr>
        <p:spPr>
          <a:xfrm>
            <a:off x="1484310" y="1402080"/>
            <a:ext cx="10018713" cy="5085805"/>
          </a:xfrm>
        </p:spPr>
        <p:txBody>
          <a:bodyPr>
            <a:normAutofit/>
          </a:bodyPr>
          <a:lstStyle/>
          <a:p>
            <a:r>
              <a:rPr lang="en-US" b="1" dirty="0">
                <a:hlinkClick r:id="rId2"/>
              </a:rPr>
              <a:t>The Bucharest University of Economic Studies Romania</a:t>
            </a:r>
            <a:endParaRPr lang="en-US" b="1" dirty="0"/>
          </a:p>
          <a:p>
            <a:r>
              <a:rPr lang="en-US" b="1" dirty="0">
                <a:hlinkClick r:id="rId3"/>
              </a:rPr>
              <a:t>Carol I National </a:t>
            </a:r>
            <a:r>
              <a:rPr lang="en-US" b="1" dirty="0" err="1">
                <a:hlinkClick r:id="rId3"/>
              </a:rPr>
              <a:t>Defence</a:t>
            </a:r>
            <a:r>
              <a:rPr lang="en-US" b="1" dirty="0">
                <a:hlinkClick r:id="rId3"/>
              </a:rPr>
              <a:t> University Romania</a:t>
            </a:r>
            <a:endParaRPr lang="en-US" b="1" dirty="0"/>
          </a:p>
          <a:p>
            <a:r>
              <a:rPr lang="en-US" b="1" dirty="0" smtClean="0">
                <a:hlinkClick r:id="rId4"/>
              </a:rPr>
              <a:t>";</a:t>
            </a:r>
            <a:r>
              <a:rPr lang="en-US" b="1" dirty="0">
                <a:hlinkClick r:id="rId4"/>
              </a:rPr>
              <a:t>Ion </a:t>
            </a:r>
            <a:r>
              <a:rPr lang="en-US" b="1" dirty="0" err="1">
                <a:hlinkClick r:id="rId4"/>
              </a:rPr>
              <a:t>Mincu</a:t>
            </a:r>
            <a:r>
              <a:rPr lang="en-US" b="1" dirty="0" smtClean="0">
                <a:hlinkClick r:id="rId4"/>
              </a:rPr>
              <a:t>"; </a:t>
            </a:r>
            <a:r>
              <a:rPr lang="en-US" b="1" dirty="0">
                <a:hlinkClick r:id="rId4"/>
              </a:rPr>
              <a:t>University of Architecture and Urban Planning Romania</a:t>
            </a:r>
            <a:endParaRPr lang="en-US" b="1" dirty="0"/>
          </a:p>
          <a:p>
            <a:r>
              <a:rPr lang="en-US" b="1" dirty="0">
                <a:hlinkClick r:id="rId5"/>
              </a:rPr>
              <a:t>„</a:t>
            </a:r>
            <a:r>
              <a:rPr lang="en-US" b="1" dirty="0" err="1">
                <a:hlinkClick r:id="rId5"/>
              </a:rPr>
              <a:t>Titu</a:t>
            </a:r>
            <a:r>
              <a:rPr lang="en-US" b="1" dirty="0">
                <a:hlinkClick r:id="rId5"/>
              </a:rPr>
              <a:t> </a:t>
            </a:r>
            <a:r>
              <a:rPr lang="en-US" b="1" dirty="0" err="1">
                <a:hlinkClick r:id="rId5"/>
              </a:rPr>
              <a:t>Maiorescu</a:t>
            </a:r>
            <a:r>
              <a:rPr lang="en-US" b="1" dirty="0">
                <a:hlinkClick r:id="rId5"/>
              </a:rPr>
              <a:t>” University of Bucharest Romania</a:t>
            </a:r>
            <a:endParaRPr lang="en-US" b="1" dirty="0"/>
          </a:p>
          <a:p>
            <a:r>
              <a:rPr lang="en-US" b="1" dirty="0">
                <a:hlinkClick r:id="rId6"/>
              </a:rPr>
              <a:t>Technical University of Civil Engineering of Bucharest Romania</a:t>
            </a:r>
            <a:endParaRPr lang="en-US" b="1" dirty="0"/>
          </a:p>
          <a:p>
            <a:r>
              <a:rPr lang="en-US" b="1" dirty="0">
                <a:hlinkClick r:id="rId7"/>
              </a:rPr>
              <a:t>Ecological University of Bucharest Romania</a:t>
            </a:r>
            <a:endParaRPr lang="en-US" b="1" dirty="0"/>
          </a:p>
          <a:p>
            <a:r>
              <a:rPr lang="en-US" b="1" dirty="0">
                <a:hlinkClick r:id="rId8"/>
              </a:rPr>
              <a:t>National University of Arts, Bucharest Romania</a:t>
            </a:r>
            <a:endParaRPr lang="en-US" b="1" dirty="0"/>
          </a:p>
          <a:p>
            <a:r>
              <a:rPr lang="en-US" b="1" dirty="0">
                <a:hlinkClick r:id="rId9"/>
              </a:rPr>
              <a:t>National University of Physical Education and Sport Bucharest Romania</a:t>
            </a:r>
            <a:endParaRPr lang="en-US" b="1" dirty="0"/>
          </a:p>
          <a:p>
            <a:r>
              <a:rPr lang="en-US" b="1" dirty="0" err="1">
                <a:hlinkClick r:id="rId10"/>
              </a:rPr>
              <a:t>Bioterra</a:t>
            </a:r>
            <a:r>
              <a:rPr lang="en-US" b="1" dirty="0">
                <a:hlinkClick r:id="rId10"/>
              </a:rPr>
              <a:t> University of Bucharest Romania</a:t>
            </a:r>
            <a:endParaRPr lang="en-US" b="1" dirty="0"/>
          </a:p>
          <a:p>
            <a:endParaRPr lang="en-US" dirty="0"/>
          </a:p>
        </p:txBody>
      </p:sp>
    </p:spTree>
    <p:extLst>
      <p:ext uri="{BB962C8B-B14F-4D97-AF65-F5344CB8AC3E}">
        <p14:creationId xmlns:p14="http://schemas.microsoft.com/office/powerpoint/2010/main" val="40006355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91589"/>
            <a:ext cx="10018713" cy="1202206"/>
          </a:xfrm>
        </p:spPr>
        <p:txBody>
          <a:bodyPr>
            <a:normAutofit fontScale="90000"/>
          </a:bodyPr>
          <a:lstStyle/>
          <a:p>
            <a:r>
              <a:rPr lang="en-US" sz="2200" dirty="0" smtClean="0"/>
              <a:t/>
            </a:r>
            <a:br>
              <a:rPr lang="en-US" sz="2200" dirty="0" smtClean="0"/>
            </a:br>
            <a:r>
              <a:rPr lang="en-US" sz="2200" dirty="0"/>
              <a:t/>
            </a:r>
            <a:br>
              <a:rPr lang="en-US" sz="2200" dirty="0"/>
            </a:br>
            <a:r>
              <a:rPr lang="en-US" sz="2200" dirty="0" smtClean="0"/>
              <a:t/>
            </a:r>
            <a:br>
              <a:rPr lang="en-US" sz="2200" dirty="0" smtClean="0"/>
            </a:br>
            <a:r>
              <a:rPr lang="en-US" sz="2200" dirty="0" smtClean="0"/>
              <a:t>SWOT</a:t>
            </a:r>
            <a:br>
              <a:rPr lang="en-US" sz="2200" dirty="0" smtClean="0"/>
            </a:br>
            <a:r>
              <a:rPr lang="en-US" sz="2200" dirty="0" smtClean="0"/>
              <a:t>motto :</a:t>
            </a:r>
            <a:r>
              <a:rPr lang="en-US" sz="2200" dirty="0" err="1"/>
              <a:t>Doar</a:t>
            </a:r>
            <a:r>
              <a:rPr lang="en-US" sz="2200" dirty="0"/>
              <a:t> </a:t>
            </a:r>
            <a:r>
              <a:rPr lang="en-US" sz="2200" dirty="0" err="1"/>
              <a:t>cei</a:t>
            </a:r>
            <a:r>
              <a:rPr lang="en-US" sz="2200" dirty="0"/>
              <a:t> care </a:t>
            </a:r>
            <a:r>
              <a:rPr lang="en-US" sz="2200" dirty="0" err="1"/>
              <a:t>riscă</a:t>
            </a:r>
            <a:r>
              <a:rPr lang="en-US" sz="2200" dirty="0"/>
              <a:t> </a:t>
            </a:r>
            <a:r>
              <a:rPr lang="en-US" sz="2200" dirty="0" err="1"/>
              <a:t>să</a:t>
            </a:r>
            <a:r>
              <a:rPr lang="en-US" sz="2200" dirty="0"/>
              <a:t> </a:t>
            </a:r>
            <a:r>
              <a:rPr lang="en-US" sz="2200" dirty="0" err="1"/>
              <a:t>meargă</a:t>
            </a:r>
            <a:r>
              <a:rPr lang="en-US" sz="2200" dirty="0"/>
              <a:t> </a:t>
            </a:r>
            <a:r>
              <a:rPr lang="en-US" sz="2200" dirty="0" err="1"/>
              <a:t>prea</a:t>
            </a:r>
            <a:r>
              <a:rPr lang="en-US" sz="2200" dirty="0"/>
              <a:t> </a:t>
            </a:r>
            <a:r>
              <a:rPr lang="en-US" sz="2200" dirty="0" err="1"/>
              <a:t>departe</a:t>
            </a:r>
            <a:r>
              <a:rPr lang="en-US" sz="2200" dirty="0"/>
              <a:t>, pot </a:t>
            </a:r>
            <a:r>
              <a:rPr lang="en-US" sz="2200" dirty="0" err="1"/>
              <a:t>afla</a:t>
            </a:r>
            <a:r>
              <a:rPr lang="en-US" sz="2200" dirty="0"/>
              <a:t> </a:t>
            </a:r>
            <a:r>
              <a:rPr lang="en-US" sz="2200" dirty="0" err="1"/>
              <a:t>cât</a:t>
            </a:r>
            <a:r>
              <a:rPr lang="en-US" sz="2200" dirty="0"/>
              <a:t> de </a:t>
            </a:r>
            <a:r>
              <a:rPr lang="en-US" sz="2200" dirty="0" err="1"/>
              <a:t>departe</a:t>
            </a:r>
            <a:r>
              <a:rPr lang="en-US" sz="2200" dirty="0"/>
              <a:t> pot </a:t>
            </a:r>
            <a:r>
              <a:rPr lang="en-US" sz="2200" dirty="0" err="1"/>
              <a:t>ajunge</a:t>
            </a:r>
            <a:r>
              <a:rPr lang="en-US" sz="2200" dirty="0"/>
              <a:t>. – T.S. Elliot</a:t>
            </a:r>
            <a:br>
              <a:rPr lang="en-US" sz="2200" dirty="0"/>
            </a:br>
            <a:r>
              <a:rPr lang="en-US" dirty="0"/>
              <a:t>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25401188"/>
              </p:ext>
            </p:extLst>
          </p:nvPr>
        </p:nvGraphicFramePr>
        <p:xfrm>
          <a:off x="1484313" y="1562100"/>
          <a:ext cx="10018713" cy="4490720"/>
        </p:xfrm>
        <a:graphic>
          <a:graphicData uri="http://schemas.openxmlformats.org/drawingml/2006/table">
            <a:tbl>
              <a:tblPr firstRow="1" bandRow="1">
                <a:tableStyleId>{5C22544A-7EE6-4342-B048-85BDC9FD1C3A}</a:tableStyleId>
              </a:tblPr>
              <a:tblGrid>
                <a:gridCol w="3339571">
                  <a:extLst>
                    <a:ext uri="{9D8B030D-6E8A-4147-A177-3AD203B41FA5}">
                      <a16:colId xmlns:a16="http://schemas.microsoft.com/office/drawing/2014/main" val="2610539379"/>
                    </a:ext>
                  </a:extLst>
                </a:gridCol>
                <a:gridCol w="3339571">
                  <a:extLst>
                    <a:ext uri="{9D8B030D-6E8A-4147-A177-3AD203B41FA5}">
                      <a16:colId xmlns:a16="http://schemas.microsoft.com/office/drawing/2014/main" val="3225074772"/>
                    </a:ext>
                  </a:extLst>
                </a:gridCol>
                <a:gridCol w="3339571">
                  <a:extLst>
                    <a:ext uri="{9D8B030D-6E8A-4147-A177-3AD203B41FA5}">
                      <a16:colId xmlns:a16="http://schemas.microsoft.com/office/drawing/2014/main" val="4250500346"/>
                    </a:ext>
                  </a:extLst>
                </a:gridCol>
              </a:tblGrid>
              <a:tr h="370840">
                <a:tc>
                  <a:txBody>
                    <a:bodyPr/>
                    <a:lstStyle/>
                    <a:p>
                      <a:r>
                        <a:rPr lang="en-US" dirty="0" smtClean="0"/>
                        <a:t>PUNCTE TARI </a:t>
                      </a:r>
                      <a:endParaRPr lang="en-US" dirty="0"/>
                    </a:p>
                  </a:txBody>
                  <a:tcPr/>
                </a:tc>
                <a:tc>
                  <a:txBody>
                    <a:bodyPr/>
                    <a:lstStyle/>
                    <a:p>
                      <a:r>
                        <a:rPr lang="en-US" dirty="0" smtClean="0"/>
                        <a:t>PUNCTE SLABE </a:t>
                      </a:r>
                      <a:endParaRPr lang="en-US" dirty="0"/>
                    </a:p>
                  </a:txBody>
                  <a:tcPr/>
                </a:tc>
                <a:tc>
                  <a:txBody>
                    <a:bodyPr/>
                    <a:lstStyle/>
                    <a:p>
                      <a:r>
                        <a:rPr lang="en-US" dirty="0" smtClean="0"/>
                        <a:t>OPORTUNITATI </a:t>
                      </a:r>
                      <a:endParaRPr lang="en-US" dirty="0"/>
                    </a:p>
                  </a:txBody>
                  <a:tcPr/>
                </a:tc>
                <a:extLst>
                  <a:ext uri="{0D108BD9-81ED-4DB2-BD59-A6C34878D82A}">
                    <a16:rowId xmlns:a16="http://schemas.microsoft.com/office/drawing/2014/main" val="1434434876"/>
                  </a:ext>
                </a:extLst>
              </a:tr>
              <a:tr h="370840">
                <a:tc>
                  <a:txBody>
                    <a:bodyPr/>
                    <a:lstStyle/>
                    <a:p>
                      <a:r>
                        <a:rPr lang="en-US" dirty="0" err="1" smtClean="0"/>
                        <a:t>Istorie</a:t>
                      </a:r>
                      <a:r>
                        <a:rPr lang="en-US" baseline="0" dirty="0" smtClean="0"/>
                        <a:t> </a:t>
                      </a:r>
                      <a:r>
                        <a:rPr lang="en-US" baseline="0" dirty="0" err="1" smtClean="0"/>
                        <a:t>si</a:t>
                      </a:r>
                      <a:r>
                        <a:rPr lang="en-US" baseline="0" dirty="0" smtClean="0"/>
                        <a:t> </a:t>
                      </a:r>
                      <a:r>
                        <a:rPr lang="en-US" baseline="0" dirty="0" err="1" smtClean="0"/>
                        <a:t>traditie</a:t>
                      </a:r>
                      <a:r>
                        <a:rPr lang="en-US" baseline="0" dirty="0" smtClean="0"/>
                        <a:t> </a:t>
                      </a:r>
                      <a:endParaRPr lang="en-US" dirty="0"/>
                    </a:p>
                  </a:txBody>
                  <a:tcPr/>
                </a:tc>
                <a:tc>
                  <a:txBody>
                    <a:bodyPr/>
                    <a:lstStyle/>
                    <a:p>
                      <a:r>
                        <a:rPr lang="en-US" dirty="0" err="1" smtClean="0"/>
                        <a:t>Dinamica</a:t>
                      </a:r>
                      <a:r>
                        <a:rPr lang="en-US" dirty="0" smtClean="0"/>
                        <a:t> </a:t>
                      </a:r>
                      <a:r>
                        <a:rPr lang="en-US" dirty="0" err="1" smtClean="0"/>
                        <a:t>redusa</a:t>
                      </a:r>
                      <a:r>
                        <a:rPr lang="en-US" dirty="0" smtClean="0"/>
                        <a:t> la </a:t>
                      </a:r>
                      <a:r>
                        <a:rPr lang="en-US" dirty="0" err="1" smtClean="0"/>
                        <a:t>cerintele</a:t>
                      </a:r>
                      <a:r>
                        <a:rPr lang="en-US" dirty="0" smtClean="0"/>
                        <a:t> </a:t>
                      </a:r>
                      <a:r>
                        <a:rPr lang="en-US" dirty="0" err="1" smtClean="0"/>
                        <a:t>pietii</a:t>
                      </a:r>
                      <a:r>
                        <a:rPr lang="en-US" dirty="0" smtClean="0"/>
                        <a:t> </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smtClean="0"/>
                        <a:t>Reducerea</a:t>
                      </a:r>
                      <a:r>
                        <a:rPr lang="en-US" dirty="0" smtClean="0"/>
                        <a:t> </a:t>
                      </a:r>
                      <a:r>
                        <a:rPr lang="en-US" dirty="0" err="1" smtClean="0"/>
                        <a:t>Costuri</a:t>
                      </a:r>
                      <a:r>
                        <a:rPr lang="en-US" dirty="0" smtClean="0"/>
                        <a:t> </a:t>
                      </a:r>
                      <a:r>
                        <a:rPr lang="en-US" dirty="0" err="1" smtClean="0"/>
                        <a:t>lor</a:t>
                      </a:r>
                      <a:r>
                        <a:rPr lang="en-US" dirty="0" smtClean="0"/>
                        <a:t> </a:t>
                      </a:r>
                    </a:p>
                    <a:p>
                      <a:endParaRPr lang="en-US" dirty="0"/>
                    </a:p>
                  </a:txBody>
                  <a:tcPr/>
                </a:tc>
                <a:extLst>
                  <a:ext uri="{0D108BD9-81ED-4DB2-BD59-A6C34878D82A}">
                    <a16:rowId xmlns:a16="http://schemas.microsoft.com/office/drawing/2014/main" val="56655062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Cadre </a:t>
                      </a:r>
                      <a:r>
                        <a:rPr lang="en-US" dirty="0" err="1" smtClean="0"/>
                        <a:t>didactice</a:t>
                      </a:r>
                      <a:r>
                        <a:rPr lang="en-US" dirty="0" smtClean="0"/>
                        <a:t>  </a:t>
                      </a:r>
                      <a:r>
                        <a:rPr lang="en-US" dirty="0" err="1" smtClean="0"/>
                        <a:t>pregatite</a:t>
                      </a:r>
                      <a:r>
                        <a:rPr lang="en-US" dirty="0" smtClean="0"/>
                        <a:t> </a:t>
                      </a:r>
                    </a:p>
                    <a:p>
                      <a:endParaRPr lang="en-US" dirty="0"/>
                    </a:p>
                  </a:txBody>
                  <a:tcPr/>
                </a:tc>
                <a:tc>
                  <a:txBody>
                    <a:bodyPr/>
                    <a:lstStyle/>
                    <a:p>
                      <a:r>
                        <a:rPr lang="en-US" dirty="0" smtClean="0"/>
                        <a:t>Personal </a:t>
                      </a:r>
                      <a:r>
                        <a:rPr lang="en-US" dirty="0" err="1" smtClean="0"/>
                        <a:t>numeros</a:t>
                      </a:r>
                      <a:r>
                        <a:rPr lang="en-US" dirty="0" smtClean="0"/>
                        <a:t> ,</a:t>
                      </a:r>
                      <a:r>
                        <a:rPr lang="en-US" dirty="0" err="1" smtClean="0"/>
                        <a:t>structura</a:t>
                      </a:r>
                      <a:r>
                        <a:rPr lang="en-US" dirty="0" smtClean="0"/>
                        <a:t> </a:t>
                      </a:r>
                      <a:r>
                        <a:rPr lang="en-US" dirty="0" err="1" smtClean="0"/>
                        <a:t>greoaie</a:t>
                      </a:r>
                      <a:r>
                        <a:rPr lang="en-US" dirty="0" smtClean="0"/>
                        <a:t> </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smtClean="0"/>
                        <a:t>Dezvoltarea</a:t>
                      </a:r>
                      <a:r>
                        <a:rPr lang="en-US" dirty="0" smtClean="0"/>
                        <a:t> de </a:t>
                      </a:r>
                      <a:r>
                        <a:rPr lang="en-US" dirty="0" err="1" smtClean="0"/>
                        <a:t>Competente</a:t>
                      </a:r>
                      <a:r>
                        <a:rPr lang="en-US" baseline="0" dirty="0" smtClean="0"/>
                        <a:t> </a:t>
                      </a:r>
                      <a:r>
                        <a:rPr lang="en-US" baseline="0" dirty="0" err="1" smtClean="0"/>
                        <a:t>transversale</a:t>
                      </a:r>
                      <a:r>
                        <a:rPr lang="en-US" baseline="0" dirty="0" smtClean="0"/>
                        <a:t>  </a:t>
                      </a:r>
                      <a:endParaRPr lang="en-US" dirty="0" smtClean="0"/>
                    </a:p>
                    <a:p>
                      <a:endParaRPr lang="en-US" dirty="0"/>
                    </a:p>
                  </a:txBody>
                  <a:tcPr/>
                </a:tc>
                <a:extLst>
                  <a:ext uri="{0D108BD9-81ED-4DB2-BD59-A6C34878D82A}">
                    <a16:rowId xmlns:a16="http://schemas.microsoft.com/office/drawing/2014/main" val="1209787123"/>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smtClean="0"/>
                        <a:t>Sprijinirea</a:t>
                      </a:r>
                      <a:r>
                        <a:rPr lang="en-US" dirty="0" smtClean="0"/>
                        <a:t> </a:t>
                      </a:r>
                      <a:r>
                        <a:rPr lang="en-US" dirty="0" err="1" smtClean="0"/>
                        <a:t>celor</a:t>
                      </a:r>
                      <a:r>
                        <a:rPr lang="en-US" dirty="0" smtClean="0"/>
                        <a:t> cu </a:t>
                      </a:r>
                      <a:r>
                        <a:rPr lang="en-US" dirty="0" err="1" smtClean="0"/>
                        <a:t>nevoi</a:t>
                      </a:r>
                      <a:r>
                        <a:rPr lang="en-US" dirty="0" smtClean="0"/>
                        <a:t> </a:t>
                      </a:r>
                    </a:p>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 </a:t>
                      </a:r>
                      <a:r>
                        <a:rPr lang="en-US" dirty="0" err="1" smtClean="0"/>
                        <a:t>infrastructura</a:t>
                      </a:r>
                      <a:r>
                        <a:rPr lang="en-US" dirty="0" smtClean="0"/>
                        <a:t> </a:t>
                      </a:r>
                      <a:r>
                        <a:rPr lang="en-US" dirty="0" err="1" smtClean="0"/>
                        <a:t>veche</a:t>
                      </a:r>
                      <a:r>
                        <a:rPr lang="en-US" dirty="0" smtClean="0"/>
                        <a:t> </a:t>
                      </a:r>
                    </a:p>
                  </a:txBody>
                  <a:tcPr/>
                </a:tc>
                <a:tc>
                  <a:txBody>
                    <a:bodyPr/>
                    <a:lstStyle/>
                    <a:p>
                      <a:r>
                        <a:rPr lang="en-US" dirty="0" err="1" smtClean="0"/>
                        <a:t>Eficienta</a:t>
                      </a:r>
                      <a:r>
                        <a:rPr lang="en-US" dirty="0" smtClean="0"/>
                        <a:t> </a:t>
                      </a:r>
                      <a:r>
                        <a:rPr lang="en-US" dirty="0" err="1" smtClean="0"/>
                        <a:t>economica</a:t>
                      </a:r>
                      <a:r>
                        <a:rPr lang="en-US" dirty="0" smtClean="0"/>
                        <a:t> </a:t>
                      </a:r>
                      <a:r>
                        <a:rPr lang="en-US" dirty="0" err="1" smtClean="0"/>
                        <a:t>crescuta</a:t>
                      </a:r>
                      <a:r>
                        <a:rPr lang="en-US" baseline="0" dirty="0" smtClean="0"/>
                        <a:t> </a:t>
                      </a:r>
                      <a:r>
                        <a:rPr lang="en-US" baseline="0" dirty="0" err="1" smtClean="0"/>
                        <a:t>prin</a:t>
                      </a:r>
                      <a:r>
                        <a:rPr lang="en-US" baseline="0" dirty="0" smtClean="0"/>
                        <a:t> </a:t>
                      </a:r>
                      <a:r>
                        <a:rPr lang="en-US" baseline="0" dirty="0" err="1" smtClean="0"/>
                        <a:t>reorganizare</a:t>
                      </a:r>
                      <a:r>
                        <a:rPr lang="en-US" baseline="0" dirty="0" smtClean="0"/>
                        <a:t> </a:t>
                      </a:r>
                      <a:endParaRPr lang="en-US" dirty="0"/>
                    </a:p>
                  </a:txBody>
                  <a:tcPr/>
                </a:tc>
                <a:extLst>
                  <a:ext uri="{0D108BD9-81ED-4DB2-BD59-A6C34878D82A}">
                    <a16:rowId xmlns:a16="http://schemas.microsoft.com/office/drawing/2014/main" val="1439696475"/>
                  </a:ext>
                </a:extLst>
              </a:tr>
              <a:tr h="370840">
                <a:tc>
                  <a:txBody>
                    <a:bodyPr/>
                    <a:lstStyle/>
                    <a:p>
                      <a:r>
                        <a:rPr lang="en-US" dirty="0" err="1" smtClean="0"/>
                        <a:t>Specializari</a:t>
                      </a:r>
                      <a:r>
                        <a:rPr lang="en-US" dirty="0" smtClean="0"/>
                        <a:t> </a:t>
                      </a:r>
                      <a:r>
                        <a:rPr lang="en-US" dirty="0" err="1" smtClean="0"/>
                        <a:t>inguste</a:t>
                      </a:r>
                      <a:r>
                        <a:rPr lang="en-US" dirty="0" smtClean="0"/>
                        <a:t> </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 </a:t>
                      </a:r>
                      <a:r>
                        <a:rPr lang="en-US" dirty="0" err="1" smtClean="0"/>
                        <a:t>Putine</a:t>
                      </a:r>
                      <a:r>
                        <a:rPr lang="en-US" dirty="0" smtClean="0"/>
                        <a:t> cadre </a:t>
                      </a:r>
                      <a:r>
                        <a:rPr lang="en-US" dirty="0" err="1" smtClean="0"/>
                        <a:t>didactice</a:t>
                      </a:r>
                      <a:r>
                        <a:rPr lang="en-US" dirty="0" smtClean="0"/>
                        <a:t> </a:t>
                      </a:r>
                      <a:r>
                        <a:rPr lang="en-US" dirty="0" err="1" smtClean="0"/>
                        <a:t>tinere</a:t>
                      </a:r>
                      <a:r>
                        <a:rPr lang="en-US" dirty="0" smtClean="0"/>
                        <a:t> stabile </a:t>
                      </a:r>
                      <a:r>
                        <a:rPr lang="en-US" dirty="0" err="1" smtClean="0"/>
                        <a:t>atrase</a:t>
                      </a:r>
                      <a:r>
                        <a:rPr lang="en-US" dirty="0" smtClean="0"/>
                        <a:t> </a:t>
                      </a:r>
                    </a:p>
                    <a:p>
                      <a:endParaRPr lang="en-US" dirty="0"/>
                    </a:p>
                  </a:txBody>
                  <a:tcPr/>
                </a:tc>
                <a:tc>
                  <a:txBody>
                    <a:bodyPr/>
                    <a:lstStyle/>
                    <a:p>
                      <a:r>
                        <a:rPr lang="en-US" dirty="0" err="1" smtClean="0"/>
                        <a:t>Oferte</a:t>
                      </a:r>
                      <a:r>
                        <a:rPr lang="en-US" dirty="0" smtClean="0"/>
                        <a:t> </a:t>
                      </a:r>
                      <a:r>
                        <a:rPr lang="en-US" dirty="0" err="1" smtClean="0"/>
                        <a:t>educationale</a:t>
                      </a:r>
                      <a:r>
                        <a:rPr lang="en-US" dirty="0" smtClean="0"/>
                        <a:t> </a:t>
                      </a:r>
                      <a:r>
                        <a:rPr lang="en-US" dirty="0" err="1" smtClean="0"/>
                        <a:t>atractive</a:t>
                      </a:r>
                      <a:r>
                        <a:rPr lang="en-US" baseline="0" dirty="0" smtClean="0"/>
                        <a:t> </a:t>
                      </a:r>
                      <a:r>
                        <a:rPr lang="en-US" baseline="0" dirty="0" err="1" smtClean="0"/>
                        <a:t>pentru</a:t>
                      </a:r>
                      <a:r>
                        <a:rPr lang="en-US" baseline="0" dirty="0" smtClean="0"/>
                        <a:t> </a:t>
                      </a:r>
                      <a:r>
                        <a:rPr lang="en-US" baseline="0" dirty="0" err="1" smtClean="0"/>
                        <a:t>piata</a:t>
                      </a:r>
                      <a:r>
                        <a:rPr lang="en-US" baseline="0" dirty="0" smtClean="0"/>
                        <a:t> din 2025-2030</a:t>
                      </a:r>
                      <a:endParaRPr lang="en-US" dirty="0"/>
                    </a:p>
                  </a:txBody>
                  <a:tcPr/>
                </a:tc>
                <a:extLst>
                  <a:ext uri="{0D108BD9-81ED-4DB2-BD59-A6C34878D82A}">
                    <a16:rowId xmlns:a16="http://schemas.microsoft.com/office/drawing/2014/main" val="1335685559"/>
                  </a:ext>
                </a:extLst>
              </a:tr>
              <a:tr h="370840">
                <a:tc>
                  <a:txBody>
                    <a:bodyPr/>
                    <a:lstStyle/>
                    <a:p>
                      <a:r>
                        <a:rPr lang="en-US" dirty="0" err="1" smtClean="0"/>
                        <a:t>Laboratoare</a:t>
                      </a:r>
                      <a:r>
                        <a:rPr lang="en-US" dirty="0" smtClean="0"/>
                        <a:t> </a:t>
                      </a:r>
                      <a:endParaRPr lang="en-US" dirty="0"/>
                    </a:p>
                  </a:txBody>
                  <a:tcPr/>
                </a:tc>
                <a:tc>
                  <a:txBody>
                    <a:bodyPr/>
                    <a:lstStyle/>
                    <a:p>
                      <a:r>
                        <a:rPr lang="en-US" dirty="0" err="1" smtClean="0"/>
                        <a:t>Promovare</a:t>
                      </a:r>
                      <a:r>
                        <a:rPr lang="en-US" dirty="0" smtClean="0"/>
                        <a:t> </a:t>
                      </a:r>
                      <a:r>
                        <a:rPr lang="en-US" dirty="0" err="1" smtClean="0"/>
                        <a:t>redusa</a:t>
                      </a:r>
                      <a:r>
                        <a:rPr lang="en-US" dirty="0" smtClean="0"/>
                        <a:t> </a:t>
                      </a:r>
                      <a:endParaRPr lang="en-US" dirty="0"/>
                    </a:p>
                  </a:txBody>
                  <a:tcPr/>
                </a:tc>
                <a:tc>
                  <a:txBody>
                    <a:bodyPr/>
                    <a:lstStyle/>
                    <a:p>
                      <a:r>
                        <a:rPr lang="en-US" dirty="0" err="1" smtClean="0"/>
                        <a:t>Internationalizarea</a:t>
                      </a:r>
                      <a:r>
                        <a:rPr lang="en-US" dirty="0" smtClean="0"/>
                        <a:t> –ISCED ,ECTS,CAEN</a:t>
                      </a:r>
                      <a:r>
                        <a:rPr lang="en-US" baseline="0" dirty="0" smtClean="0"/>
                        <a:t> ,</a:t>
                      </a:r>
                      <a:r>
                        <a:rPr lang="en-US" baseline="0" dirty="0" err="1" smtClean="0"/>
                        <a:t>recunoasterea</a:t>
                      </a:r>
                      <a:r>
                        <a:rPr lang="en-US" baseline="0" dirty="0" smtClean="0"/>
                        <a:t> </a:t>
                      </a:r>
                      <a:r>
                        <a:rPr lang="en-US" baseline="0" dirty="0" err="1" smtClean="0"/>
                        <a:t>calif.</a:t>
                      </a:r>
                      <a:endParaRPr lang="en-US" dirty="0"/>
                    </a:p>
                  </a:txBody>
                  <a:tcPr/>
                </a:tc>
                <a:extLst>
                  <a:ext uri="{0D108BD9-81ED-4DB2-BD59-A6C34878D82A}">
                    <a16:rowId xmlns:a16="http://schemas.microsoft.com/office/drawing/2014/main" val="1791798691"/>
                  </a:ext>
                </a:extLst>
              </a:tr>
              <a:tr h="370840">
                <a:tc>
                  <a:txBody>
                    <a:bodyPr/>
                    <a:lstStyle/>
                    <a:p>
                      <a:r>
                        <a:rPr lang="en-US" dirty="0" smtClean="0"/>
                        <a:t>Management  la </a:t>
                      </a:r>
                      <a:r>
                        <a:rPr lang="en-US" dirty="0" err="1" smtClean="0"/>
                        <a:t>varf</a:t>
                      </a:r>
                      <a:r>
                        <a:rPr lang="en-US" dirty="0" smtClean="0"/>
                        <a:t> </a:t>
                      </a:r>
                      <a:r>
                        <a:rPr lang="en-US" dirty="0" err="1" smtClean="0"/>
                        <a:t>eficient</a:t>
                      </a:r>
                      <a:r>
                        <a:rPr lang="en-US" dirty="0" smtClean="0"/>
                        <a:t> </a:t>
                      </a:r>
                      <a:r>
                        <a:rPr lang="en-US" dirty="0" err="1" smtClean="0"/>
                        <a:t>ec.</a:t>
                      </a:r>
                      <a:endParaRPr lang="en-US" dirty="0"/>
                    </a:p>
                  </a:txBody>
                  <a:tcPr/>
                </a:tc>
                <a:tc>
                  <a:txBody>
                    <a:bodyPr/>
                    <a:lstStyle/>
                    <a:p>
                      <a:r>
                        <a:rPr lang="en-US" dirty="0" err="1" smtClean="0"/>
                        <a:t>Rankingurile</a:t>
                      </a:r>
                      <a:r>
                        <a:rPr lang="en-US" baseline="0" dirty="0" smtClean="0"/>
                        <a:t> </a:t>
                      </a:r>
                      <a:endParaRPr lang="en-US" dirty="0"/>
                    </a:p>
                  </a:txBody>
                  <a:tcPr/>
                </a:tc>
                <a:tc>
                  <a:txBody>
                    <a:bodyPr/>
                    <a:lstStyle/>
                    <a:p>
                      <a:r>
                        <a:rPr lang="en-US" baseline="0" dirty="0" err="1" smtClean="0"/>
                        <a:t>Anticipari</a:t>
                      </a:r>
                      <a:r>
                        <a:rPr lang="en-US" baseline="0" dirty="0" smtClean="0"/>
                        <a:t> </a:t>
                      </a:r>
                      <a:r>
                        <a:rPr lang="en-US" baseline="0" dirty="0" err="1" smtClean="0"/>
                        <a:t>educationale</a:t>
                      </a:r>
                      <a:r>
                        <a:rPr lang="en-US" baseline="0" dirty="0" smtClean="0"/>
                        <a:t> locale</a:t>
                      </a:r>
                      <a:endParaRPr lang="en-US" dirty="0"/>
                    </a:p>
                  </a:txBody>
                  <a:tcPr/>
                </a:tc>
                <a:extLst>
                  <a:ext uri="{0D108BD9-81ED-4DB2-BD59-A6C34878D82A}">
                    <a16:rowId xmlns:a16="http://schemas.microsoft.com/office/drawing/2014/main" val="3369354086"/>
                  </a:ext>
                </a:extLst>
              </a:tr>
            </a:tbl>
          </a:graphicData>
        </a:graphic>
      </p:graphicFrame>
    </p:spTree>
    <p:extLst>
      <p:ext uri="{BB962C8B-B14F-4D97-AF65-F5344CB8AC3E}">
        <p14:creationId xmlns:p14="http://schemas.microsoft.com/office/powerpoint/2010/main" val="18884894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275208"/>
            <a:ext cx="10018713" cy="603681"/>
          </a:xfrm>
        </p:spPr>
        <p:txBody>
          <a:bodyPr>
            <a:normAutofit fontScale="90000"/>
          </a:bodyPr>
          <a:lstStyle/>
          <a:p>
            <a:r>
              <a:rPr lang="en-US" dirty="0" smtClean="0"/>
              <a:t> ISCED –</a:t>
            </a:r>
            <a:r>
              <a:rPr lang="en-US" dirty="0" err="1" smtClean="0"/>
              <a:t>temeri</a:t>
            </a:r>
            <a:r>
              <a:rPr lang="en-US" dirty="0" smtClean="0"/>
              <a:t> ?</a:t>
            </a:r>
            <a:endParaRPr lang="en-US" dirty="0"/>
          </a:p>
        </p:txBody>
      </p:sp>
      <p:sp>
        <p:nvSpPr>
          <p:cNvPr id="3" name="Content Placeholder 2"/>
          <p:cNvSpPr>
            <a:spLocks noGrp="1"/>
          </p:cNvSpPr>
          <p:nvPr>
            <p:ph idx="1"/>
          </p:nvPr>
        </p:nvSpPr>
        <p:spPr>
          <a:xfrm>
            <a:off x="1484310" y="958788"/>
            <a:ext cx="10018713" cy="5407177"/>
          </a:xfrm>
        </p:spPr>
        <p:txBody>
          <a:bodyPr>
            <a:normAutofit fontScale="92500" lnSpcReduction="20000"/>
          </a:bodyPr>
          <a:lstStyle/>
          <a:p>
            <a:r>
              <a:rPr lang="en-US" dirty="0" smtClean="0"/>
              <a:t>                                                                                                                Motto :</a:t>
            </a:r>
            <a:r>
              <a:rPr lang="en-US" dirty="0"/>
              <a:t>Nu </a:t>
            </a:r>
            <a:r>
              <a:rPr lang="en-US" dirty="0" err="1"/>
              <a:t>te</a:t>
            </a:r>
            <a:r>
              <a:rPr lang="en-US" dirty="0"/>
              <a:t> </a:t>
            </a:r>
            <a:r>
              <a:rPr lang="en-US" dirty="0" err="1"/>
              <a:t>uita</a:t>
            </a:r>
            <a:r>
              <a:rPr lang="en-US" dirty="0"/>
              <a:t> </a:t>
            </a:r>
            <a:r>
              <a:rPr lang="en-US" dirty="0" err="1"/>
              <a:t>în</a:t>
            </a:r>
            <a:r>
              <a:rPr lang="en-US" dirty="0"/>
              <a:t> </a:t>
            </a:r>
            <a:r>
              <a:rPr lang="en-US" dirty="0" err="1"/>
              <a:t>urmă</a:t>
            </a:r>
            <a:r>
              <a:rPr lang="en-US" dirty="0"/>
              <a:t>. </a:t>
            </a:r>
            <a:r>
              <a:rPr lang="en-US" dirty="0" smtClean="0"/>
              <a:t>											Nu </a:t>
            </a:r>
            <a:r>
              <a:rPr lang="en-US" dirty="0" err="1"/>
              <a:t>aceasta</a:t>
            </a:r>
            <a:r>
              <a:rPr lang="en-US" dirty="0"/>
              <a:t> e </a:t>
            </a:r>
            <a:r>
              <a:rPr lang="en-US" dirty="0" err="1"/>
              <a:t>direcția</a:t>
            </a:r>
            <a:r>
              <a:rPr lang="en-US" dirty="0"/>
              <a:t> </a:t>
            </a:r>
            <a:r>
              <a:rPr lang="en-US" dirty="0" err="1"/>
              <a:t>în</a:t>
            </a:r>
            <a:r>
              <a:rPr lang="en-US" dirty="0"/>
              <a:t> care </a:t>
            </a:r>
            <a:r>
              <a:rPr lang="en-US" dirty="0" err="1"/>
              <a:t>trebuie</a:t>
            </a:r>
            <a:r>
              <a:rPr lang="en-US" dirty="0"/>
              <a:t> </a:t>
            </a:r>
            <a:r>
              <a:rPr lang="en-US" dirty="0" err="1"/>
              <a:t>să</a:t>
            </a:r>
            <a:r>
              <a:rPr lang="en-US" dirty="0"/>
              <a:t> </a:t>
            </a:r>
            <a:r>
              <a:rPr lang="en-US" dirty="0" err="1"/>
              <a:t>mergi</a:t>
            </a:r>
            <a:r>
              <a:rPr lang="en-US" dirty="0"/>
              <a:t>.</a:t>
            </a:r>
          </a:p>
          <a:p>
            <a:endParaRPr lang="en-US" dirty="0" smtClean="0"/>
          </a:p>
          <a:p>
            <a:r>
              <a:rPr lang="en-US" dirty="0" err="1" smtClean="0"/>
              <a:t>Fara</a:t>
            </a:r>
            <a:r>
              <a:rPr lang="en-US" dirty="0" smtClean="0"/>
              <a:t> ISCED </a:t>
            </a:r>
            <a:r>
              <a:rPr lang="en-US" dirty="0" err="1" smtClean="0"/>
              <a:t>adoptat</a:t>
            </a:r>
            <a:r>
              <a:rPr lang="en-US" dirty="0" smtClean="0"/>
              <a:t> </a:t>
            </a:r>
            <a:r>
              <a:rPr lang="en-US" dirty="0" err="1" smtClean="0"/>
              <a:t>suntem</a:t>
            </a:r>
            <a:r>
              <a:rPr lang="en-US" dirty="0" smtClean="0"/>
              <a:t> cu </a:t>
            </a:r>
            <a:r>
              <a:rPr lang="en-US" dirty="0" err="1" smtClean="0"/>
              <a:t>diplomele</a:t>
            </a:r>
            <a:r>
              <a:rPr lang="en-US" dirty="0" smtClean="0"/>
              <a:t> cum </a:t>
            </a:r>
            <a:r>
              <a:rPr lang="en-US" dirty="0" err="1" smtClean="0"/>
              <a:t>suntem</a:t>
            </a:r>
            <a:r>
              <a:rPr lang="en-US" dirty="0" smtClean="0"/>
              <a:t> cu </a:t>
            </a:r>
            <a:r>
              <a:rPr lang="en-US" dirty="0" err="1" smtClean="0"/>
              <a:t>pasapoartele</a:t>
            </a:r>
            <a:r>
              <a:rPr lang="en-US" dirty="0" smtClean="0"/>
              <a:t> </a:t>
            </a:r>
            <a:r>
              <a:rPr lang="en-US" dirty="0" err="1" smtClean="0"/>
              <a:t>pana</a:t>
            </a:r>
            <a:r>
              <a:rPr lang="en-US" dirty="0" smtClean="0"/>
              <a:t> </a:t>
            </a:r>
            <a:r>
              <a:rPr lang="en-US" dirty="0" err="1" smtClean="0"/>
              <a:t>intram</a:t>
            </a:r>
            <a:r>
              <a:rPr lang="en-US" dirty="0" smtClean="0"/>
              <a:t> in Schengen ,</a:t>
            </a:r>
            <a:r>
              <a:rPr lang="en-US" dirty="0" err="1" smtClean="0"/>
              <a:t>circulam</a:t>
            </a:r>
            <a:r>
              <a:rPr lang="en-US" dirty="0" smtClean="0"/>
              <a:t> </a:t>
            </a:r>
            <a:r>
              <a:rPr lang="en-US" dirty="0" err="1" smtClean="0"/>
              <a:t>dar</a:t>
            </a:r>
            <a:r>
              <a:rPr lang="en-US" dirty="0" smtClean="0"/>
              <a:t> in </a:t>
            </a:r>
            <a:r>
              <a:rPr lang="en-US" dirty="0" err="1" smtClean="0"/>
              <a:t>alte</a:t>
            </a:r>
            <a:r>
              <a:rPr lang="en-US" dirty="0" smtClean="0"/>
              <a:t> </a:t>
            </a:r>
            <a:r>
              <a:rPr lang="en-US" dirty="0" err="1" smtClean="0"/>
              <a:t>conditii</a:t>
            </a:r>
            <a:r>
              <a:rPr lang="en-US" dirty="0" smtClean="0"/>
              <a:t>.</a:t>
            </a:r>
          </a:p>
          <a:p>
            <a:r>
              <a:rPr lang="en-US" dirty="0" err="1" smtClean="0"/>
              <a:t>Fara</a:t>
            </a:r>
            <a:r>
              <a:rPr lang="en-US" dirty="0" smtClean="0"/>
              <a:t> ISCED in </a:t>
            </a:r>
            <a:r>
              <a:rPr lang="en-US" dirty="0" err="1" smtClean="0"/>
              <a:t>statisticile</a:t>
            </a:r>
            <a:r>
              <a:rPr lang="en-US" dirty="0" smtClean="0"/>
              <a:t> </a:t>
            </a:r>
            <a:r>
              <a:rPr lang="en-US" dirty="0" err="1" smtClean="0"/>
              <a:t>europene</a:t>
            </a:r>
            <a:r>
              <a:rPr lang="en-US" dirty="0" smtClean="0"/>
              <a:t> </a:t>
            </a:r>
            <a:r>
              <a:rPr lang="en-US" dirty="0" err="1" smtClean="0"/>
              <a:t>vom</a:t>
            </a:r>
            <a:r>
              <a:rPr lang="en-US" dirty="0" smtClean="0"/>
              <a:t> fi tot la </a:t>
            </a:r>
            <a:r>
              <a:rPr lang="en-US" dirty="0" err="1" smtClean="0"/>
              <a:t>urma</a:t>
            </a:r>
            <a:r>
              <a:rPr lang="en-US" dirty="0" smtClean="0"/>
              <a:t> ,</a:t>
            </a:r>
            <a:r>
              <a:rPr lang="en-US" dirty="0" err="1" smtClean="0"/>
              <a:t>adica</a:t>
            </a:r>
            <a:r>
              <a:rPr lang="en-US" dirty="0" smtClean="0"/>
              <a:t> </a:t>
            </a:r>
            <a:r>
              <a:rPr lang="en-US" dirty="0" err="1" smtClean="0"/>
              <a:t>promovare</a:t>
            </a:r>
            <a:r>
              <a:rPr lang="en-US" dirty="0" smtClean="0"/>
              <a:t> </a:t>
            </a:r>
            <a:r>
              <a:rPr lang="en-US" dirty="0" err="1" smtClean="0"/>
              <a:t>negativa</a:t>
            </a:r>
            <a:r>
              <a:rPr lang="en-US" dirty="0" smtClean="0"/>
              <a:t> a HE ,</a:t>
            </a:r>
          </a:p>
          <a:p>
            <a:r>
              <a:rPr lang="en-US" dirty="0" err="1" smtClean="0"/>
              <a:t>Fara</a:t>
            </a:r>
            <a:r>
              <a:rPr lang="en-US" dirty="0" smtClean="0"/>
              <a:t> ISCED in </a:t>
            </a:r>
            <a:r>
              <a:rPr lang="en-US" dirty="0" err="1" smtClean="0"/>
              <a:t>rankinguri</a:t>
            </a:r>
            <a:r>
              <a:rPr lang="en-US" dirty="0" smtClean="0"/>
              <a:t> nu </a:t>
            </a:r>
            <a:r>
              <a:rPr lang="en-US" dirty="0" err="1" smtClean="0"/>
              <a:t>vom</a:t>
            </a:r>
            <a:r>
              <a:rPr lang="en-US" dirty="0" smtClean="0"/>
              <a:t> fi la </a:t>
            </a:r>
            <a:r>
              <a:rPr lang="en-US" dirty="0" err="1" smtClean="0"/>
              <a:t>justa</a:t>
            </a:r>
            <a:r>
              <a:rPr lang="en-US" dirty="0" smtClean="0"/>
              <a:t> </a:t>
            </a:r>
            <a:r>
              <a:rPr lang="en-US" dirty="0" err="1" smtClean="0"/>
              <a:t>valoare</a:t>
            </a:r>
            <a:r>
              <a:rPr lang="en-US" dirty="0" smtClean="0"/>
              <a:t> </a:t>
            </a:r>
            <a:r>
              <a:rPr lang="en-US" dirty="0" err="1" smtClean="0"/>
              <a:t>apreciati</a:t>
            </a:r>
            <a:r>
              <a:rPr lang="en-US" dirty="0" smtClean="0"/>
              <a:t> ,</a:t>
            </a:r>
            <a:r>
              <a:rPr lang="en-US" dirty="0" err="1" smtClean="0"/>
              <a:t>scoruri</a:t>
            </a:r>
            <a:r>
              <a:rPr lang="en-US" dirty="0" smtClean="0"/>
              <a:t> </a:t>
            </a:r>
            <a:r>
              <a:rPr lang="en-US" dirty="0" err="1" smtClean="0"/>
              <a:t>mici</a:t>
            </a:r>
            <a:r>
              <a:rPr lang="en-US" dirty="0" smtClean="0"/>
              <a:t> </a:t>
            </a:r>
            <a:r>
              <a:rPr lang="en-US" dirty="0" err="1" smtClean="0"/>
              <a:t>prin</a:t>
            </a:r>
            <a:r>
              <a:rPr lang="en-US" dirty="0" smtClean="0"/>
              <a:t> </a:t>
            </a:r>
            <a:r>
              <a:rPr lang="en-US" dirty="0" err="1" smtClean="0"/>
              <a:t>urmare</a:t>
            </a:r>
            <a:r>
              <a:rPr lang="en-US" dirty="0" smtClean="0"/>
              <a:t> </a:t>
            </a:r>
            <a:r>
              <a:rPr lang="en-US" dirty="0" err="1" smtClean="0"/>
              <a:t>plecari</a:t>
            </a:r>
            <a:r>
              <a:rPr lang="en-US" dirty="0" smtClean="0"/>
              <a:t> </a:t>
            </a:r>
            <a:r>
              <a:rPr lang="en-US" dirty="0" err="1" smtClean="0"/>
              <a:t>masive</a:t>
            </a:r>
            <a:r>
              <a:rPr lang="en-US" dirty="0" smtClean="0"/>
              <a:t>, </a:t>
            </a:r>
          </a:p>
          <a:p>
            <a:r>
              <a:rPr lang="en-US" dirty="0" err="1" smtClean="0"/>
              <a:t>Fara</a:t>
            </a:r>
            <a:r>
              <a:rPr lang="en-US" dirty="0" smtClean="0"/>
              <a:t> ISCED </a:t>
            </a:r>
            <a:r>
              <a:rPr lang="en-US" dirty="0" err="1" smtClean="0"/>
              <a:t>sistemul</a:t>
            </a:r>
            <a:r>
              <a:rPr lang="en-US" dirty="0" smtClean="0"/>
              <a:t> </a:t>
            </a:r>
            <a:r>
              <a:rPr lang="en-US" dirty="0" err="1" smtClean="0"/>
              <a:t>va</a:t>
            </a:r>
            <a:r>
              <a:rPr lang="en-US" dirty="0" smtClean="0"/>
              <a:t> </a:t>
            </a:r>
            <a:r>
              <a:rPr lang="en-US" dirty="0" err="1" smtClean="0"/>
              <a:t>ramane</a:t>
            </a:r>
            <a:r>
              <a:rPr lang="en-US" dirty="0" smtClean="0"/>
              <a:t> </a:t>
            </a:r>
            <a:r>
              <a:rPr lang="en-US" dirty="0" err="1" smtClean="0"/>
              <a:t>altfel</a:t>
            </a:r>
            <a:r>
              <a:rPr lang="en-US" dirty="0" smtClean="0"/>
              <a:t> </a:t>
            </a:r>
            <a:r>
              <a:rPr lang="en-US" dirty="0" err="1" smtClean="0"/>
              <a:t>decat</a:t>
            </a:r>
            <a:r>
              <a:rPr lang="en-US" dirty="0" smtClean="0"/>
              <a:t> al </a:t>
            </a:r>
            <a:r>
              <a:rPr lang="en-US" dirty="0" err="1" smtClean="0"/>
              <a:t>celor</a:t>
            </a:r>
            <a:r>
              <a:rPr lang="en-US" dirty="0" smtClean="0"/>
              <a:t> la care  ne </a:t>
            </a:r>
            <a:r>
              <a:rPr lang="en-US" dirty="0" err="1" smtClean="0"/>
              <a:t>uitam</a:t>
            </a:r>
            <a:r>
              <a:rPr lang="en-US" dirty="0" smtClean="0"/>
              <a:t> ,</a:t>
            </a:r>
            <a:r>
              <a:rPr lang="en-US" dirty="0" err="1" smtClean="0"/>
              <a:t>recunoasterea</a:t>
            </a:r>
            <a:r>
              <a:rPr lang="en-US" dirty="0" smtClean="0"/>
              <a:t> </a:t>
            </a:r>
            <a:r>
              <a:rPr lang="en-US" dirty="0" err="1" smtClean="0"/>
              <a:t>calificarilor</a:t>
            </a:r>
            <a:r>
              <a:rPr lang="en-US" dirty="0" smtClean="0"/>
              <a:t> </a:t>
            </a:r>
            <a:r>
              <a:rPr lang="en-US" dirty="0" err="1" smtClean="0"/>
              <a:t>greoaie</a:t>
            </a:r>
            <a:r>
              <a:rPr lang="en-US" dirty="0" smtClean="0"/>
              <a:t> ,</a:t>
            </a:r>
          </a:p>
          <a:p>
            <a:r>
              <a:rPr lang="en-US" dirty="0" err="1" smtClean="0"/>
              <a:t>Fara</a:t>
            </a:r>
            <a:r>
              <a:rPr lang="en-US" dirty="0" smtClean="0"/>
              <a:t> ISCED nu ne </a:t>
            </a:r>
            <a:r>
              <a:rPr lang="en-US" dirty="0" err="1" smtClean="0"/>
              <a:t>atingem</a:t>
            </a:r>
            <a:r>
              <a:rPr lang="en-US" dirty="0" smtClean="0"/>
              <a:t> </a:t>
            </a:r>
            <a:r>
              <a:rPr lang="en-US" dirty="0" err="1" smtClean="0"/>
              <a:t>scopurile</a:t>
            </a:r>
            <a:r>
              <a:rPr lang="en-US" dirty="0" smtClean="0"/>
              <a:t> </a:t>
            </a:r>
            <a:r>
              <a:rPr lang="en-US" dirty="0" err="1" smtClean="0"/>
              <a:t>strategice</a:t>
            </a:r>
            <a:r>
              <a:rPr lang="en-US" dirty="0" smtClean="0"/>
              <a:t> </a:t>
            </a:r>
            <a:r>
              <a:rPr lang="en-US" dirty="0" err="1" smtClean="0"/>
              <a:t>stabilite</a:t>
            </a:r>
            <a:r>
              <a:rPr lang="en-US" dirty="0" smtClean="0"/>
              <a:t> </a:t>
            </a:r>
          </a:p>
          <a:p>
            <a:r>
              <a:rPr lang="en-US" dirty="0" smtClean="0"/>
              <a:t>INTERESUL PERSONAL :Se </a:t>
            </a:r>
            <a:r>
              <a:rPr lang="en-US" dirty="0" err="1" smtClean="0"/>
              <a:t>schimba</a:t>
            </a:r>
            <a:r>
              <a:rPr lang="en-US" dirty="0" smtClean="0"/>
              <a:t> </a:t>
            </a:r>
            <a:r>
              <a:rPr lang="en-US" dirty="0" err="1" smtClean="0"/>
              <a:t>comisiile</a:t>
            </a:r>
            <a:r>
              <a:rPr lang="en-US" dirty="0" smtClean="0"/>
              <a:t> la minister /ARACIS !!!!</a:t>
            </a:r>
          </a:p>
          <a:p>
            <a:r>
              <a:rPr lang="en-US" dirty="0" smtClean="0"/>
              <a:t>INTERESUL STUDENTULUI ???</a:t>
            </a:r>
            <a:endParaRPr lang="en-US" dirty="0"/>
          </a:p>
        </p:txBody>
      </p:sp>
    </p:spTree>
    <p:extLst>
      <p:ext uri="{BB962C8B-B14F-4D97-AF65-F5344CB8AC3E}">
        <p14:creationId xmlns:p14="http://schemas.microsoft.com/office/powerpoint/2010/main" val="19033122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411480"/>
          </a:xfrm>
        </p:spPr>
        <p:txBody>
          <a:bodyPr>
            <a:normAutofit fontScale="90000"/>
          </a:bodyPr>
          <a:lstStyle/>
          <a:p>
            <a:r>
              <a:rPr lang="en-US" dirty="0" err="1" smtClean="0"/>
              <a:t>Biciclete</a:t>
            </a:r>
            <a:r>
              <a:rPr lang="en-US" dirty="0" smtClean="0"/>
              <a:t> </a:t>
            </a:r>
            <a:endParaRPr lang="en-US" dirty="0"/>
          </a:p>
        </p:txBody>
      </p:sp>
      <p:graphicFrame>
        <p:nvGraphicFramePr>
          <p:cNvPr id="4" name="Content Placeholder 3"/>
          <p:cNvGraphicFramePr>
            <a:graphicFrameLocks noGrp="1"/>
          </p:cNvGraphicFramePr>
          <p:nvPr>
            <p:ph idx="1"/>
          </p:nvPr>
        </p:nvGraphicFramePr>
        <p:xfrm>
          <a:off x="5717205" y="1219200"/>
          <a:ext cx="1552928" cy="5511800"/>
        </p:xfrm>
        <a:graphic>
          <a:graphicData uri="http://schemas.openxmlformats.org/drawingml/2006/table">
            <a:tbl>
              <a:tblPr/>
              <a:tblGrid>
                <a:gridCol w="590550">
                  <a:extLst>
                    <a:ext uri="{9D8B030D-6E8A-4147-A177-3AD203B41FA5}">
                      <a16:colId xmlns:a16="http://schemas.microsoft.com/office/drawing/2014/main" val="1754756653"/>
                    </a:ext>
                  </a:extLst>
                </a:gridCol>
                <a:gridCol w="601486">
                  <a:extLst>
                    <a:ext uri="{9D8B030D-6E8A-4147-A177-3AD203B41FA5}">
                      <a16:colId xmlns:a16="http://schemas.microsoft.com/office/drawing/2014/main" val="3768432835"/>
                    </a:ext>
                  </a:extLst>
                </a:gridCol>
                <a:gridCol w="360892">
                  <a:extLst>
                    <a:ext uri="{9D8B030D-6E8A-4147-A177-3AD203B41FA5}">
                      <a16:colId xmlns:a16="http://schemas.microsoft.com/office/drawing/2014/main" val="546744860"/>
                    </a:ext>
                  </a:extLst>
                </a:gridCol>
              </a:tblGrid>
              <a:tr h="157480">
                <a:tc>
                  <a:txBody>
                    <a:bodyPr/>
                    <a:lstStyle/>
                    <a:p>
                      <a:r>
                        <a:rPr lang="en-US" sz="1000" b="1">
                          <a:effectLst/>
                        </a:rPr>
                        <a:t>Country</a:t>
                      </a:r>
                      <a:endParaRPr lang="en-US" sz="1000">
                        <a:effectLst/>
                      </a:endParaRPr>
                    </a:p>
                  </a:txBody>
                  <a:tcPr marL="0" marR="0" marT="0" marB="0">
                    <a:lnL>
                      <a:noFill/>
                    </a:lnL>
                    <a:lnR>
                      <a:noFill/>
                    </a:lnR>
                    <a:lnT>
                      <a:noFill/>
                    </a:lnT>
                    <a:lnB>
                      <a:noFill/>
                    </a:lnB>
                  </a:tcPr>
                </a:tc>
                <a:tc>
                  <a:txBody>
                    <a:bodyPr/>
                    <a:lstStyle/>
                    <a:p>
                      <a:pPr algn="r"/>
                      <a:r>
                        <a:rPr lang="en-US" sz="1000" b="1">
                          <a:effectLst/>
                        </a:rPr>
                        <a:t>Quantity</a:t>
                      </a:r>
                      <a:endParaRPr lang="en-US" sz="1000">
                        <a:effectLst/>
                      </a:endParaRPr>
                    </a:p>
                  </a:txBody>
                  <a:tcPr marL="0" marR="0" marT="0" marB="0" anchor="ctr">
                    <a:lnL>
                      <a:noFill/>
                    </a:lnL>
                    <a:lnR>
                      <a:noFill/>
                    </a:lnR>
                    <a:lnT>
                      <a:noFill/>
                    </a:lnT>
                    <a:lnB>
                      <a:noFill/>
                    </a:lnB>
                  </a:tcPr>
                </a:tc>
                <a:tc>
                  <a:txBody>
                    <a:bodyPr/>
                    <a:lstStyle/>
                    <a:p>
                      <a:pPr algn="r"/>
                      <a:r>
                        <a:rPr lang="en-US" sz="1000" b="1">
                          <a:effectLst/>
                        </a:rPr>
                        <a:t>Year</a:t>
                      </a:r>
                      <a:endParaRPr lang="en-US" sz="1000">
                        <a:effectLst/>
                      </a:endParaRPr>
                    </a:p>
                  </a:txBody>
                  <a:tcPr marL="0" marR="0" marT="0" marB="0" anchor="ctr">
                    <a:lnL>
                      <a:noFill/>
                    </a:lnL>
                    <a:lnR>
                      <a:noFill/>
                    </a:lnR>
                    <a:lnT>
                      <a:noFill/>
                    </a:lnT>
                    <a:lnB>
                      <a:noFill/>
                    </a:lnB>
                  </a:tcPr>
                </a:tc>
                <a:extLst>
                  <a:ext uri="{0D108BD9-81ED-4DB2-BD59-A6C34878D82A}">
                    <a16:rowId xmlns:a16="http://schemas.microsoft.com/office/drawing/2014/main" val="3407291244"/>
                  </a:ext>
                </a:extLst>
              </a:tr>
              <a:tr h="157480">
                <a:tc>
                  <a:txBody>
                    <a:bodyPr/>
                    <a:lstStyle/>
                    <a:p>
                      <a:r>
                        <a:rPr lang="en-US" sz="1000">
                          <a:effectLst/>
                        </a:rPr>
                        <a:t> </a:t>
                      </a:r>
                    </a:p>
                  </a:txBody>
                  <a:tcPr marL="0" marR="0" marT="0" marB="0">
                    <a:lnL>
                      <a:noFill/>
                    </a:lnL>
                    <a:lnR>
                      <a:noFill/>
                    </a:lnR>
                    <a:lnT>
                      <a:noFill/>
                    </a:lnT>
                    <a:lnB>
                      <a:noFill/>
                    </a:lnB>
                  </a:tcPr>
                </a:tc>
                <a:tc>
                  <a:txBody>
                    <a:bodyPr/>
                    <a:lstStyle/>
                    <a:p>
                      <a:pPr algn="r"/>
                      <a:endParaRPr lang="en-US" sz="1000">
                        <a:effectLst/>
                      </a:endParaRPr>
                    </a:p>
                  </a:txBody>
                  <a:tcPr marL="0" marR="0" marT="0" marB="0">
                    <a:lnL>
                      <a:noFill/>
                    </a:lnL>
                    <a:lnR>
                      <a:noFill/>
                    </a:lnR>
                    <a:lnT>
                      <a:noFill/>
                    </a:lnT>
                    <a:lnB>
                      <a:noFill/>
                    </a:lnB>
                  </a:tcPr>
                </a:tc>
                <a:tc>
                  <a:txBody>
                    <a:bodyPr/>
                    <a:lstStyle/>
                    <a:p>
                      <a:pPr algn="r"/>
                      <a:endParaRPr lang="en-US" sz="1000">
                        <a:effectLst/>
                      </a:endParaRPr>
                    </a:p>
                  </a:txBody>
                  <a:tcPr marL="0" marR="0" marT="0" marB="0" anchor="ctr">
                    <a:lnL>
                      <a:noFill/>
                    </a:lnL>
                    <a:lnR>
                      <a:noFill/>
                    </a:lnR>
                    <a:lnT>
                      <a:noFill/>
                    </a:lnT>
                    <a:lnB>
                      <a:noFill/>
                    </a:lnB>
                  </a:tcPr>
                </a:tc>
                <a:extLst>
                  <a:ext uri="{0D108BD9-81ED-4DB2-BD59-A6C34878D82A}">
                    <a16:rowId xmlns:a16="http://schemas.microsoft.com/office/drawing/2014/main" val="4212736558"/>
                  </a:ext>
                </a:extLst>
              </a:tr>
              <a:tr h="314960">
                <a:tc>
                  <a:txBody>
                    <a:bodyPr/>
                    <a:lstStyle/>
                    <a:p>
                      <a:r>
                        <a:rPr lang="en-US" sz="1000">
                          <a:effectLst/>
                        </a:rPr>
                        <a:t>China</a:t>
                      </a:r>
                    </a:p>
                  </a:txBody>
                  <a:tcPr marL="0" marR="0" marT="0" marB="0">
                    <a:lnL>
                      <a:noFill/>
                    </a:lnL>
                    <a:lnR>
                      <a:noFill/>
                    </a:lnR>
                    <a:lnT>
                      <a:noFill/>
                    </a:lnT>
                    <a:lnB>
                      <a:noFill/>
                    </a:lnB>
                  </a:tcPr>
                </a:tc>
                <a:tc>
                  <a:txBody>
                    <a:bodyPr/>
                    <a:lstStyle/>
                    <a:p>
                      <a:pPr algn="r"/>
                      <a:r>
                        <a:rPr lang="en-US" sz="1000">
                          <a:effectLst/>
                        </a:rPr>
                        <a:t>450,000,000</a:t>
                      </a:r>
                    </a:p>
                  </a:txBody>
                  <a:tcPr marL="0" marR="0" marT="0" marB="0">
                    <a:lnL>
                      <a:noFill/>
                    </a:lnL>
                    <a:lnR>
                      <a:noFill/>
                    </a:lnR>
                    <a:lnT>
                      <a:noFill/>
                    </a:lnT>
                    <a:lnB>
                      <a:noFill/>
                    </a:lnB>
                  </a:tcPr>
                </a:tc>
                <a:tc>
                  <a:txBody>
                    <a:bodyPr/>
                    <a:lstStyle/>
                    <a:p>
                      <a:pPr algn="r"/>
                      <a:r>
                        <a:rPr lang="en-US" sz="1000">
                          <a:effectLst/>
                        </a:rPr>
                        <a:t>1992</a:t>
                      </a:r>
                    </a:p>
                  </a:txBody>
                  <a:tcPr marL="0" marR="0" marT="0" marB="0" anchor="ctr">
                    <a:lnL>
                      <a:noFill/>
                    </a:lnL>
                    <a:lnR>
                      <a:noFill/>
                    </a:lnR>
                    <a:lnT>
                      <a:noFill/>
                    </a:lnT>
                    <a:lnB>
                      <a:noFill/>
                    </a:lnB>
                  </a:tcPr>
                </a:tc>
                <a:extLst>
                  <a:ext uri="{0D108BD9-81ED-4DB2-BD59-A6C34878D82A}">
                    <a16:rowId xmlns:a16="http://schemas.microsoft.com/office/drawing/2014/main" val="3623688300"/>
                  </a:ext>
                </a:extLst>
              </a:tr>
              <a:tr h="314960">
                <a:tc>
                  <a:txBody>
                    <a:bodyPr/>
                    <a:lstStyle/>
                    <a:p>
                      <a:r>
                        <a:rPr lang="en-US" sz="1000">
                          <a:effectLst/>
                        </a:rPr>
                        <a:t>USA</a:t>
                      </a:r>
                    </a:p>
                  </a:txBody>
                  <a:tcPr marL="0" marR="0" marT="0" marB="0">
                    <a:lnL>
                      <a:noFill/>
                    </a:lnL>
                    <a:lnR>
                      <a:noFill/>
                    </a:lnR>
                    <a:lnT>
                      <a:noFill/>
                    </a:lnT>
                    <a:lnB>
                      <a:noFill/>
                    </a:lnB>
                  </a:tcPr>
                </a:tc>
                <a:tc>
                  <a:txBody>
                    <a:bodyPr/>
                    <a:lstStyle/>
                    <a:p>
                      <a:pPr algn="r"/>
                      <a:r>
                        <a:rPr lang="en-US" sz="1000">
                          <a:effectLst/>
                        </a:rPr>
                        <a:t>100,000,000</a:t>
                      </a:r>
                    </a:p>
                  </a:txBody>
                  <a:tcPr marL="0" marR="0" marT="0" marB="0">
                    <a:lnL>
                      <a:noFill/>
                    </a:lnL>
                    <a:lnR>
                      <a:noFill/>
                    </a:lnR>
                    <a:lnT>
                      <a:noFill/>
                    </a:lnT>
                    <a:lnB>
                      <a:noFill/>
                    </a:lnB>
                  </a:tcPr>
                </a:tc>
                <a:tc>
                  <a:txBody>
                    <a:bodyPr/>
                    <a:lstStyle/>
                    <a:p>
                      <a:pPr algn="r"/>
                      <a:r>
                        <a:rPr lang="en-US" sz="1000">
                          <a:effectLst/>
                        </a:rPr>
                        <a:t>1995</a:t>
                      </a:r>
                    </a:p>
                  </a:txBody>
                  <a:tcPr marL="0" marR="0" marT="0" marB="0" anchor="ctr">
                    <a:lnL>
                      <a:noFill/>
                    </a:lnL>
                    <a:lnR>
                      <a:noFill/>
                    </a:lnR>
                    <a:lnT>
                      <a:noFill/>
                    </a:lnT>
                    <a:lnB>
                      <a:noFill/>
                    </a:lnB>
                  </a:tcPr>
                </a:tc>
                <a:extLst>
                  <a:ext uri="{0D108BD9-81ED-4DB2-BD59-A6C34878D82A}">
                    <a16:rowId xmlns:a16="http://schemas.microsoft.com/office/drawing/2014/main" val="1152161878"/>
                  </a:ext>
                </a:extLst>
              </a:tr>
              <a:tr h="157480">
                <a:tc>
                  <a:txBody>
                    <a:bodyPr/>
                    <a:lstStyle/>
                    <a:p>
                      <a:r>
                        <a:rPr lang="en-US" sz="1000">
                          <a:effectLst/>
                        </a:rPr>
                        <a:t>Japan</a:t>
                      </a:r>
                    </a:p>
                  </a:txBody>
                  <a:tcPr marL="0" marR="0" marT="0" marB="0">
                    <a:lnL>
                      <a:noFill/>
                    </a:lnL>
                    <a:lnR>
                      <a:noFill/>
                    </a:lnR>
                    <a:lnT>
                      <a:noFill/>
                    </a:lnT>
                    <a:lnB>
                      <a:noFill/>
                    </a:lnB>
                  </a:tcPr>
                </a:tc>
                <a:tc>
                  <a:txBody>
                    <a:bodyPr/>
                    <a:lstStyle/>
                    <a:p>
                      <a:pPr algn="r"/>
                      <a:r>
                        <a:rPr lang="en-US" sz="1000">
                          <a:effectLst/>
                        </a:rPr>
                        <a:t>72,540,000</a:t>
                      </a:r>
                    </a:p>
                  </a:txBody>
                  <a:tcPr marL="0" marR="0" marT="0" marB="0">
                    <a:lnL>
                      <a:noFill/>
                    </a:lnL>
                    <a:lnR>
                      <a:noFill/>
                    </a:lnR>
                    <a:lnT>
                      <a:noFill/>
                    </a:lnT>
                    <a:lnB>
                      <a:noFill/>
                    </a:lnB>
                  </a:tcPr>
                </a:tc>
                <a:tc>
                  <a:txBody>
                    <a:bodyPr/>
                    <a:lstStyle/>
                    <a:p>
                      <a:pPr algn="r"/>
                      <a:r>
                        <a:rPr lang="en-US" sz="1000">
                          <a:effectLst/>
                        </a:rPr>
                        <a:t>1996</a:t>
                      </a:r>
                    </a:p>
                  </a:txBody>
                  <a:tcPr marL="0" marR="0" marT="0" marB="0" anchor="ctr">
                    <a:lnL>
                      <a:noFill/>
                    </a:lnL>
                    <a:lnR>
                      <a:noFill/>
                    </a:lnR>
                    <a:lnT>
                      <a:noFill/>
                    </a:lnT>
                    <a:lnB>
                      <a:noFill/>
                    </a:lnB>
                  </a:tcPr>
                </a:tc>
                <a:extLst>
                  <a:ext uri="{0D108BD9-81ED-4DB2-BD59-A6C34878D82A}">
                    <a16:rowId xmlns:a16="http://schemas.microsoft.com/office/drawing/2014/main" val="717110367"/>
                  </a:ext>
                </a:extLst>
              </a:tr>
              <a:tr h="314960">
                <a:tc>
                  <a:txBody>
                    <a:bodyPr/>
                    <a:lstStyle/>
                    <a:p>
                      <a:r>
                        <a:rPr lang="en-US" sz="1000">
                          <a:effectLst/>
                        </a:rPr>
                        <a:t>Germany</a:t>
                      </a:r>
                    </a:p>
                  </a:txBody>
                  <a:tcPr marL="0" marR="0" marT="0" marB="0">
                    <a:lnL>
                      <a:noFill/>
                    </a:lnL>
                    <a:lnR>
                      <a:noFill/>
                    </a:lnR>
                    <a:lnT>
                      <a:noFill/>
                    </a:lnT>
                    <a:lnB>
                      <a:noFill/>
                    </a:lnB>
                  </a:tcPr>
                </a:tc>
                <a:tc>
                  <a:txBody>
                    <a:bodyPr/>
                    <a:lstStyle/>
                    <a:p>
                      <a:pPr algn="r"/>
                      <a:r>
                        <a:rPr lang="en-US" sz="1000">
                          <a:effectLst/>
                        </a:rPr>
                        <a:t>62,000,000</a:t>
                      </a:r>
                    </a:p>
                  </a:txBody>
                  <a:tcPr marL="0" marR="0" marT="0" marB="0">
                    <a:lnL>
                      <a:noFill/>
                    </a:lnL>
                    <a:lnR>
                      <a:noFill/>
                    </a:lnR>
                    <a:lnT>
                      <a:noFill/>
                    </a:lnT>
                    <a:lnB>
                      <a:noFill/>
                    </a:lnB>
                  </a:tcPr>
                </a:tc>
                <a:tc>
                  <a:txBody>
                    <a:bodyPr/>
                    <a:lstStyle/>
                    <a:p>
                      <a:pPr algn="r"/>
                      <a:r>
                        <a:rPr lang="en-US" sz="1000">
                          <a:effectLst/>
                        </a:rPr>
                        <a:t>1996</a:t>
                      </a:r>
                    </a:p>
                  </a:txBody>
                  <a:tcPr marL="0" marR="0" marT="0" marB="0" anchor="ctr">
                    <a:lnL>
                      <a:noFill/>
                    </a:lnL>
                    <a:lnR>
                      <a:noFill/>
                    </a:lnR>
                    <a:lnT>
                      <a:noFill/>
                    </a:lnT>
                    <a:lnB>
                      <a:noFill/>
                    </a:lnB>
                  </a:tcPr>
                </a:tc>
                <a:extLst>
                  <a:ext uri="{0D108BD9-81ED-4DB2-BD59-A6C34878D82A}">
                    <a16:rowId xmlns:a16="http://schemas.microsoft.com/office/drawing/2014/main" val="2617419416"/>
                  </a:ext>
                </a:extLst>
              </a:tr>
              <a:tr h="157480">
                <a:tc>
                  <a:txBody>
                    <a:bodyPr/>
                    <a:lstStyle/>
                    <a:p>
                      <a:r>
                        <a:rPr lang="en-US" sz="1000">
                          <a:effectLst/>
                        </a:rPr>
                        <a:t>India</a:t>
                      </a:r>
                    </a:p>
                  </a:txBody>
                  <a:tcPr marL="0" marR="0" marT="0" marB="0">
                    <a:lnL>
                      <a:noFill/>
                    </a:lnL>
                    <a:lnR>
                      <a:noFill/>
                    </a:lnR>
                    <a:lnT>
                      <a:noFill/>
                    </a:lnT>
                    <a:lnB>
                      <a:noFill/>
                    </a:lnB>
                  </a:tcPr>
                </a:tc>
                <a:tc>
                  <a:txBody>
                    <a:bodyPr/>
                    <a:lstStyle/>
                    <a:p>
                      <a:pPr algn="r"/>
                      <a:r>
                        <a:rPr lang="en-US" sz="1000">
                          <a:effectLst/>
                        </a:rPr>
                        <a:t>30,800,000</a:t>
                      </a:r>
                    </a:p>
                  </a:txBody>
                  <a:tcPr marL="0" marR="0" marT="0" marB="0">
                    <a:lnL>
                      <a:noFill/>
                    </a:lnL>
                    <a:lnR>
                      <a:noFill/>
                    </a:lnR>
                    <a:lnT>
                      <a:noFill/>
                    </a:lnT>
                    <a:lnB>
                      <a:noFill/>
                    </a:lnB>
                  </a:tcPr>
                </a:tc>
                <a:tc>
                  <a:txBody>
                    <a:bodyPr/>
                    <a:lstStyle/>
                    <a:p>
                      <a:pPr algn="r"/>
                      <a:r>
                        <a:rPr lang="en-US" sz="1000">
                          <a:effectLst/>
                        </a:rPr>
                        <a:t>1990</a:t>
                      </a:r>
                    </a:p>
                  </a:txBody>
                  <a:tcPr marL="0" marR="0" marT="0" marB="0" anchor="ctr">
                    <a:lnL>
                      <a:noFill/>
                    </a:lnL>
                    <a:lnR>
                      <a:noFill/>
                    </a:lnR>
                    <a:lnT>
                      <a:noFill/>
                    </a:lnT>
                    <a:lnB>
                      <a:noFill/>
                    </a:lnB>
                  </a:tcPr>
                </a:tc>
                <a:extLst>
                  <a:ext uri="{0D108BD9-81ED-4DB2-BD59-A6C34878D82A}">
                    <a16:rowId xmlns:a16="http://schemas.microsoft.com/office/drawing/2014/main" val="2733196057"/>
                  </a:ext>
                </a:extLst>
              </a:tr>
              <a:tr h="157480">
                <a:tc>
                  <a:txBody>
                    <a:bodyPr/>
                    <a:lstStyle/>
                    <a:p>
                      <a:r>
                        <a:rPr lang="en-US" sz="1000">
                          <a:effectLst/>
                        </a:rPr>
                        <a:t>Indonesia</a:t>
                      </a:r>
                    </a:p>
                  </a:txBody>
                  <a:tcPr marL="0" marR="0" marT="0" marB="0">
                    <a:lnL>
                      <a:noFill/>
                    </a:lnL>
                    <a:lnR>
                      <a:noFill/>
                    </a:lnR>
                    <a:lnT>
                      <a:noFill/>
                    </a:lnT>
                    <a:lnB>
                      <a:noFill/>
                    </a:lnB>
                  </a:tcPr>
                </a:tc>
                <a:tc>
                  <a:txBody>
                    <a:bodyPr/>
                    <a:lstStyle/>
                    <a:p>
                      <a:pPr algn="r"/>
                      <a:r>
                        <a:rPr lang="en-US" sz="1000">
                          <a:effectLst/>
                        </a:rPr>
                        <a:t>22,300,000</a:t>
                      </a:r>
                    </a:p>
                  </a:txBody>
                  <a:tcPr marL="0" marR="0" marT="0" marB="0">
                    <a:lnL>
                      <a:noFill/>
                    </a:lnL>
                    <a:lnR>
                      <a:noFill/>
                    </a:lnR>
                    <a:lnT>
                      <a:noFill/>
                    </a:lnT>
                    <a:lnB>
                      <a:noFill/>
                    </a:lnB>
                  </a:tcPr>
                </a:tc>
                <a:tc>
                  <a:txBody>
                    <a:bodyPr/>
                    <a:lstStyle/>
                    <a:p>
                      <a:pPr algn="r"/>
                      <a:r>
                        <a:rPr lang="en-US" sz="1000">
                          <a:effectLst/>
                        </a:rPr>
                        <a:t>1982</a:t>
                      </a:r>
                    </a:p>
                  </a:txBody>
                  <a:tcPr marL="0" marR="0" marT="0" marB="0" anchor="ctr">
                    <a:lnL>
                      <a:noFill/>
                    </a:lnL>
                    <a:lnR>
                      <a:noFill/>
                    </a:lnR>
                    <a:lnT>
                      <a:noFill/>
                    </a:lnT>
                    <a:lnB>
                      <a:noFill/>
                    </a:lnB>
                  </a:tcPr>
                </a:tc>
                <a:extLst>
                  <a:ext uri="{0D108BD9-81ED-4DB2-BD59-A6C34878D82A}">
                    <a16:rowId xmlns:a16="http://schemas.microsoft.com/office/drawing/2014/main" val="702543628"/>
                  </a:ext>
                </a:extLst>
              </a:tr>
              <a:tr h="157480">
                <a:tc>
                  <a:txBody>
                    <a:bodyPr/>
                    <a:lstStyle/>
                    <a:p>
                      <a:r>
                        <a:rPr lang="en-US" sz="1000">
                          <a:effectLst/>
                        </a:rPr>
                        <a:t>Italy</a:t>
                      </a:r>
                    </a:p>
                  </a:txBody>
                  <a:tcPr marL="0" marR="0" marT="0" marB="0">
                    <a:lnL>
                      <a:noFill/>
                    </a:lnL>
                    <a:lnR>
                      <a:noFill/>
                    </a:lnR>
                    <a:lnT>
                      <a:noFill/>
                    </a:lnT>
                    <a:lnB>
                      <a:noFill/>
                    </a:lnB>
                  </a:tcPr>
                </a:tc>
                <a:tc>
                  <a:txBody>
                    <a:bodyPr/>
                    <a:lstStyle/>
                    <a:p>
                      <a:pPr algn="r"/>
                      <a:r>
                        <a:rPr lang="en-US" sz="1000">
                          <a:effectLst/>
                        </a:rPr>
                        <a:t>23,000,000</a:t>
                      </a:r>
                    </a:p>
                  </a:txBody>
                  <a:tcPr marL="0" marR="0" marT="0" marB="0">
                    <a:lnL>
                      <a:noFill/>
                    </a:lnL>
                    <a:lnR>
                      <a:noFill/>
                    </a:lnR>
                    <a:lnT>
                      <a:noFill/>
                    </a:lnT>
                    <a:lnB>
                      <a:noFill/>
                    </a:lnB>
                  </a:tcPr>
                </a:tc>
                <a:tc>
                  <a:txBody>
                    <a:bodyPr/>
                    <a:lstStyle/>
                    <a:p>
                      <a:pPr algn="r"/>
                      <a:r>
                        <a:rPr lang="en-US" sz="1000">
                          <a:effectLst/>
                        </a:rPr>
                        <a:t>1995</a:t>
                      </a:r>
                    </a:p>
                  </a:txBody>
                  <a:tcPr marL="0" marR="0" marT="0" marB="0" anchor="ctr">
                    <a:lnL>
                      <a:noFill/>
                    </a:lnL>
                    <a:lnR>
                      <a:noFill/>
                    </a:lnR>
                    <a:lnT>
                      <a:noFill/>
                    </a:lnT>
                    <a:lnB>
                      <a:noFill/>
                    </a:lnB>
                  </a:tcPr>
                </a:tc>
                <a:extLst>
                  <a:ext uri="{0D108BD9-81ED-4DB2-BD59-A6C34878D82A}">
                    <a16:rowId xmlns:a16="http://schemas.microsoft.com/office/drawing/2014/main" val="3094024263"/>
                  </a:ext>
                </a:extLst>
              </a:tr>
              <a:tr h="314960">
                <a:tc>
                  <a:txBody>
                    <a:bodyPr/>
                    <a:lstStyle/>
                    <a:p>
                      <a:r>
                        <a:rPr lang="en-US" sz="1000">
                          <a:effectLst/>
                        </a:rPr>
                        <a:t>UK</a:t>
                      </a:r>
                    </a:p>
                  </a:txBody>
                  <a:tcPr marL="0" marR="0" marT="0" marB="0">
                    <a:lnL>
                      <a:noFill/>
                    </a:lnL>
                    <a:lnR>
                      <a:noFill/>
                    </a:lnR>
                    <a:lnT>
                      <a:noFill/>
                    </a:lnT>
                    <a:lnB>
                      <a:noFill/>
                    </a:lnB>
                  </a:tcPr>
                </a:tc>
                <a:tc>
                  <a:txBody>
                    <a:bodyPr/>
                    <a:lstStyle/>
                    <a:p>
                      <a:pPr algn="r"/>
                      <a:r>
                        <a:rPr lang="en-US" sz="1000">
                          <a:effectLst/>
                        </a:rPr>
                        <a:t>20,000,000</a:t>
                      </a:r>
                    </a:p>
                  </a:txBody>
                  <a:tcPr marL="0" marR="0" marT="0" marB="0">
                    <a:lnL>
                      <a:noFill/>
                    </a:lnL>
                    <a:lnR>
                      <a:noFill/>
                    </a:lnR>
                    <a:lnT>
                      <a:noFill/>
                    </a:lnT>
                    <a:lnB>
                      <a:noFill/>
                    </a:lnB>
                  </a:tcPr>
                </a:tc>
                <a:tc>
                  <a:txBody>
                    <a:bodyPr/>
                    <a:lstStyle/>
                    <a:p>
                      <a:pPr algn="r"/>
                      <a:r>
                        <a:rPr lang="en-US" sz="1000">
                          <a:effectLst/>
                        </a:rPr>
                        <a:t>1995</a:t>
                      </a:r>
                    </a:p>
                  </a:txBody>
                  <a:tcPr marL="0" marR="0" marT="0" marB="0" anchor="ctr">
                    <a:lnL>
                      <a:noFill/>
                    </a:lnL>
                    <a:lnR>
                      <a:noFill/>
                    </a:lnR>
                    <a:lnT>
                      <a:noFill/>
                    </a:lnT>
                    <a:lnB>
                      <a:noFill/>
                    </a:lnB>
                  </a:tcPr>
                </a:tc>
                <a:extLst>
                  <a:ext uri="{0D108BD9-81ED-4DB2-BD59-A6C34878D82A}">
                    <a16:rowId xmlns:a16="http://schemas.microsoft.com/office/drawing/2014/main" val="235661224"/>
                  </a:ext>
                </a:extLst>
              </a:tr>
              <a:tr h="314960">
                <a:tc>
                  <a:txBody>
                    <a:bodyPr/>
                    <a:lstStyle/>
                    <a:p>
                      <a:r>
                        <a:rPr lang="en-US" sz="1000">
                          <a:effectLst/>
                        </a:rPr>
                        <a:t>France</a:t>
                      </a:r>
                    </a:p>
                  </a:txBody>
                  <a:tcPr marL="0" marR="0" marT="0" marB="0">
                    <a:lnL>
                      <a:noFill/>
                    </a:lnL>
                    <a:lnR>
                      <a:noFill/>
                    </a:lnR>
                    <a:lnT>
                      <a:noFill/>
                    </a:lnT>
                    <a:lnB>
                      <a:noFill/>
                    </a:lnB>
                  </a:tcPr>
                </a:tc>
                <a:tc>
                  <a:txBody>
                    <a:bodyPr/>
                    <a:lstStyle/>
                    <a:p>
                      <a:pPr algn="r"/>
                      <a:r>
                        <a:rPr lang="en-US" sz="1000">
                          <a:effectLst/>
                        </a:rPr>
                        <a:t>20,000,000</a:t>
                      </a:r>
                    </a:p>
                  </a:txBody>
                  <a:tcPr marL="0" marR="0" marT="0" marB="0">
                    <a:lnL>
                      <a:noFill/>
                    </a:lnL>
                    <a:lnR>
                      <a:noFill/>
                    </a:lnR>
                    <a:lnT>
                      <a:noFill/>
                    </a:lnT>
                    <a:lnB>
                      <a:noFill/>
                    </a:lnB>
                  </a:tcPr>
                </a:tc>
                <a:tc>
                  <a:txBody>
                    <a:bodyPr/>
                    <a:lstStyle/>
                    <a:p>
                      <a:pPr algn="r"/>
                      <a:r>
                        <a:rPr lang="en-US" sz="1000">
                          <a:effectLst/>
                        </a:rPr>
                        <a:t>1995</a:t>
                      </a:r>
                    </a:p>
                  </a:txBody>
                  <a:tcPr marL="0" marR="0" marT="0" marB="0" anchor="ctr">
                    <a:lnL>
                      <a:noFill/>
                    </a:lnL>
                    <a:lnR>
                      <a:noFill/>
                    </a:lnR>
                    <a:lnT>
                      <a:noFill/>
                    </a:lnT>
                    <a:lnB>
                      <a:noFill/>
                    </a:lnB>
                  </a:tcPr>
                </a:tc>
                <a:extLst>
                  <a:ext uri="{0D108BD9-81ED-4DB2-BD59-A6C34878D82A}">
                    <a16:rowId xmlns:a16="http://schemas.microsoft.com/office/drawing/2014/main" val="233698780"/>
                  </a:ext>
                </a:extLst>
              </a:tr>
              <a:tr h="314960">
                <a:tc>
                  <a:txBody>
                    <a:bodyPr/>
                    <a:lstStyle/>
                    <a:p>
                      <a:r>
                        <a:rPr lang="en-US" sz="1000">
                          <a:effectLst/>
                        </a:rPr>
                        <a:t>Brazil</a:t>
                      </a:r>
                    </a:p>
                  </a:txBody>
                  <a:tcPr marL="0" marR="0" marT="0" marB="0">
                    <a:lnL>
                      <a:noFill/>
                    </a:lnL>
                    <a:lnR>
                      <a:noFill/>
                    </a:lnR>
                    <a:lnT>
                      <a:noFill/>
                    </a:lnT>
                    <a:lnB>
                      <a:noFill/>
                    </a:lnB>
                  </a:tcPr>
                </a:tc>
                <a:tc>
                  <a:txBody>
                    <a:bodyPr/>
                    <a:lstStyle/>
                    <a:p>
                      <a:pPr algn="r"/>
                      <a:r>
                        <a:rPr lang="en-US" sz="1000">
                          <a:effectLst/>
                        </a:rPr>
                        <a:t>40,000,000</a:t>
                      </a:r>
                    </a:p>
                  </a:txBody>
                  <a:tcPr marL="0" marR="0" marT="0" marB="0">
                    <a:lnL>
                      <a:noFill/>
                    </a:lnL>
                    <a:lnR>
                      <a:noFill/>
                    </a:lnR>
                    <a:lnT>
                      <a:noFill/>
                    </a:lnT>
                    <a:lnB>
                      <a:noFill/>
                    </a:lnB>
                  </a:tcPr>
                </a:tc>
                <a:tc>
                  <a:txBody>
                    <a:bodyPr/>
                    <a:lstStyle/>
                    <a:p>
                      <a:pPr algn="r"/>
                      <a:r>
                        <a:rPr lang="en-US" sz="1000">
                          <a:effectLst/>
                        </a:rPr>
                        <a:t>1996</a:t>
                      </a:r>
                    </a:p>
                  </a:txBody>
                  <a:tcPr marL="0" marR="0" marT="0" marB="0" anchor="ctr">
                    <a:lnL>
                      <a:noFill/>
                    </a:lnL>
                    <a:lnR>
                      <a:noFill/>
                    </a:lnR>
                    <a:lnT>
                      <a:noFill/>
                    </a:lnT>
                    <a:lnB>
                      <a:noFill/>
                    </a:lnB>
                  </a:tcPr>
                </a:tc>
                <a:extLst>
                  <a:ext uri="{0D108BD9-81ED-4DB2-BD59-A6C34878D82A}">
                    <a16:rowId xmlns:a16="http://schemas.microsoft.com/office/drawing/2014/main" val="1808541999"/>
                  </a:ext>
                </a:extLst>
              </a:tr>
              <a:tr h="314960">
                <a:tc>
                  <a:txBody>
                    <a:bodyPr/>
                    <a:lstStyle/>
                    <a:p>
                      <a:r>
                        <a:rPr lang="en-US" sz="1000">
                          <a:effectLst/>
                        </a:rPr>
                        <a:t>Netherlands</a:t>
                      </a:r>
                    </a:p>
                  </a:txBody>
                  <a:tcPr marL="0" marR="0" marT="0" marB="0">
                    <a:lnL>
                      <a:noFill/>
                    </a:lnL>
                    <a:lnR>
                      <a:noFill/>
                    </a:lnR>
                    <a:lnT>
                      <a:noFill/>
                    </a:lnT>
                    <a:lnB>
                      <a:noFill/>
                    </a:lnB>
                  </a:tcPr>
                </a:tc>
                <a:tc>
                  <a:txBody>
                    <a:bodyPr/>
                    <a:lstStyle/>
                    <a:p>
                      <a:pPr algn="r"/>
                      <a:r>
                        <a:rPr lang="en-US" sz="1000">
                          <a:effectLst/>
                        </a:rPr>
                        <a:t>16,500,000</a:t>
                      </a:r>
                    </a:p>
                  </a:txBody>
                  <a:tcPr marL="0" marR="0" marT="0" marB="0">
                    <a:lnL>
                      <a:noFill/>
                    </a:lnL>
                    <a:lnR>
                      <a:noFill/>
                    </a:lnR>
                    <a:lnT>
                      <a:noFill/>
                    </a:lnT>
                    <a:lnB>
                      <a:noFill/>
                    </a:lnB>
                  </a:tcPr>
                </a:tc>
                <a:tc>
                  <a:txBody>
                    <a:bodyPr/>
                    <a:lstStyle/>
                    <a:p>
                      <a:pPr algn="r"/>
                      <a:r>
                        <a:rPr lang="en-US" sz="1000">
                          <a:effectLst/>
                        </a:rPr>
                        <a:t>2000</a:t>
                      </a:r>
                    </a:p>
                  </a:txBody>
                  <a:tcPr marL="0" marR="0" marT="0" marB="0" anchor="ctr">
                    <a:lnL>
                      <a:noFill/>
                    </a:lnL>
                    <a:lnR>
                      <a:noFill/>
                    </a:lnR>
                    <a:lnT>
                      <a:noFill/>
                    </a:lnT>
                    <a:lnB>
                      <a:noFill/>
                    </a:lnB>
                  </a:tcPr>
                </a:tc>
                <a:extLst>
                  <a:ext uri="{0D108BD9-81ED-4DB2-BD59-A6C34878D82A}">
                    <a16:rowId xmlns:a16="http://schemas.microsoft.com/office/drawing/2014/main" val="324681422"/>
                  </a:ext>
                </a:extLst>
              </a:tr>
              <a:tr h="157480">
                <a:tc>
                  <a:txBody>
                    <a:bodyPr/>
                    <a:lstStyle/>
                    <a:p>
                      <a:r>
                        <a:rPr lang="en-US" sz="1000">
                          <a:effectLst/>
                        </a:rPr>
                        <a:t>Canada</a:t>
                      </a:r>
                    </a:p>
                  </a:txBody>
                  <a:tcPr marL="0" marR="0" marT="0" marB="0">
                    <a:lnL>
                      <a:noFill/>
                    </a:lnL>
                    <a:lnR>
                      <a:noFill/>
                    </a:lnR>
                    <a:lnT>
                      <a:noFill/>
                    </a:lnT>
                    <a:lnB>
                      <a:noFill/>
                    </a:lnB>
                  </a:tcPr>
                </a:tc>
                <a:tc>
                  <a:txBody>
                    <a:bodyPr/>
                    <a:lstStyle/>
                    <a:p>
                      <a:pPr algn="r"/>
                      <a:r>
                        <a:rPr lang="en-US" sz="1000">
                          <a:effectLst/>
                        </a:rPr>
                        <a:t>10,150,000</a:t>
                      </a:r>
                    </a:p>
                  </a:txBody>
                  <a:tcPr marL="0" marR="0" marT="0" marB="0">
                    <a:lnL>
                      <a:noFill/>
                    </a:lnL>
                    <a:lnR>
                      <a:noFill/>
                    </a:lnR>
                    <a:lnT>
                      <a:noFill/>
                    </a:lnT>
                    <a:lnB>
                      <a:noFill/>
                    </a:lnB>
                  </a:tcPr>
                </a:tc>
                <a:tc>
                  <a:txBody>
                    <a:bodyPr/>
                    <a:lstStyle/>
                    <a:p>
                      <a:pPr algn="r"/>
                      <a:r>
                        <a:rPr lang="en-US" sz="1000">
                          <a:effectLst/>
                        </a:rPr>
                        <a:t>1992</a:t>
                      </a:r>
                    </a:p>
                  </a:txBody>
                  <a:tcPr marL="0" marR="0" marT="0" marB="0" anchor="ctr">
                    <a:lnL>
                      <a:noFill/>
                    </a:lnL>
                    <a:lnR>
                      <a:noFill/>
                    </a:lnR>
                    <a:lnT>
                      <a:noFill/>
                    </a:lnT>
                    <a:lnB>
                      <a:noFill/>
                    </a:lnB>
                  </a:tcPr>
                </a:tc>
                <a:extLst>
                  <a:ext uri="{0D108BD9-81ED-4DB2-BD59-A6C34878D82A}">
                    <a16:rowId xmlns:a16="http://schemas.microsoft.com/office/drawing/2014/main" val="42673325"/>
                  </a:ext>
                </a:extLst>
              </a:tr>
              <a:tr h="157480">
                <a:tc>
                  <a:txBody>
                    <a:bodyPr/>
                    <a:lstStyle/>
                    <a:p>
                      <a:r>
                        <a:rPr lang="en-US" sz="1000">
                          <a:effectLst/>
                        </a:rPr>
                        <a:t>Spain</a:t>
                      </a:r>
                    </a:p>
                  </a:txBody>
                  <a:tcPr marL="0" marR="0" marT="0" marB="0">
                    <a:lnL>
                      <a:noFill/>
                    </a:lnL>
                    <a:lnR>
                      <a:noFill/>
                    </a:lnR>
                    <a:lnT>
                      <a:noFill/>
                    </a:lnT>
                    <a:lnB>
                      <a:noFill/>
                    </a:lnB>
                  </a:tcPr>
                </a:tc>
                <a:tc>
                  <a:txBody>
                    <a:bodyPr/>
                    <a:lstStyle/>
                    <a:p>
                      <a:pPr algn="r"/>
                      <a:r>
                        <a:rPr lang="en-US" sz="1000">
                          <a:effectLst/>
                        </a:rPr>
                        <a:t>6,950,000</a:t>
                      </a:r>
                    </a:p>
                  </a:txBody>
                  <a:tcPr marL="0" marR="0" marT="0" marB="0">
                    <a:lnL>
                      <a:noFill/>
                    </a:lnL>
                    <a:lnR>
                      <a:noFill/>
                    </a:lnR>
                    <a:lnT>
                      <a:noFill/>
                    </a:lnT>
                    <a:lnB>
                      <a:noFill/>
                    </a:lnB>
                  </a:tcPr>
                </a:tc>
                <a:tc>
                  <a:txBody>
                    <a:bodyPr/>
                    <a:lstStyle/>
                    <a:p>
                      <a:pPr algn="r"/>
                      <a:r>
                        <a:rPr lang="en-US" sz="1000">
                          <a:effectLst/>
                        </a:rPr>
                        <a:t>1995</a:t>
                      </a:r>
                    </a:p>
                  </a:txBody>
                  <a:tcPr marL="0" marR="0" marT="0" marB="0" anchor="ctr">
                    <a:lnL>
                      <a:noFill/>
                    </a:lnL>
                    <a:lnR>
                      <a:noFill/>
                    </a:lnR>
                    <a:lnT>
                      <a:noFill/>
                    </a:lnT>
                    <a:lnB>
                      <a:noFill/>
                    </a:lnB>
                  </a:tcPr>
                </a:tc>
                <a:extLst>
                  <a:ext uri="{0D108BD9-81ED-4DB2-BD59-A6C34878D82A}">
                    <a16:rowId xmlns:a16="http://schemas.microsoft.com/office/drawing/2014/main" val="1821086122"/>
                  </a:ext>
                </a:extLst>
              </a:tr>
              <a:tr h="157480">
                <a:tc>
                  <a:txBody>
                    <a:bodyPr/>
                    <a:lstStyle/>
                    <a:p>
                      <a:r>
                        <a:rPr lang="en-US" sz="1000">
                          <a:effectLst/>
                        </a:rPr>
                        <a:t>Sweden</a:t>
                      </a:r>
                    </a:p>
                  </a:txBody>
                  <a:tcPr marL="0" marR="0" marT="0" marB="0">
                    <a:lnL>
                      <a:noFill/>
                    </a:lnL>
                    <a:lnR>
                      <a:noFill/>
                    </a:lnR>
                    <a:lnT>
                      <a:noFill/>
                    </a:lnT>
                    <a:lnB>
                      <a:noFill/>
                    </a:lnB>
                  </a:tcPr>
                </a:tc>
                <a:tc>
                  <a:txBody>
                    <a:bodyPr/>
                    <a:lstStyle/>
                    <a:p>
                      <a:pPr algn="r"/>
                      <a:r>
                        <a:rPr lang="en-US" sz="1000">
                          <a:effectLst/>
                        </a:rPr>
                        <a:t>6,000,000</a:t>
                      </a:r>
                    </a:p>
                  </a:txBody>
                  <a:tcPr marL="0" marR="0" marT="0" marB="0">
                    <a:lnL>
                      <a:noFill/>
                    </a:lnL>
                    <a:lnR>
                      <a:noFill/>
                    </a:lnR>
                    <a:lnT>
                      <a:noFill/>
                    </a:lnT>
                    <a:lnB>
                      <a:noFill/>
                    </a:lnB>
                  </a:tcPr>
                </a:tc>
                <a:tc>
                  <a:txBody>
                    <a:bodyPr/>
                    <a:lstStyle/>
                    <a:p>
                      <a:pPr algn="r"/>
                      <a:r>
                        <a:rPr lang="en-US" sz="1000">
                          <a:effectLst/>
                        </a:rPr>
                        <a:t>1995</a:t>
                      </a:r>
                    </a:p>
                  </a:txBody>
                  <a:tcPr marL="0" marR="0" marT="0" marB="0" anchor="ctr">
                    <a:lnL>
                      <a:noFill/>
                    </a:lnL>
                    <a:lnR>
                      <a:noFill/>
                    </a:lnR>
                    <a:lnT>
                      <a:noFill/>
                    </a:lnT>
                    <a:lnB>
                      <a:noFill/>
                    </a:lnB>
                  </a:tcPr>
                </a:tc>
                <a:extLst>
                  <a:ext uri="{0D108BD9-81ED-4DB2-BD59-A6C34878D82A}">
                    <a16:rowId xmlns:a16="http://schemas.microsoft.com/office/drawing/2014/main" val="149728058"/>
                  </a:ext>
                </a:extLst>
              </a:tr>
              <a:tr h="314960">
                <a:tc>
                  <a:txBody>
                    <a:bodyPr/>
                    <a:lstStyle/>
                    <a:p>
                      <a:r>
                        <a:rPr lang="en-US" sz="1000">
                          <a:effectLst/>
                        </a:rPr>
                        <a:t>South Korea</a:t>
                      </a:r>
                    </a:p>
                  </a:txBody>
                  <a:tcPr marL="0" marR="0" marT="0" marB="0">
                    <a:lnL>
                      <a:noFill/>
                    </a:lnL>
                    <a:lnR>
                      <a:noFill/>
                    </a:lnR>
                    <a:lnT>
                      <a:noFill/>
                    </a:lnT>
                    <a:lnB>
                      <a:noFill/>
                    </a:lnB>
                  </a:tcPr>
                </a:tc>
                <a:tc>
                  <a:txBody>
                    <a:bodyPr/>
                    <a:lstStyle/>
                    <a:p>
                      <a:pPr algn="r"/>
                      <a:r>
                        <a:rPr lang="en-US" sz="1000">
                          <a:effectLst/>
                        </a:rPr>
                        <a:t>6,500,000</a:t>
                      </a:r>
                    </a:p>
                  </a:txBody>
                  <a:tcPr marL="0" marR="0" marT="0" marB="0">
                    <a:lnL>
                      <a:noFill/>
                    </a:lnL>
                    <a:lnR>
                      <a:noFill/>
                    </a:lnR>
                    <a:lnT>
                      <a:noFill/>
                    </a:lnT>
                    <a:lnB>
                      <a:noFill/>
                    </a:lnB>
                  </a:tcPr>
                </a:tc>
                <a:tc>
                  <a:txBody>
                    <a:bodyPr/>
                    <a:lstStyle/>
                    <a:p>
                      <a:pPr algn="r"/>
                      <a:r>
                        <a:rPr lang="en-US" sz="1000">
                          <a:effectLst/>
                        </a:rPr>
                        <a:t>1985</a:t>
                      </a:r>
                    </a:p>
                  </a:txBody>
                  <a:tcPr marL="0" marR="0" marT="0" marB="0" anchor="ctr">
                    <a:lnL>
                      <a:noFill/>
                    </a:lnL>
                    <a:lnR>
                      <a:noFill/>
                    </a:lnR>
                    <a:lnT>
                      <a:noFill/>
                    </a:lnT>
                    <a:lnB>
                      <a:noFill/>
                    </a:lnB>
                  </a:tcPr>
                </a:tc>
                <a:extLst>
                  <a:ext uri="{0D108BD9-81ED-4DB2-BD59-A6C34878D82A}">
                    <a16:rowId xmlns:a16="http://schemas.microsoft.com/office/drawing/2014/main" val="2160983264"/>
                  </a:ext>
                </a:extLst>
              </a:tr>
              <a:tr h="157480">
                <a:tc>
                  <a:txBody>
                    <a:bodyPr/>
                    <a:lstStyle/>
                    <a:p>
                      <a:r>
                        <a:rPr lang="en-US" sz="1000">
                          <a:effectLst/>
                        </a:rPr>
                        <a:t>Mexico</a:t>
                      </a:r>
                    </a:p>
                  </a:txBody>
                  <a:tcPr marL="0" marR="0" marT="0" marB="0">
                    <a:lnL>
                      <a:noFill/>
                    </a:lnL>
                    <a:lnR>
                      <a:noFill/>
                    </a:lnR>
                    <a:lnT>
                      <a:noFill/>
                    </a:lnT>
                    <a:lnB>
                      <a:noFill/>
                    </a:lnB>
                  </a:tcPr>
                </a:tc>
                <a:tc>
                  <a:txBody>
                    <a:bodyPr/>
                    <a:lstStyle/>
                    <a:p>
                      <a:pPr algn="r"/>
                      <a:r>
                        <a:rPr lang="en-US" sz="1000">
                          <a:effectLst/>
                        </a:rPr>
                        <a:t>6,000,000</a:t>
                      </a:r>
                    </a:p>
                  </a:txBody>
                  <a:tcPr marL="0" marR="0" marT="0" marB="0">
                    <a:lnL>
                      <a:noFill/>
                    </a:lnL>
                    <a:lnR>
                      <a:noFill/>
                    </a:lnR>
                    <a:lnT>
                      <a:noFill/>
                    </a:lnT>
                    <a:lnB>
                      <a:noFill/>
                    </a:lnB>
                  </a:tcPr>
                </a:tc>
                <a:tc>
                  <a:txBody>
                    <a:bodyPr/>
                    <a:lstStyle/>
                    <a:p>
                      <a:pPr algn="r"/>
                      <a:r>
                        <a:rPr lang="en-US" sz="1000">
                          <a:effectLst/>
                        </a:rPr>
                        <a:t>1986</a:t>
                      </a:r>
                    </a:p>
                  </a:txBody>
                  <a:tcPr marL="0" marR="0" marT="0" marB="0" anchor="ctr">
                    <a:lnL>
                      <a:noFill/>
                    </a:lnL>
                    <a:lnR>
                      <a:noFill/>
                    </a:lnR>
                    <a:lnT>
                      <a:noFill/>
                    </a:lnT>
                    <a:lnB>
                      <a:noFill/>
                    </a:lnB>
                  </a:tcPr>
                </a:tc>
                <a:extLst>
                  <a:ext uri="{0D108BD9-81ED-4DB2-BD59-A6C34878D82A}">
                    <a16:rowId xmlns:a16="http://schemas.microsoft.com/office/drawing/2014/main" val="2083222692"/>
                  </a:ext>
                </a:extLst>
              </a:tr>
              <a:tr h="157480">
                <a:tc>
                  <a:txBody>
                    <a:bodyPr/>
                    <a:lstStyle/>
                    <a:p>
                      <a:r>
                        <a:rPr lang="en-US" sz="1000">
                          <a:effectLst/>
                        </a:rPr>
                        <a:t>Belgium</a:t>
                      </a:r>
                    </a:p>
                  </a:txBody>
                  <a:tcPr marL="0" marR="0" marT="0" marB="0">
                    <a:lnL>
                      <a:noFill/>
                    </a:lnL>
                    <a:lnR>
                      <a:noFill/>
                    </a:lnR>
                    <a:lnT>
                      <a:noFill/>
                    </a:lnT>
                    <a:lnB>
                      <a:noFill/>
                    </a:lnB>
                  </a:tcPr>
                </a:tc>
                <a:tc>
                  <a:txBody>
                    <a:bodyPr/>
                    <a:lstStyle/>
                    <a:p>
                      <a:pPr algn="r"/>
                      <a:r>
                        <a:rPr lang="en-US" sz="1000">
                          <a:effectLst/>
                        </a:rPr>
                        <a:t>5,200,000</a:t>
                      </a:r>
                    </a:p>
                  </a:txBody>
                  <a:tcPr marL="0" marR="0" marT="0" marB="0">
                    <a:lnL>
                      <a:noFill/>
                    </a:lnL>
                    <a:lnR>
                      <a:noFill/>
                    </a:lnR>
                    <a:lnT>
                      <a:noFill/>
                    </a:lnT>
                    <a:lnB>
                      <a:noFill/>
                    </a:lnB>
                  </a:tcPr>
                </a:tc>
                <a:tc>
                  <a:txBody>
                    <a:bodyPr/>
                    <a:lstStyle/>
                    <a:p>
                      <a:pPr algn="r"/>
                      <a:r>
                        <a:rPr lang="en-US" sz="1000">
                          <a:effectLst/>
                        </a:rPr>
                        <a:t>1995</a:t>
                      </a:r>
                    </a:p>
                  </a:txBody>
                  <a:tcPr marL="0" marR="0" marT="0" marB="0" anchor="ctr">
                    <a:lnL>
                      <a:noFill/>
                    </a:lnL>
                    <a:lnR>
                      <a:noFill/>
                    </a:lnR>
                    <a:lnT>
                      <a:noFill/>
                    </a:lnT>
                    <a:lnB>
                      <a:noFill/>
                    </a:lnB>
                  </a:tcPr>
                </a:tc>
                <a:extLst>
                  <a:ext uri="{0D108BD9-81ED-4DB2-BD59-A6C34878D82A}">
                    <a16:rowId xmlns:a16="http://schemas.microsoft.com/office/drawing/2014/main" val="1494107842"/>
                  </a:ext>
                </a:extLst>
              </a:tr>
              <a:tr h="157480">
                <a:tc>
                  <a:txBody>
                    <a:bodyPr/>
                    <a:lstStyle/>
                    <a:p>
                      <a:r>
                        <a:rPr lang="en-US" sz="1000">
                          <a:effectLst/>
                        </a:rPr>
                        <a:t>Rumania</a:t>
                      </a:r>
                    </a:p>
                  </a:txBody>
                  <a:tcPr marL="0" marR="0" marT="0" marB="0">
                    <a:lnL>
                      <a:noFill/>
                    </a:lnL>
                    <a:lnR>
                      <a:noFill/>
                    </a:lnR>
                    <a:lnT>
                      <a:noFill/>
                    </a:lnT>
                    <a:lnB>
                      <a:noFill/>
                    </a:lnB>
                  </a:tcPr>
                </a:tc>
                <a:tc>
                  <a:txBody>
                    <a:bodyPr/>
                    <a:lstStyle/>
                    <a:p>
                      <a:pPr algn="r"/>
                      <a:r>
                        <a:rPr lang="en-US" sz="1000">
                          <a:effectLst/>
                        </a:rPr>
                        <a:t>5,000,000</a:t>
                      </a:r>
                    </a:p>
                  </a:txBody>
                  <a:tcPr marL="0" marR="0" marT="0" marB="0">
                    <a:lnL>
                      <a:noFill/>
                    </a:lnL>
                    <a:lnR>
                      <a:noFill/>
                    </a:lnR>
                    <a:lnT>
                      <a:noFill/>
                    </a:lnT>
                    <a:lnB>
                      <a:noFill/>
                    </a:lnB>
                  </a:tcPr>
                </a:tc>
                <a:tc>
                  <a:txBody>
                    <a:bodyPr/>
                    <a:lstStyle/>
                    <a:p>
                      <a:pPr algn="r"/>
                      <a:r>
                        <a:rPr lang="en-US" sz="1000">
                          <a:effectLst/>
                        </a:rPr>
                        <a:t>1995</a:t>
                      </a:r>
                    </a:p>
                  </a:txBody>
                  <a:tcPr marL="0" marR="0" marT="0" marB="0" anchor="ctr">
                    <a:lnL>
                      <a:noFill/>
                    </a:lnL>
                    <a:lnR>
                      <a:noFill/>
                    </a:lnR>
                    <a:lnT>
                      <a:noFill/>
                    </a:lnT>
                    <a:lnB>
                      <a:noFill/>
                    </a:lnB>
                  </a:tcPr>
                </a:tc>
                <a:extLst>
                  <a:ext uri="{0D108BD9-81ED-4DB2-BD59-A6C34878D82A}">
                    <a16:rowId xmlns:a16="http://schemas.microsoft.com/office/drawing/2014/main" val="2123319224"/>
                  </a:ext>
                </a:extLst>
              </a:tr>
              <a:tr h="157480">
                <a:tc>
                  <a:txBody>
                    <a:bodyPr/>
                    <a:lstStyle/>
                    <a:p>
                      <a:r>
                        <a:rPr lang="en-US" sz="1000">
                          <a:effectLst/>
                        </a:rPr>
                        <a:t>Denmark</a:t>
                      </a:r>
                    </a:p>
                  </a:txBody>
                  <a:tcPr marL="0" marR="0" marT="0" marB="0">
                    <a:lnL>
                      <a:noFill/>
                    </a:lnL>
                    <a:lnR>
                      <a:noFill/>
                    </a:lnR>
                    <a:lnT>
                      <a:noFill/>
                    </a:lnT>
                    <a:lnB>
                      <a:noFill/>
                    </a:lnB>
                  </a:tcPr>
                </a:tc>
                <a:tc>
                  <a:txBody>
                    <a:bodyPr/>
                    <a:lstStyle/>
                    <a:p>
                      <a:pPr algn="r"/>
                      <a:r>
                        <a:rPr lang="en-US" sz="1000">
                          <a:effectLst/>
                        </a:rPr>
                        <a:t>4,500,000</a:t>
                      </a:r>
                    </a:p>
                  </a:txBody>
                  <a:tcPr marL="0" marR="0" marT="0" marB="0">
                    <a:lnL>
                      <a:noFill/>
                    </a:lnL>
                    <a:lnR>
                      <a:noFill/>
                    </a:lnR>
                    <a:lnT>
                      <a:noFill/>
                    </a:lnT>
                    <a:lnB>
                      <a:noFill/>
                    </a:lnB>
                  </a:tcPr>
                </a:tc>
                <a:tc>
                  <a:txBody>
                    <a:bodyPr/>
                    <a:lstStyle/>
                    <a:p>
                      <a:pPr algn="r"/>
                      <a:r>
                        <a:rPr lang="en-US" sz="1000">
                          <a:effectLst/>
                        </a:rPr>
                        <a:t>1995</a:t>
                      </a:r>
                    </a:p>
                  </a:txBody>
                  <a:tcPr marL="0" marR="0" marT="0" marB="0" anchor="ctr">
                    <a:lnL>
                      <a:noFill/>
                    </a:lnL>
                    <a:lnR>
                      <a:noFill/>
                    </a:lnR>
                    <a:lnT>
                      <a:noFill/>
                    </a:lnT>
                    <a:lnB>
                      <a:noFill/>
                    </a:lnB>
                  </a:tcPr>
                </a:tc>
                <a:extLst>
                  <a:ext uri="{0D108BD9-81ED-4DB2-BD59-A6C34878D82A}">
                    <a16:rowId xmlns:a16="http://schemas.microsoft.com/office/drawing/2014/main" val="1717513298"/>
                  </a:ext>
                </a:extLst>
              </a:tr>
              <a:tr h="314960">
                <a:tc>
                  <a:txBody>
                    <a:bodyPr/>
                    <a:lstStyle/>
                    <a:p>
                      <a:r>
                        <a:rPr lang="en-US" sz="1000">
                          <a:effectLst/>
                        </a:rPr>
                        <a:t>Switzerland</a:t>
                      </a:r>
                    </a:p>
                  </a:txBody>
                  <a:tcPr marL="0" marR="0" marT="0" marB="0">
                    <a:lnL>
                      <a:noFill/>
                    </a:lnL>
                    <a:lnR>
                      <a:noFill/>
                    </a:lnR>
                    <a:lnT>
                      <a:noFill/>
                    </a:lnT>
                    <a:lnB>
                      <a:noFill/>
                    </a:lnB>
                  </a:tcPr>
                </a:tc>
                <a:tc>
                  <a:txBody>
                    <a:bodyPr/>
                    <a:lstStyle/>
                    <a:p>
                      <a:pPr algn="r"/>
                      <a:r>
                        <a:rPr lang="en-US" sz="1000">
                          <a:effectLst/>
                        </a:rPr>
                        <a:t>3,800,000</a:t>
                      </a:r>
                    </a:p>
                  </a:txBody>
                  <a:tcPr marL="0" marR="0" marT="0" marB="0">
                    <a:lnL>
                      <a:noFill/>
                    </a:lnL>
                    <a:lnR>
                      <a:noFill/>
                    </a:lnR>
                    <a:lnT>
                      <a:noFill/>
                    </a:lnT>
                    <a:lnB>
                      <a:noFill/>
                    </a:lnB>
                  </a:tcPr>
                </a:tc>
                <a:tc>
                  <a:txBody>
                    <a:bodyPr/>
                    <a:lstStyle/>
                    <a:p>
                      <a:pPr algn="r"/>
                      <a:r>
                        <a:rPr lang="en-US" sz="1000">
                          <a:effectLst/>
                        </a:rPr>
                        <a:t>1996</a:t>
                      </a:r>
                    </a:p>
                  </a:txBody>
                  <a:tcPr marL="0" marR="0" marT="0" marB="0" anchor="ctr">
                    <a:lnL>
                      <a:noFill/>
                    </a:lnL>
                    <a:lnR>
                      <a:noFill/>
                    </a:lnR>
                    <a:lnT>
                      <a:noFill/>
                    </a:lnT>
                    <a:lnB>
                      <a:noFill/>
                    </a:lnB>
                  </a:tcPr>
                </a:tc>
                <a:extLst>
                  <a:ext uri="{0D108BD9-81ED-4DB2-BD59-A6C34878D82A}">
                    <a16:rowId xmlns:a16="http://schemas.microsoft.com/office/drawing/2014/main" val="4182875427"/>
                  </a:ext>
                </a:extLst>
              </a:tr>
              <a:tr h="157480">
                <a:tc>
                  <a:txBody>
                    <a:bodyPr/>
                    <a:lstStyle/>
                    <a:p>
                      <a:r>
                        <a:rPr lang="en-US" sz="1000">
                          <a:effectLst/>
                        </a:rPr>
                        <a:t>Hungary</a:t>
                      </a:r>
                    </a:p>
                  </a:txBody>
                  <a:tcPr marL="0" marR="0" marT="0" marB="0">
                    <a:lnL>
                      <a:noFill/>
                    </a:lnL>
                    <a:lnR>
                      <a:noFill/>
                    </a:lnR>
                    <a:lnT>
                      <a:noFill/>
                    </a:lnT>
                    <a:lnB>
                      <a:noFill/>
                    </a:lnB>
                  </a:tcPr>
                </a:tc>
                <a:tc>
                  <a:txBody>
                    <a:bodyPr/>
                    <a:lstStyle/>
                    <a:p>
                      <a:pPr algn="r"/>
                      <a:r>
                        <a:rPr lang="en-US" sz="1000">
                          <a:effectLst/>
                        </a:rPr>
                        <a:t>3,500,000</a:t>
                      </a:r>
                    </a:p>
                  </a:txBody>
                  <a:tcPr marL="0" marR="0" marT="0" marB="0">
                    <a:lnL>
                      <a:noFill/>
                    </a:lnL>
                    <a:lnR>
                      <a:noFill/>
                    </a:lnR>
                    <a:lnT>
                      <a:noFill/>
                    </a:lnT>
                    <a:lnB>
                      <a:noFill/>
                    </a:lnB>
                  </a:tcPr>
                </a:tc>
                <a:tc>
                  <a:txBody>
                    <a:bodyPr/>
                    <a:lstStyle/>
                    <a:p>
                      <a:pPr algn="r"/>
                      <a:r>
                        <a:rPr lang="en-US" sz="1000">
                          <a:effectLst/>
                        </a:rPr>
                        <a:t>1995</a:t>
                      </a:r>
                    </a:p>
                  </a:txBody>
                  <a:tcPr marL="0" marR="0" marT="0" marB="0" anchor="ctr">
                    <a:lnL>
                      <a:noFill/>
                    </a:lnL>
                    <a:lnR>
                      <a:noFill/>
                    </a:lnR>
                    <a:lnT>
                      <a:noFill/>
                    </a:lnT>
                    <a:lnB>
                      <a:noFill/>
                    </a:lnB>
                  </a:tcPr>
                </a:tc>
                <a:extLst>
                  <a:ext uri="{0D108BD9-81ED-4DB2-BD59-A6C34878D82A}">
                    <a16:rowId xmlns:a16="http://schemas.microsoft.com/office/drawing/2014/main" val="18957886"/>
                  </a:ext>
                </a:extLst>
              </a:tr>
              <a:tr h="157480">
                <a:tc>
                  <a:txBody>
                    <a:bodyPr/>
                    <a:lstStyle/>
                    <a:p>
                      <a:r>
                        <a:rPr lang="en-US" sz="1000">
                          <a:effectLst/>
                        </a:rPr>
                        <a:t>Australia</a:t>
                      </a:r>
                    </a:p>
                  </a:txBody>
                  <a:tcPr marL="0" marR="0" marT="0" marB="0">
                    <a:lnL>
                      <a:noFill/>
                    </a:lnL>
                    <a:lnR>
                      <a:noFill/>
                    </a:lnR>
                    <a:lnT>
                      <a:noFill/>
                    </a:lnT>
                    <a:lnB>
                      <a:noFill/>
                    </a:lnB>
                  </a:tcPr>
                </a:tc>
                <a:tc>
                  <a:txBody>
                    <a:bodyPr/>
                    <a:lstStyle/>
                    <a:p>
                      <a:pPr algn="r"/>
                      <a:r>
                        <a:rPr lang="en-US" sz="1000">
                          <a:effectLst/>
                        </a:rPr>
                        <a:t>3,300,000</a:t>
                      </a:r>
                    </a:p>
                  </a:txBody>
                  <a:tcPr marL="0" marR="0" marT="0" marB="0">
                    <a:lnL>
                      <a:noFill/>
                    </a:lnL>
                    <a:lnR>
                      <a:noFill/>
                    </a:lnR>
                    <a:lnT>
                      <a:noFill/>
                    </a:lnT>
                    <a:lnB>
                      <a:noFill/>
                    </a:lnB>
                  </a:tcPr>
                </a:tc>
                <a:tc>
                  <a:txBody>
                    <a:bodyPr/>
                    <a:lstStyle/>
                    <a:p>
                      <a:pPr algn="r"/>
                      <a:r>
                        <a:rPr lang="en-US" sz="1000">
                          <a:effectLst/>
                        </a:rPr>
                        <a:t>1995</a:t>
                      </a:r>
                    </a:p>
                  </a:txBody>
                  <a:tcPr marL="0" marR="0" marT="0" marB="0" anchor="ctr">
                    <a:lnL>
                      <a:noFill/>
                    </a:lnL>
                    <a:lnR>
                      <a:noFill/>
                    </a:lnR>
                    <a:lnT>
                      <a:noFill/>
                    </a:lnT>
                    <a:lnB>
                      <a:noFill/>
                    </a:lnB>
                  </a:tcPr>
                </a:tc>
                <a:extLst>
                  <a:ext uri="{0D108BD9-81ED-4DB2-BD59-A6C34878D82A}">
                    <a16:rowId xmlns:a16="http://schemas.microsoft.com/office/drawing/2014/main" val="1913018303"/>
                  </a:ext>
                </a:extLst>
              </a:tr>
              <a:tr h="157480">
                <a:tc>
                  <a:txBody>
                    <a:bodyPr/>
                    <a:lstStyle/>
                    <a:p>
                      <a:r>
                        <a:rPr lang="en-US" sz="1000">
                          <a:effectLst/>
                        </a:rPr>
                        <a:t>Finland</a:t>
                      </a:r>
                    </a:p>
                  </a:txBody>
                  <a:tcPr marL="0" marR="0" marT="0" marB="0">
                    <a:lnL>
                      <a:noFill/>
                    </a:lnL>
                    <a:lnR>
                      <a:noFill/>
                    </a:lnR>
                    <a:lnT>
                      <a:noFill/>
                    </a:lnT>
                    <a:lnB>
                      <a:noFill/>
                    </a:lnB>
                  </a:tcPr>
                </a:tc>
                <a:tc>
                  <a:txBody>
                    <a:bodyPr/>
                    <a:lstStyle/>
                    <a:p>
                      <a:pPr algn="r"/>
                      <a:r>
                        <a:rPr lang="en-US" sz="1000">
                          <a:effectLst/>
                        </a:rPr>
                        <a:t>3,250,000</a:t>
                      </a:r>
                    </a:p>
                  </a:txBody>
                  <a:tcPr marL="0" marR="0" marT="0" marB="0">
                    <a:lnL>
                      <a:noFill/>
                    </a:lnL>
                    <a:lnR>
                      <a:noFill/>
                    </a:lnR>
                    <a:lnT>
                      <a:noFill/>
                    </a:lnT>
                    <a:lnB>
                      <a:noFill/>
                    </a:lnB>
                  </a:tcPr>
                </a:tc>
                <a:tc>
                  <a:txBody>
                    <a:bodyPr/>
                    <a:lstStyle/>
                    <a:p>
                      <a:pPr algn="r"/>
                      <a:r>
                        <a:rPr lang="en-US" sz="1000">
                          <a:effectLst/>
                        </a:rPr>
                        <a:t>1995</a:t>
                      </a:r>
                    </a:p>
                  </a:txBody>
                  <a:tcPr marL="0" marR="0" marT="0" marB="0" anchor="ctr">
                    <a:lnL>
                      <a:noFill/>
                    </a:lnL>
                    <a:lnR>
                      <a:noFill/>
                    </a:lnR>
                    <a:lnT>
                      <a:noFill/>
                    </a:lnT>
                    <a:lnB>
                      <a:noFill/>
                    </a:lnB>
                  </a:tcPr>
                </a:tc>
                <a:extLst>
                  <a:ext uri="{0D108BD9-81ED-4DB2-BD59-A6C34878D82A}">
                    <a16:rowId xmlns:a16="http://schemas.microsoft.com/office/drawing/2014/main" val="3181993729"/>
                  </a:ext>
                </a:extLst>
              </a:tr>
              <a:tr h="157480">
                <a:tc>
                  <a:txBody>
                    <a:bodyPr/>
                    <a:lstStyle/>
                    <a:p>
                      <a:r>
                        <a:rPr lang="en-US" sz="1000">
                          <a:effectLst/>
                        </a:rPr>
                        <a:t>Norway</a:t>
                      </a:r>
                    </a:p>
                  </a:txBody>
                  <a:tcPr marL="0" marR="0" marT="0" marB="0">
                    <a:lnL>
                      <a:noFill/>
                    </a:lnL>
                    <a:lnR>
                      <a:noFill/>
                    </a:lnR>
                    <a:lnT>
                      <a:noFill/>
                    </a:lnT>
                    <a:lnB>
                      <a:noFill/>
                    </a:lnB>
                  </a:tcPr>
                </a:tc>
                <a:tc>
                  <a:txBody>
                    <a:bodyPr/>
                    <a:lstStyle/>
                    <a:p>
                      <a:pPr algn="r"/>
                      <a:r>
                        <a:rPr lang="en-US" sz="1000">
                          <a:effectLst/>
                        </a:rPr>
                        <a:t>3,000,000</a:t>
                      </a:r>
                    </a:p>
                  </a:txBody>
                  <a:tcPr marL="0" marR="0" marT="0" marB="0">
                    <a:lnL>
                      <a:noFill/>
                    </a:lnL>
                    <a:lnR>
                      <a:noFill/>
                    </a:lnR>
                    <a:lnT>
                      <a:noFill/>
                    </a:lnT>
                    <a:lnB>
                      <a:noFill/>
                    </a:lnB>
                  </a:tcPr>
                </a:tc>
                <a:tc>
                  <a:txBody>
                    <a:bodyPr/>
                    <a:lstStyle/>
                    <a:p>
                      <a:pPr algn="r"/>
                      <a:r>
                        <a:rPr lang="en-US" sz="1000" dirty="0">
                          <a:effectLst/>
                        </a:rPr>
                        <a:t>1995</a:t>
                      </a:r>
                    </a:p>
                  </a:txBody>
                  <a:tcPr marL="0" marR="0" marT="0" marB="0" anchor="ctr">
                    <a:lnL>
                      <a:noFill/>
                    </a:lnL>
                    <a:lnR>
                      <a:noFill/>
                    </a:lnR>
                    <a:lnT>
                      <a:noFill/>
                    </a:lnT>
                    <a:lnB>
                      <a:noFill/>
                    </a:lnB>
                  </a:tcPr>
                </a:tc>
                <a:extLst>
                  <a:ext uri="{0D108BD9-81ED-4DB2-BD59-A6C34878D82A}">
                    <a16:rowId xmlns:a16="http://schemas.microsoft.com/office/drawing/2014/main" val="3688487930"/>
                  </a:ext>
                </a:extLst>
              </a:tr>
            </a:tbl>
          </a:graphicData>
        </a:graphic>
      </p:graphicFrame>
      <p:sp>
        <p:nvSpPr>
          <p:cNvPr id="5" name="Rectangle 1"/>
          <p:cNvSpPr>
            <a:spLocks noChangeArrowheads="1"/>
          </p:cNvSpPr>
          <p:nvPr/>
        </p:nvSpPr>
        <p:spPr bwMode="auto">
          <a:xfrm>
            <a:off x="0" y="0"/>
            <a:ext cx="12192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53920" rIns="9144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222222"/>
                </a:solidFill>
                <a:effectLst/>
                <a:latin typeface="Noto Sans"/>
              </a:rPr>
              <a:t>How many bicycles are there in the world?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222222"/>
                </a:solidFill>
                <a:effectLst/>
                <a:latin typeface="Noto Sans"/>
              </a:rPr>
              <a:t>It is estimated that more than a billion bicycles are present in the world, with nearly half of them in China. Below is a table with the major countries:</a:t>
            </a:r>
            <a:endParaRPr kumimoji="0" lang="en-US" alt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96640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310" y="461639"/>
            <a:ext cx="10018713" cy="5329561"/>
          </a:xfrm>
        </p:spPr>
        <p:txBody>
          <a:bodyPr>
            <a:normAutofit fontScale="62500" lnSpcReduction="20000"/>
          </a:bodyPr>
          <a:lstStyle/>
          <a:p>
            <a:pPr algn="just"/>
            <a:r>
              <a:rPr lang="en-US" b="1" dirty="0" smtClean="0"/>
              <a:t>MONITORUL EDUCATIEI SI FORMARII 2018-ROMANIA  -INVATAMANT SUPERIOR        - COMISIA EUROPEANA </a:t>
            </a:r>
          </a:p>
          <a:p>
            <a:pPr algn="just"/>
            <a:r>
              <a:rPr lang="en-US" b="1" dirty="0" err="1" smtClean="0"/>
              <a:t>Calitatea</a:t>
            </a:r>
            <a:r>
              <a:rPr lang="en-US" b="1" dirty="0" smtClean="0"/>
              <a:t> </a:t>
            </a:r>
            <a:r>
              <a:rPr lang="en-US" b="1" dirty="0" err="1"/>
              <a:t>şi</a:t>
            </a:r>
            <a:r>
              <a:rPr lang="en-US" b="1" dirty="0"/>
              <a:t> </a:t>
            </a:r>
            <a:r>
              <a:rPr lang="en-US" b="1" dirty="0" err="1"/>
              <a:t>relevanţa</a:t>
            </a:r>
            <a:r>
              <a:rPr lang="en-US" b="1" dirty="0"/>
              <a:t> </a:t>
            </a:r>
            <a:r>
              <a:rPr lang="en-US" b="1" dirty="0" err="1"/>
              <a:t>pe</a:t>
            </a:r>
            <a:r>
              <a:rPr lang="en-US" b="1" dirty="0"/>
              <a:t> </a:t>
            </a:r>
            <a:r>
              <a:rPr lang="en-US" b="1" dirty="0" err="1"/>
              <a:t>piaţa</a:t>
            </a:r>
            <a:r>
              <a:rPr lang="en-US" b="1" dirty="0"/>
              <a:t> </a:t>
            </a:r>
            <a:r>
              <a:rPr lang="en-US" b="1" dirty="0" err="1"/>
              <a:t>muncii</a:t>
            </a:r>
            <a:r>
              <a:rPr lang="en-US" b="1" dirty="0"/>
              <a:t> a </a:t>
            </a:r>
            <a:r>
              <a:rPr lang="en-US" b="1" dirty="0" err="1"/>
              <a:t>învăţământului</a:t>
            </a:r>
            <a:r>
              <a:rPr lang="en-US" b="1" dirty="0"/>
              <a:t> superior se </a:t>
            </a:r>
            <a:r>
              <a:rPr lang="en-US" b="1" dirty="0" err="1"/>
              <a:t>confruntă</a:t>
            </a:r>
            <a:r>
              <a:rPr lang="en-US" b="1" dirty="0"/>
              <a:t> </a:t>
            </a:r>
            <a:r>
              <a:rPr lang="en-US" b="1" dirty="0" err="1"/>
              <a:t>în</a:t>
            </a:r>
            <a:r>
              <a:rPr lang="en-US" b="1" dirty="0"/>
              <a:t> </a:t>
            </a:r>
            <a:r>
              <a:rPr lang="en-US" b="1" dirty="0" err="1"/>
              <a:t>continuare</a:t>
            </a:r>
            <a:r>
              <a:rPr lang="en-US" b="1" dirty="0"/>
              <a:t> cu </a:t>
            </a:r>
            <a:r>
              <a:rPr lang="en-US" b="1" dirty="0" err="1"/>
              <a:t>provocări</a:t>
            </a:r>
            <a:r>
              <a:rPr lang="en-US" b="1" dirty="0"/>
              <a:t>. </a:t>
            </a:r>
            <a:endParaRPr lang="ro-RO" b="1" dirty="0"/>
          </a:p>
          <a:p>
            <a:pPr algn="just"/>
            <a:r>
              <a:rPr lang="en-US" dirty="0"/>
              <a:t>Rata de </a:t>
            </a:r>
            <a:r>
              <a:rPr lang="en-US" dirty="0" err="1"/>
              <a:t>ocupare</a:t>
            </a:r>
            <a:r>
              <a:rPr lang="en-US" dirty="0"/>
              <a:t> a </a:t>
            </a:r>
            <a:r>
              <a:rPr lang="en-US" dirty="0" err="1"/>
              <a:t>forţei</a:t>
            </a:r>
            <a:r>
              <a:rPr lang="en-US" dirty="0"/>
              <a:t> de </a:t>
            </a:r>
            <a:r>
              <a:rPr lang="en-US" dirty="0" err="1"/>
              <a:t>muncă</a:t>
            </a:r>
            <a:r>
              <a:rPr lang="en-US" dirty="0"/>
              <a:t> </a:t>
            </a:r>
            <a:r>
              <a:rPr lang="en-US" dirty="0" err="1"/>
              <a:t>reprezentate</a:t>
            </a:r>
            <a:r>
              <a:rPr lang="en-US" dirty="0"/>
              <a:t> de </a:t>
            </a:r>
            <a:r>
              <a:rPr lang="en-US" dirty="0" err="1"/>
              <a:t>absolvenţii</a:t>
            </a:r>
            <a:r>
              <a:rPr lang="en-US" dirty="0"/>
              <a:t> </a:t>
            </a:r>
            <a:r>
              <a:rPr lang="en-US" dirty="0" err="1"/>
              <a:t>recenţi</a:t>
            </a:r>
            <a:r>
              <a:rPr lang="en-US" dirty="0"/>
              <a:t> de </a:t>
            </a:r>
            <a:r>
              <a:rPr lang="en-US" dirty="0" err="1"/>
              <a:t>studii</a:t>
            </a:r>
            <a:r>
              <a:rPr lang="en-US" dirty="0"/>
              <a:t> de </a:t>
            </a:r>
            <a:r>
              <a:rPr lang="en-US" dirty="0" err="1"/>
              <a:t>superioare</a:t>
            </a:r>
            <a:r>
              <a:rPr lang="en-US" dirty="0"/>
              <a:t> a </a:t>
            </a:r>
            <a:r>
              <a:rPr lang="en-US" dirty="0" err="1"/>
              <a:t>continuat</a:t>
            </a:r>
            <a:r>
              <a:rPr lang="en-US" dirty="0"/>
              <a:t> </a:t>
            </a:r>
            <a:r>
              <a:rPr lang="en-US" dirty="0" err="1"/>
              <a:t>să</a:t>
            </a:r>
            <a:r>
              <a:rPr lang="en-US" dirty="0"/>
              <a:t> </a:t>
            </a:r>
            <a:r>
              <a:rPr lang="en-US" dirty="0" err="1"/>
              <a:t>crească</a:t>
            </a:r>
            <a:r>
              <a:rPr lang="en-US" dirty="0"/>
              <a:t> </a:t>
            </a:r>
            <a:r>
              <a:rPr lang="en-US" dirty="0" err="1"/>
              <a:t>în</a:t>
            </a:r>
            <a:r>
              <a:rPr lang="en-US" dirty="0"/>
              <a:t> 2017, </a:t>
            </a:r>
            <a:r>
              <a:rPr lang="en-US" dirty="0" err="1"/>
              <a:t>fiind</a:t>
            </a:r>
            <a:r>
              <a:rPr lang="en-US" dirty="0"/>
              <a:t> </a:t>
            </a:r>
            <a:r>
              <a:rPr lang="en-US" dirty="0" err="1"/>
              <a:t>sprijinită</a:t>
            </a:r>
            <a:r>
              <a:rPr lang="en-US" dirty="0"/>
              <a:t> de o </a:t>
            </a:r>
            <a:r>
              <a:rPr lang="en-US" dirty="0" err="1"/>
              <a:t>creştere</a:t>
            </a:r>
            <a:r>
              <a:rPr lang="en-US" dirty="0"/>
              <a:t> </a:t>
            </a:r>
            <a:r>
              <a:rPr lang="en-US" dirty="0" err="1"/>
              <a:t>economică</a:t>
            </a:r>
            <a:r>
              <a:rPr lang="en-US" dirty="0"/>
              <a:t> </a:t>
            </a:r>
            <a:r>
              <a:rPr lang="en-US" dirty="0" err="1"/>
              <a:t>puternică</a:t>
            </a:r>
            <a:r>
              <a:rPr lang="en-US" dirty="0"/>
              <a:t>. </a:t>
            </a:r>
            <a:r>
              <a:rPr lang="en-US" dirty="0" err="1"/>
              <a:t>Aflată</a:t>
            </a:r>
            <a:r>
              <a:rPr lang="en-US" dirty="0"/>
              <a:t> la 87,4 %, rata </a:t>
            </a:r>
            <a:r>
              <a:rPr lang="en-US" dirty="0" err="1"/>
              <a:t>este</a:t>
            </a:r>
            <a:r>
              <a:rPr lang="en-US" dirty="0"/>
              <a:t> </a:t>
            </a:r>
            <a:r>
              <a:rPr lang="en-US" dirty="0" err="1"/>
              <a:t>una</a:t>
            </a:r>
            <a:r>
              <a:rPr lang="en-US" dirty="0"/>
              <a:t> </a:t>
            </a:r>
            <a:r>
              <a:rPr lang="en-US" dirty="0" err="1"/>
              <a:t>dintre</a:t>
            </a:r>
            <a:r>
              <a:rPr lang="en-US" dirty="0"/>
              <a:t> </a:t>
            </a:r>
            <a:r>
              <a:rPr lang="en-US" dirty="0" err="1"/>
              <a:t>cele</a:t>
            </a:r>
            <a:r>
              <a:rPr lang="en-US" dirty="0"/>
              <a:t> </a:t>
            </a:r>
            <a:r>
              <a:rPr lang="en-US" dirty="0" err="1"/>
              <a:t>mai</a:t>
            </a:r>
            <a:r>
              <a:rPr lang="en-US" dirty="0"/>
              <a:t> </a:t>
            </a:r>
            <a:r>
              <a:rPr lang="en-US" dirty="0" err="1"/>
              <a:t>ridicate</a:t>
            </a:r>
            <a:r>
              <a:rPr lang="en-US" dirty="0"/>
              <a:t> din UE (UE-28: 84,9 %). </a:t>
            </a:r>
            <a:r>
              <a:rPr lang="en-US" b="1" dirty="0">
                <a:solidFill>
                  <a:srgbClr val="FF0000"/>
                </a:solidFill>
              </a:rPr>
              <a:t>Cu </a:t>
            </a:r>
            <a:r>
              <a:rPr lang="en-US" b="1" dirty="0" err="1">
                <a:solidFill>
                  <a:srgbClr val="FF0000"/>
                </a:solidFill>
              </a:rPr>
              <a:t>toate</a:t>
            </a:r>
            <a:r>
              <a:rPr lang="en-US" b="1" dirty="0">
                <a:solidFill>
                  <a:srgbClr val="FF0000"/>
                </a:solidFill>
              </a:rPr>
              <a:t> </a:t>
            </a:r>
            <a:r>
              <a:rPr lang="en-US" b="1" dirty="0" err="1">
                <a:solidFill>
                  <a:srgbClr val="FF0000"/>
                </a:solidFill>
              </a:rPr>
              <a:t>acestea</a:t>
            </a:r>
            <a:r>
              <a:rPr lang="en-US" b="1" dirty="0">
                <a:solidFill>
                  <a:srgbClr val="FF0000"/>
                </a:solidFill>
              </a:rPr>
              <a:t>, </a:t>
            </a:r>
            <a:r>
              <a:rPr lang="en-US" b="1" dirty="0" err="1">
                <a:solidFill>
                  <a:srgbClr val="FF0000"/>
                </a:solidFill>
              </a:rPr>
              <a:t>există</a:t>
            </a:r>
            <a:r>
              <a:rPr lang="en-US" b="1" dirty="0">
                <a:solidFill>
                  <a:srgbClr val="FF0000"/>
                </a:solidFill>
              </a:rPr>
              <a:t> un deficit de </a:t>
            </a:r>
            <a:r>
              <a:rPr lang="en-US" b="1" dirty="0" err="1">
                <a:solidFill>
                  <a:srgbClr val="FF0000"/>
                </a:solidFill>
              </a:rPr>
              <a:t>competenţe</a:t>
            </a:r>
            <a:r>
              <a:rPr lang="en-US" b="1" dirty="0">
                <a:solidFill>
                  <a:srgbClr val="FF0000"/>
                </a:solidFill>
              </a:rPr>
              <a:t> </a:t>
            </a:r>
            <a:r>
              <a:rPr lang="en-US" b="1" dirty="0" err="1">
                <a:solidFill>
                  <a:srgbClr val="FF0000"/>
                </a:solidFill>
              </a:rPr>
              <a:t>pentru</a:t>
            </a:r>
            <a:r>
              <a:rPr lang="en-US" b="1" dirty="0">
                <a:solidFill>
                  <a:srgbClr val="FF0000"/>
                </a:solidFill>
              </a:rPr>
              <a:t> </a:t>
            </a:r>
            <a:r>
              <a:rPr lang="en-US" b="1" dirty="0" err="1">
                <a:solidFill>
                  <a:srgbClr val="FF0000"/>
                </a:solidFill>
              </a:rPr>
              <a:t>locurile</a:t>
            </a:r>
            <a:r>
              <a:rPr lang="en-US" b="1" dirty="0">
                <a:solidFill>
                  <a:srgbClr val="FF0000"/>
                </a:solidFill>
              </a:rPr>
              <a:t> de </a:t>
            </a:r>
            <a:r>
              <a:rPr lang="en-US" b="1" dirty="0" err="1">
                <a:solidFill>
                  <a:srgbClr val="FF0000"/>
                </a:solidFill>
              </a:rPr>
              <a:t>muncă</a:t>
            </a:r>
            <a:r>
              <a:rPr lang="en-US" b="1" dirty="0">
                <a:solidFill>
                  <a:srgbClr val="FF0000"/>
                </a:solidFill>
              </a:rPr>
              <a:t> cu </a:t>
            </a:r>
            <a:r>
              <a:rPr lang="en-US" b="1" dirty="0" err="1">
                <a:solidFill>
                  <a:srgbClr val="FF0000"/>
                </a:solidFill>
              </a:rPr>
              <a:t>calificare</a:t>
            </a:r>
            <a:r>
              <a:rPr lang="en-US" b="1" dirty="0">
                <a:solidFill>
                  <a:srgbClr val="FF0000"/>
                </a:solidFill>
              </a:rPr>
              <a:t> </a:t>
            </a:r>
            <a:r>
              <a:rPr lang="en-US" b="1" dirty="0" err="1">
                <a:solidFill>
                  <a:srgbClr val="FF0000"/>
                </a:solidFill>
              </a:rPr>
              <a:t>medie</a:t>
            </a:r>
            <a:r>
              <a:rPr lang="en-US" b="1" dirty="0">
                <a:solidFill>
                  <a:srgbClr val="FF0000"/>
                </a:solidFill>
              </a:rPr>
              <a:t> </a:t>
            </a:r>
            <a:r>
              <a:rPr lang="en-US" b="1" dirty="0" err="1">
                <a:solidFill>
                  <a:srgbClr val="FF0000"/>
                </a:solidFill>
              </a:rPr>
              <a:t>şi</a:t>
            </a:r>
            <a:r>
              <a:rPr lang="en-US" b="1" dirty="0">
                <a:solidFill>
                  <a:srgbClr val="FF0000"/>
                </a:solidFill>
              </a:rPr>
              <a:t> </a:t>
            </a:r>
            <a:r>
              <a:rPr lang="en-US" b="1" dirty="0" err="1">
                <a:solidFill>
                  <a:srgbClr val="FF0000"/>
                </a:solidFill>
              </a:rPr>
              <a:t>înalt</a:t>
            </a:r>
            <a:r>
              <a:rPr lang="en-US" b="1" dirty="0">
                <a:solidFill>
                  <a:srgbClr val="FF0000"/>
                </a:solidFill>
              </a:rPr>
              <a:t> </a:t>
            </a:r>
            <a:r>
              <a:rPr lang="en-US" b="1" dirty="0" err="1">
                <a:solidFill>
                  <a:srgbClr val="FF0000"/>
                </a:solidFill>
              </a:rPr>
              <a:t>calificate</a:t>
            </a:r>
            <a:r>
              <a:rPr lang="en-US" b="1" dirty="0">
                <a:solidFill>
                  <a:srgbClr val="FF0000"/>
                </a:solidFill>
              </a:rPr>
              <a:t> </a:t>
            </a:r>
            <a:r>
              <a:rPr lang="en-US" b="1" dirty="0" err="1">
                <a:solidFill>
                  <a:srgbClr val="FF0000"/>
                </a:solidFill>
              </a:rPr>
              <a:t>în</a:t>
            </a:r>
            <a:r>
              <a:rPr lang="en-US" b="1" dirty="0">
                <a:solidFill>
                  <a:srgbClr val="FF0000"/>
                </a:solidFill>
              </a:rPr>
              <a:t> </a:t>
            </a:r>
            <a:r>
              <a:rPr lang="en-US" b="1" dirty="0" err="1">
                <a:solidFill>
                  <a:srgbClr val="FF0000"/>
                </a:solidFill>
              </a:rPr>
              <a:t>domeniile</a:t>
            </a:r>
            <a:r>
              <a:rPr lang="en-US" b="1" dirty="0">
                <a:solidFill>
                  <a:srgbClr val="FF0000"/>
                </a:solidFill>
              </a:rPr>
              <a:t> </a:t>
            </a:r>
            <a:r>
              <a:rPr lang="en-US" b="1" dirty="0" err="1">
                <a:solidFill>
                  <a:srgbClr val="FF0000"/>
                </a:solidFill>
              </a:rPr>
              <a:t>ingineriei</a:t>
            </a:r>
            <a:r>
              <a:rPr lang="en-US" b="1" dirty="0">
                <a:solidFill>
                  <a:srgbClr val="FF0000"/>
                </a:solidFill>
              </a:rPr>
              <a:t>, </a:t>
            </a:r>
            <a:r>
              <a:rPr lang="en-US" b="1" dirty="0" err="1">
                <a:solidFill>
                  <a:srgbClr val="FF0000"/>
                </a:solidFill>
              </a:rPr>
              <a:t>maşinilor</a:t>
            </a:r>
            <a:r>
              <a:rPr lang="en-US" b="1" dirty="0">
                <a:solidFill>
                  <a:srgbClr val="FF0000"/>
                </a:solidFill>
              </a:rPr>
              <a:t>, </a:t>
            </a:r>
            <a:r>
              <a:rPr lang="en-US" sz="2900" b="1" dirty="0" err="1">
                <a:solidFill>
                  <a:srgbClr val="FF0000"/>
                </a:solidFill>
              </a:rPr>
              <a:t>tehnologiei</a:t>
            </a:r>
            <a:r>
              <a:rPr lang="en-US" sz="2900" b="1" dirty="0">
                <a:solidFill>
                  <a:srgbClr val="FF0000"/>
                </a:solidFill>
              </a:rPr>
              <a:t> </a:t>
            </a:r>
            <a:r>
              <a:rPr lang="en-US" sz="2900" b="1" dirty="0" err="1">
                <a:solidFill>
                  <a:srgbClr val="FF0000"/>
                </a:solidFill>
              </a:rPr>
              <a:t>informaţiei</a:t>
            </a:r>
            <a:r>
              <a:rPr lang="en-US" sz="2900" b="1" dirty="0">
                <a:solidFill>
                  <a:srgbClr val="FF0000"/>
                </a:solidFill>
              </a:rPr>
              <a:t> </a:t>
            </a:r>
            <a:r>
              <a:rPr lang="en-US" sz="2900" b="1" dirty="0" err="1">
                <a:solidFill>
                  <a:srgbClr val="FF0000"/>
                </a:solidFill>
              </a:rPr>
              <a:t>şi</a:t>
            </a:r>
            <a:r>
              <a:rPr lang="en-US" sz="2900" b="1" dirty="0">
                <a:solidFill>
                  <a:srgbClr val="FF0000"/>
                </a:solidFill>
              </a:rPr>
              <a:t> </a:t>
            </a:r>
            <a:r>
              <a:rPr lang="en-US" sz="2900" b="1" dirty="0" err="1">
                <a:solidFill>
                  <a:srgbClr val="FF0000"/>
                </a:solidFill>
              </a:rPr>
              <a:t>serviciilor</a:t>
            </a:r>
            <a:r>
              <a:rPr lang="en-US" sz="2900" b="1" dirty="0">
                <a:solidFill>
                  <a:srgbClr val="FF0000"/>
                </a:solidFill>
              </a:rPr>
              <a:t> </a:t>
            </a:r>
            <a:r>
              <a:rPr lang="en-US" dirty="0"/>
              <a:t>(CE, 2018).</a:t>
            </a:r>
            <a:endParaRPr lang="ro-RO" dirty="0"/>
          </a:p>
          <a:p>
            <a:pPr algn="just"/>
            <a:r>
              <a:rPr lang="en-US" dirty="0" err="1"/>
              <a:t>Deşi</a:t>
            </a:r>
            <a:r>
              <a:rPr lang="en-US" dirty="0"/>
              <a:t> </a:t>
            </a:r>
            <a:r>
              <a:rPr lang="en-US" dirty="0" err="1"/>
              <a:t>procentul</a:t>
            </a:r>
            <a:r>
              <a:rPr lang="en-US" dirty="0"/>
              <a:t> </a:t>
            </a:r>
            <a:r>
              <a:rPr lang="en-US" dirty="0" err="1"/>
              <a:t>absolvenţilor</a:t>
            </a:r>
            <a:r>
              <a:rPr lang="en-US" dirty="0"/>
              <a:t> de </a:t>
            </a:r>
            <a:r>
              <a:rPr lang="en-US" dirty="0" err="1"/>
              <a:t>ştiinţe</a:t>
            </a:r>
            <a:r>
              <a:rPr lang="en-US" dirty="0"/>
              <a:t>, </a:t>
            </a:r>
            <a:r>
              <a:rPr lang="en-US" dirty="0" err="1"/>
              <a:t>tehnologie</a:t>
            </a:r>
            <a:r>
              <a:rPr lang="en-US" dirty="0"/>
              <a:t>, </a:t>
            </a:r>
            <a:r>
              <a:rPr lang="en-US" dirty="0" err="1"/>
              <a:t>inginerie</a:t>
            </a:r>
            <a:r>
              <a:rPr lang="en-US" dirty="0"/>
              <a:t> </a:t>
            </a:r>
            <a:r>
              <a:rPr lang="en-US" dirty="0" err="1"/>
              <a:t>şi</a:t>
            </a:r>
            <a:r>
              <a:rPr lang="en-US" dirty="0"/>
              <a:t> </a:t>
            </a:r>
            <a:r>
              <a:rPr lang="en-US" dirty="0" err="1"/>
              <a:t>matematică</a:t>
            </a:r>
            <a:r>
              <a:rPr lang="en-US" dirty="0"/>
              <a:t> (STIM) </a:t>
            </a:r>
            <a:r>
              <a:rPr lang="en-US" dirty="0" err="1"/>
              <a:t>depăşeşte</a:t>
            </a:r>
            <a:r>
              <a:rPr lang="en-US" dirty="0"/>
              <a:t> media UE (a se </a:t>
            </a:r>
            <a:r>
              <a:rPr lang="en-US" dirty="0" err="1"/>
              <a:t>vedea</a:t>
            </a:r>
            <a:r>
              <a:rPr lang="en-US" dirty="0"/>
              <a:t> </a:t>
            </a:r>
            <a:r>
              <a:rPr lang="en-US" dirty="0" err="1"/>
              <a:t>figura</a:t>
            </a:r>
            <a:r>
              <a:rPr lang="en-US" dirty="0"/>
              <a:t> 3), </a:t>
            </a:r>
            <a:r>
              <a:rPr lang="en-US" dirty="0" err="1"/>
              <a:t>numărul</a:t>
            </a:r>
            <a:r>
              <a:rPr lang="en-US" dirty="0"/>
              <a:t> </a:t>
            </a:r>
            <a:r>
              <a:rPr lang="en-US" dirty="0" err="1"/>
              <a:t>absolvenţilor</a:t>
            </a:r>
            <a:r>
              <a:rPr lang="en-US" dirty="0"/>
              <a:t> de STIM </a:t>
            </a:r>
            <a:r>
              <a:rPr lang="en-US" dirty="0" err="1"/>
              <a:t>este</a:t>
            </a:r>
            <a:r>
              <a:rPr lang="en-US" dirty="0"/>
              <a:t> </a:t>
            </a:r>
            <a:r>
              <a:rPr lang="en-US" dirty="0" err="1"/>
              <a:t>scăzut</a:t>
            </a:r>
            <a:r>
              <a:rPr lang="en-US" dirty="0"/>
              <a:t> din </a:t>
            </a:r>
            <a:r>
              <a:rPr lang="en-US" dirty="0" err="1"/>
              <a:t>cauza</a:t>
            </a:r>
            <a:r>
              <a:rPr lang="en-US" dirty="0"/>
              <a:t> </a:t>
            </a:r>
            <a:r>
              <a:rPr lang="en-US" dirty="0" err="1"/>
              <a:t>participării</a:t>
            </a:r>
            <a:r>
              <a:rPr lang="en-US" dirty="0"/>
              <a:t> </a:t>
            </a:r>
            <a:r>
              <a:rPr lang="en-US" dirty="0" err="1"/>
              <a:t>reduse</a:t>
            </a:r>
            <a:r>
              <a:rPr lang="en-US" dirty="0"/>
              <a:t> la </a:t>
            </a:r>
            <a:r>
              <a:rPr lang="en-US" dirty="0" err="1"/>
              <a:t>învăţământul</a:t>
            </a:r>
            <a:r>
              <a:rPr lang="en-US" dirty="0"/>
              <a:t> superior: </a:t>
            </a:r>
            <a:r>
              <a:rPr lang="en-US" dirty="0" err="1"/>
              <a:t>pentru</a:t>
            </a:r>
            <a:r>
              <a:rPr lang="en-US" dirty="0"/>
              <a:t> </a:t>
            </a:r>
            <a:r>
              <a:rPr lang="en-US" dirty="0" err="1"/>
              <a:t>fiecare</a:t>
            </a:r>
            <a:r>
              <a:rPr lang="en-US" dirty="0"/>
              <a:t> 1 000 de </a:t>
            </a:r>
            <a:r>
              <a:rPr lang="en-US" dirty="0" err="1"/>
              <a:t>persoane</a:t>
            </a:r>
            <a:r>
              <a:rPr lang="en-US" dirty="0"/>
              <a:t> cu </a:t>
            </a:r>
            <a:r>
              <a:rPr lang="en-US" u="sng" dirty="0" err="1">
                <a:solidFill>
                  <a:srgbClr val="FF0000"/>
                </a:solidFill>
              </a:rPr>
              <a:t>vârsta</a:t>
            </a:r>
            <a:r>
              <a:rPr lang="en-US" u="sng" dirty="0">
                <a:solidFill>
                  <a:srgbClr val="FF0000"/>
                </a:solidFill>
              </a:rPr>
              <a:t> </a:t>
            </a:r>
            <a:r>
              <a:rPr lang="en-US" u="sng" dirty="0" err="1">
                <a:solidFill>
                  <a:srgbClr val="FF0000"/>
                </a:solidFill>
              </a:rPr>
              <a:t>cuprinsă</a:t>
            </a:r>
            <a:r>
              <a:rPr lang="en-US" u="sng" dirty="0">
                <a:solidFill>
                  <a:srgbClr val="FF0000"/>
                </a:solidFill>
              </a:rPr>
              <a:t> </a:t>
            </a:r>
            <a:r>
              <a:rPr lang="en-US" u="sng" dirty="0" err="1">
                <a:solidFill>
                  <a:srgbClr val="FF0000"/>
                </a:solidFill>
              </a:rPr>
              <a:t>între</a:t>
            </a:r>
            <a:r>
              <a:rPr lang="en-US" u="sng" dirty="0">
                <a:solidFill>
                  <a:srgbClr val="FF0000"/>
                </a:solidFill>
              </a:rPr>
              <a:t> 20 </a:t>
            </a:r>
            <a:r>
              <a:rPr lang="en-US" u="sng" dirty="0" err="1">
                <a:solidFill>
                  <a:srgbClr val="FF0000"/>
                </a:solidFill>
              </a:rPr>
              <a:t>şi</a:t>
            </a:r>
            <a:r>
              <a:rPr lang="en-US" u="sng" dirty="0">
                <a:solidFill>
                  <a:srgbClr val="FF0000"/>
                </a:solidFill>
              </a:rPr>
              <a:t> 29 de </a:t>
            </a:r>
            <a:r>
              <a:rPr lang="en-US" u="sng" dirty="0" err="1">
                <a:solidFill>
                  <a:srgbClr val="FF0000"/>
                </a:solidFill>
              </a:rPr>
              <a:t>ani</a:t>
            </a:r>
            <a:r>
              <a:rPr lang="en-US" u="sng" dirty="0">
                <a:solidFill>
                  <a:srgbClr val="FF0000"/>
                </a:solidFill>
              </a:rPr>
              <a:t> </a:t>
            </a:r>
            <a:r>
              <a:rPr lang="en-US" u="sng" dirty="0" err="1">
                <a:solidFill>
                  <a:srgbClr val="FF0000"/>
                </a:solidFill>
              </a:rPr>
              <a:t>există</a:t>
            </a:r>
            <a:r>
              <a:rPr lang="en-US" u="sng" dirty="0">
                <a:solidFill>
                  <a:srgbClr val="FF0000"/>
                </a:solidFill>
              </a:rPr>
              <a:t> 14,4 </a:t>
            </a:r>
            <a:r>
              <a:rPr lang="en-US" u="sng" dirty="0" err="1">
                <a:solidFill>
                  <a:srgbClr val="FF0000"/>
                </a:solidFill>
              </a:rPr>
              <a:t>absolvenţi</a:t>
            </a:r>
            <a:r>
              <a:rPr lang="en-US" u="sng" dirty="0">
                <a:solidFill>
                  <a:srgbClr val="FF0000"/>
                </a:solidFill>
              </a:rPr>
              <a:t> de STIM, </a:t>
            </a:r>
            <a:r>
              <a:rPr lang="en-US" u="sng" dirty="0" err="1">
                <a:solidFill>
                  <a:srgbClr val="FF0000"/>
                </a:solidFill>
              </a:rPr>
              <a:t>comparativ</a:t>
            </a:r>
            <a:r>
              <a:rPr lang="en-US" u="sng" dirty="0">
                <a:solidFill>
                  <a:srgbClr val="FF0000"/>
                </a:solidFill>
              </a:rPr>
              <a:t> cu media UE de 19,1</a:t>
            </a:r>
            <a:r>
              <a:rPr lang="en-US" u="sng" dirty="0"/>
              <a:t>, </a:t>
            </a:r>
            <a:r>
              <a:rPr lang="en-US" u="sng" dirty="0" err="1"/>
              <a:t>iar</a:t>
            </a:r>
            <a:r>
              <a:rPr lang="en-US" u="sng" dirty="0"/>
              <a:t> </a:t>
            </a:r>
            <a:r>
              <a:rPr lang="en-US" u="sng" dirty="0" err="1"/>
              <a:t>numărul</a:t>
            </a:r>
            <a:r>
              <a:rPr lang="en-US" u="sng" dirty="0"/>
              <a:t> </a:t>
            </a:r>
            <a:r>
              <a:rPr lang="en-US" u="sng" dirty="0" err="1"/>
              <a:t>noilor</a:t>
            </a:r>
            <a:r>
              <a:rPr lang="en-US" u="sng" dirty="0"/>
              <a:t> </a:t>
            </a:r>
            <a:r>
              <a:rPr lang="en-US" u="sng" dirty="0" err="1"/>
              <a:t>absolvenţi</a:t>
            </a:r>
            <a:r>
              <a:rPr lang="en-US" u="sng" dirty="0"/>
              <a:t> de </a:t>
            </a:r>
            <a:r>
              <a:rPr lang="en-US" u="sng" dirty="0" err="1"/>
              <a:t>ştiinţe</a:t>
            </a:r>
            <a:r>
              <a:rPr lang="en-US" u="sng" dirty="0"/>
              <a:t> </a:t>
            </a:r>
            <a:r>
              <a:rPr lang="en-US" u="sng" dirty="0" err="1"/>
              <a:t>şi</a:t>
            </a:r>
            <a:r>
              <a:rPr lang="en-US" u="sng" dirty="0"/>
              <a:t> </a:t>
            </a:r>
            <a:r>
              <a:rPr lang="en-US" u="sng" dirty="0" err="1"/>
              <a:t>inginerie</a:t>
            </a:r>
            <a:r>
              <a:rPr lang="en-US" u="sng" dirty="0"/>
              <a:t> la </a:t>
            </a:r>
            <a:r>
              <a:rPr lang="en-US" u="sng" dirty="0" err="1"/>
              <a:t>fiecare</a:t>
            </a:r>
            <a:r>
              <a:rPr lang="en-US" u="sng" dirty="0"/>
              <a:t> 1 000 de </a:t>
            </a:r>
            <a:r>
              <a:rPr lang="en-US" u="sng" dirty="0" err="1"/>
              <a:t>persoane</a:t>
            </a:r>
            <a:r>
              <a:rPr lang="en-US" u="sng" dirty="0"/>
              <a:t> cu </a:t>
            </a:r>
            <a:r>
              <a:rPr lang="en-US" u="sng" dirty="0" err="1"/>
              <a:t>vârsta</a:t>
            </a:r>
            <a:r>
              <a:rPr lang="en-US" u="sng" dirty="0"/>
              <a:t> </a:t>
            </a:r>
            <a:r>
              <a:rPr lang="en-US" u="sng" dirty="0" err="1"/>
              <a:t>cuprinsă</a:t>
            </a:r>
            <a:r>
              <a:rPr lang="en-US" u="sng" dirty="0"/>
              <a:t> </a:t>
            </a:r>
            <a:r>
              <a:rPr lang="en-US" u="sng" dirty="0" err="1"/>
              <a:t>între</a:t>
            </a:r>
            <a:r>
              <a:rPr lang="en-US" u="sng" dirty="0"/>
              <a:t> 25 </a:t>
            </a:r>
            <a:r>
              <a:rPr lang="en-US" u="sng" dirty="0" err="1"/>
              <a:t>şi</a:t>
            </a:r>
            <a:r>
              <a:rPr lang="en-US" u="sng" dirty="0"/>
              <a:t> 34 </a:t>
            </a:r>
            <a:r>
              <a:rPr lang="en-US" u="sng" dirty="0" err="1"/>
              <a:t>ani</a:t>
            </a:r>
            <a:r>
              <a:rPr lang="en-US" u="sng" dirty="0"/>
              <a:t> </a:t>
            </a:r>
            <a:r>
              <a:rPr lang="ro-RO" u="sng" dirty="0"/>
              <a:t>scade</a:t>
            </a:r>
            <a:r>
              <a:rPr lang="ro-RO" u="sng" baseline="30000" dirty="0"/>
              <a:t>7</a:t>
            </a:r>
            <a:r>
              <a:rPr lang="en-US" u="sng" dirty="0" smtClean="0"/>
              <a:t>.</a:t>
            </a:r>
          </a:p>
          <a:p>
            <a:pPr algn="just"/>
            <a:r>
              <a:rPr lang="en-US" dirty="0" err="1" smtClean="0"/>
              <a:t>Emigrarea</a:t>
            </a:r>
            <a:r>
              <a:rPr lang="en-US" dirty="0" smtClean="0"/>
              <a:t> </a:t>
            </a:r>
            <a:r>
              <a:rPr lang="en-US" dirty="0" err="1"/>
              <a:t>după</a:t>
            </a:r>
            <a:r>
              <a:rPr lang="en-US" dirty="0"/>
              <a:t> </a:t>
            </a:r>
            <a:r>
              <a:rPr lang="en-US" dirty="0" err="1"/>
              <a:t>absolvire</a:t>
            </a:r>
            <a:r>
              <a:rPr lang="en-US" dirty="0"/>
              <a:t> </a:t>
            </a:r>
            <a:r>
              <a:rPr lang="en-US" dirty="0" err="1"/>
              <a:t>este</a:t>
            </a:r>
            <a:r>
              <a:rPr lang="en-US" dirty="0"/>
              <a:t> un alt aspect care se </a:t>
            </a:r>
            <a:r>
              <a:rPr lang="en-US" dirty="0" err="1"/>
              <a:t>adaugă</a:t>
            </a:r>
            <a:r>
              <a:rPr lang="en-US" dirty="0"/>
              <a:t> la </a:t>
            </a:r>
            <a:r>
              <a:rPr lang="en-US" dirty="0" err="1"/>
              <a:t>deficitul</a:t>
            </a:r>
            <a:r>
              <a:rPr lang="en-US" dirty="0"/>
              <a:t> de </a:t>
            </a:r>
            <a:r>
              <a:rPr lang="en-US" dirty="0" err="1"/>
              <a:t>competenţe</a:t>
            </a:r>
            <a:r>
              <a:rPr lang="en-US" dirty="0"/>
              <a:t>. </a:t>
            </a:r>
            <a:endParaRPr lang="ro-RO" dirty="0"/>
          </a:p>
          <a:p>
            <a:pPr algn="just"/>
            <a:r>
              <a:rPr lang="en-US" b="1" dirty="0" err="1"/>
              <a:t>Angajatorii</a:t>
            </a:r>
            <a:r>
              <a:rPr lang="en-US" b="1" dirty="0"/>
              <a:t> </a:t>
            </a:r>
            <a:r>
              <a:rPr lang="en-US" b="1" dirty="0" err="1"/>
              <a:t>declară</a:t>
            </a:r>
            <a:r>
              <a:rPr lang="en-US" b="1" dirty="0"/>
              <a:t> </a:t>
            </a:r>
            <a:r>
              <a:rPr lang="en-US" b="1" dirty="0" err="1"/>
              <a:t>că</a:t>
            </a:r>
            <a:r>
              <a:rPr lang="en-US" b="1" dirty="0"/>
              <a:t>, </a:t>
            </a:r>
            <a:r>
              <a:rPr lang="en-US" b="1" dirty="0" err="1"/>
              <a:t>adesea</a:t>
            </a:r>
            <a:r>
              <a:rPr lang="en-US" b="1" dirty="0"/>
              <a:t>, </a:t>
            </a:r>
            <a:r>
              <a:rPr lang="en-US" b="1" dirty="0" err="1"/>
              <a:t>elevii</a:t>
            </a:r>
            <a:r>
              <a:rPr lang="en-US" b="1" dirty="0"/>
              <a:t> </a:t>
            </a:r>
            <a:r>
              <a:rPr lang="en-US" b="1" dirty="0" err="1"/>
              <a:t>şi</a:t>
            </a:r>
            <a:r>
              <a:rPr lang="en-US" b="1" dirty="0"/>
              <a:t> </a:t>
            </a:r>
            <a:r>
              <a:rPr lang="en-US" b="1" dirty="0" err="1"/>
              <a:t>absolvenţii</a:t>
            </a:r>
            <a:r>
              <a:rPr lang="en-US" b="1" dirty="0"/>
              <a:t> care </a:t>
            </a:r>
            <a:r>
              <a:rPr lang="en-US" b="1" dirty="0" err="1"/>
              <a:t>intră</a:t>
            </a:r>
            <a:r>
              <a:rPr lang="en-US" b="1" dirty="0"/>
              <a:t> </a:t>
            </a:r>
            <a:r>
              <a:rPr lang="en-US" b="1" dirty="0" err="1"/>
              <a:t>pe</a:t>
            </a:r>
            <a:r>
              <a:rPr lang="en-US" b="1" dirty="0"/>
              <a:t> </a:t>
            </a:r>
            <a:r>
              <a:rPr lang="en-US" b="1" dirty="0" err="1"/>
              <a:t>piaţa</a:t>
            </a:r>
            <a:r>
              <a:rPr lang="en-US" b="1" dirty="0"/>
              <a:t> </a:t>
            </a:r>
            <a:r>
              <a:rPr lang="en-US" b="1" dirty="0" err="1"/>
              <a:t>forţei</a:t>
            </a:r>
            <a:r>
              <a:rPr lang="en-US" b="1" dirty="0"/>
              <a:t> de </a:t>
            </a:r>
            <a:r>
              <a:rPr lang="en-US" b="1" dirty="0" err="1"/>
              <a:t>muncă</a:t>
            </a:r>
            <a:r>
              <a:rPr lang="en-US" b="1" dirty="0"/>
              <a:t> nu </a:t>
            </a:r>
            <a:r>
              <a:rPr lang="en-US" b="1" dirty="0" err="1"/>
              <a:t>dispun</a:t>
            </a:r>
            <a:r>
              <a:rPr lang="en-US" b="1" dirty="0"/>
              <a:t> de </a:t>
            </a:r>
            <a:r>
              <a:rPr lang="en-US" b="1" dirty="0" err="1"/>
              <a:t>competenţe</a:t>
            </a:r>
            <a:r>
              <a:rPr lang="en-US" b="1" dirty="0"/>
              <a:t> socio-</a:t>
            </a:r>
            <a:r>
              <a:rPr lang="en-US" b="1" dirty="0" err="1"/>
              <a:t>emoţionale</a:t>
            </a:r>
            <a:r>
              <a:rPr lang="en-US" b="1" dirty="0"/>
              <a:t> </a:t>
            </a:r>
            <a:r>
              <a:rPr lang="ro-RO" b="1" dirty="0"/>
              <a:t>cheie</a:t>
            </a:r>
            <a:r>
              <a:rPr lang="ro-RO" b="1" baseline="30000" dirty="0"/>
              <a:t>8</a:t>
            </a:r>
            <a:r>
              <a:rPr lang="en-US" b="1" dirty="0"/>
              <a:t> </a:t>
            </a:r>
            <a:r>
              <a:rPr lang="en-US" b="1" dirty="0" err="1"/>
              <a:t>şi</a:t>
            </a:r>
            <a:r>
              <a:rPr lang="en-US" b="1" dirty="0"/>
              <a:t> </a:t>
            </a:r>
            <a:r>
              <a:rPr lang="en-US" b="1" dirty="0" err="1"/>
              <a:t>deţin</a:t>
            </a:r>
            <a:r>
              <a:rPr lang="en-US" b="1" dirty="0"/>
              <a:t> </a:t>
            </a:r>
            <a:r>
              <a:rPr lang="en-US" b="1" dirty="0" err="1"/>
              <a:t>capacităţi</a:t>
            </a:r>
            <a:r>
              <a:rPr lang="en-US" b="1" dirty="0"/>
              <a:t> </a:t>
            </a:r>
            <a:r>
              <a:rPr lang="en-US" b="1" dirty="0" err="1"/>
              <a:t>academice</a:t>
            </a:r>
            <a:r>
              <a:rPr lang="en-US" b="1" dirty="0"/>
              <a:t> </a:t>
            </a:r>
            <a:r>
              <a:rPr lang="en-US" b="1" dirty="0" err="1"/>
              <a:t>suficiente</a:t>
            </a:r>
            <a:r>
              <a:rPr lang="en-US" b="1" dirty="0"/>
              <a:t>, </a:t>
            </a:r>
            <a:r>
              <a:rPr lang="en-US" b="1" dirty="0" err="1"/>
              <a:t>deşi</a:t>
            </a:r>
            <a:r>
              <a:rPr lang="en-US" b="1" dirty="0"/>
              <a:t> </a:t>
            </a:r>
            <a:r>
              <a:rPr lang="en-US" b="1" dirty="0" err="1"/>
              <a:t>prea</a:t>
            </a:r>
            <a:r>
              <a:rPr lang="en-US" b="1" dirty="0"/>
              <a:t> </a:t>
            </a:r>
            <a:r>
              <a:rPr lang="en-US" b="1" dirty="0" err="1"/>
              <a:t>teoretice</a:t>
            </a:r>
            <a:r>
              <a:rPr lang="en-US" b="1" dirty="0"/>
              <a:t> (BM, 2018). </a:t>
            </a:r>
            <a:endParaRPr lang="en-US" b="1" dirty="0" smtClean="0"/>
          </a:p>
          <a:p>
            <a:pPr algn="just"/>
            <a:r>
              <a:rPr lang="en-US" b="1" dirty="0" err="1" smtClean="0"/>
              <a:t>Doar</a:t>
            </a:r>
            <a:r>
              <a:rPr lang="en-US" b="1" dirty="0" smtClean="0"/>
              <a:t> </a:t>
            </a:r>
            <a:r>
              <a:rPr lang="en-US" b="1" dirty="0"/>
              <a:t>40 % </a:t>
            </a:r>
            <a:r>
              <a:rPr lang="en-US" b="1" dirty="0" err="1"/>
              <a:t>dintre</a:t>
            </a:r>
            <a:r>
              <a:rPr lang="en-US" b="1" dirty="0"/>
              <a:t> </a:t>
            </a:r>
            <a:r>
              <a:rPr lang="en-US" b="1" dirty="0" err="1"/>
              <a:t>elevii</a:t>
            </a:r>
            <a:r>
              <a:rPr lang="en-US" b="1" dirty="0"/>
              <a:t> din </a:t>
            </a:r>
            <a:r>
              <a:rPr lang="en-US" b="1" dirty="0" err="1"/>
              <a:t>România</a:t>
            </a:r>
            <a:r>
              <a:rPr lang="en-US" b="1" dirty="0"/>
              <a:t> </a:t>
            </a:r>
            <a:r>
              <a:rPr lang="en-US" b="1" dirty="0" err="1"/>
              <a:t>raportează</a:t>
            </a:r>
            <a:r>
              <a:rPr lang="en-US" b="1" dirty="0"/>
              <a:t> </a:t>
            </a:r>
            <a:r>
              <a:rPr lang="en-US" b="1" dirty="0" err="1"/>
              <a:t>că</a:t>
            </a:r>
            <a:r>
              <a:rPr lang="en-US" b="1" dirty="0"/>
              <a:t> </a:t>
            </a:r>
            <a:r>
              <a:rPr lang="en-US" b="1" dirty="0" err="1"/>
              <a:t>sunt</a:t>
            </a:r>
            <a:r>
              <a:rPr lang="en-US" b="1" dirty="0"/>
              <a:t> </a:t>
            </a:r>
            <a:r>
              <a:rPr lang="en-US" b="1" dirty="0" err="1"/>
              <a:t>mulţumiţi</a:t>
            </a:r>
            <a:r>
              <a:rPr lang="en-US" b="1" dirty="0"/>
              <a:t> de </a:t>
            </a:r>
            <a:r>
              <a:rPr lang="en-US" b="1" dirty="0" err="1"/>
              <a:t>organizarea</a:t>
            </a:r>
            <a:r>
              <a:rPr lang="en-US" b="1" dirty="0"/>
              <a:t> </a:t>
            </a:r>
            <a:r>
              <a:rPr lang="en-US" b="1" dirty="0" err="1"/>
              <a:t>studiilor</a:t>
            </a:r>
            <a:r>
              <a:rPr lang="en-US" b="1" dirty="0"/>
              <a:t> </a:t>
            </a:r>
            <a:r>
              <a:rPr lang="en-US" b="1" dirty="0" err="1"/>
              <a:t>şi</a:t>
            </a:r>
            <a:r>
              <a:rPr lang="en-US" b="1" dirty="0"/>
              <a:t> de </a:t>
            </a:r>
            <a:r>
              <a:rPr lang="en-US" b="1" dirty="0" err="1"/>
              <a:t>calendarul</a:t>
            </a:r>
            <a:r>
              <a:rPr lang="en-US" b="1" dirty="0"/>
              <a:t> de </a:t>
            </a:r>
            <a:r>
              <a:rPr lang="en-US" b="1" dirty="0" err="1"/>
              <a:t>desfăşurare</a:t>
            </a:r>
            <a:r>
              <a:rPr lang="en-US" b="1" dirty="0"/>
              <a:t> a </a:t>
            </a:r>
            <a:r>
              <a:rPr lang="en-US" b="1" dirty="0" err="1"/>
              <a:t>acestora</a:t>
            </a:r>
            <a:r>
              <a:rPr lang="en-US" b="1" dirty="0"/>
              <a:t>, de </a:t>
            </a:r>
            <a:r>
              <a:rPr lang="en-US" b="1" dirty="0" err="1"/>
              <a:t>facilităţile</a:t>
            </a:r>
            <a:r>
              <a:rPr lang="en-US" b="1" dirty="0"/>
              <a:t> de </a:t>
            </a:r>
            <a:r>
              <a:rPr lang="en-US" b="1" dirty="0" err="1"/>
              <a:t>studiu</a:t>
            </a:r>
            <a:r>
              <a:rPr lang="en-US" b="1" dirty="0"/>
              <a:t> </a:t>
            </a:r>
            <a:r>
              <a:rPr lang="en-US" b="1" dirty="0" err="1"/>
              <a:t>şi</a:t>
            </a:r>
            <a:r>
              <a:rPr lang="en-US" b="1" dirty="0"/>
              <a:t> de </a:t>
            </a:r>
            <a:r>
              <a:rPr lang="en-US" b="1" dirty="0" err="1"/>
              <a:t>calitatea</a:t>
            </a:r>
            <a:r>
              <a:rPr lang="en-US" b="1" dirty="0"/>
              <a:t> </a:t>
            </a:r>
            <a:r>
              <a:rPr lang="en-US" b="1" dirty="0" err="1"/>
              <a:t>actului</a:t>
            </a:r>
            <a:r>
              <a:rPr lang="en-US" b="1" dirty="0"/>
              <a:t> de </a:t>
            </a:r>
            <a:r>
              <a:rPr lang="en-US" b="1" dirty="0" err="1"/>
              <a:t>predare</a:t>
            </a:r>
            <a:r>
              <a:rPr lang="en-US" b="1" dirty="0"/>
              <a:t> (EUROSTUDENT, 2018</a:t>
            </a:r>
            <a:r>
              <a:rPr lang="en-US" b="1" dirty="0" smtClean="0"/>
              <a:t>).</a:t>
            </a:r>
          </a:p>
          <a:p>
            <a:pPr algn="just"/>
            <a:r>
              <a:rPr lang="en-US" dirty="0" smtClean="0"/>
              <a:t> </a:t>
            </a:r>
            <a:r>
              <a:rPr lang="en-US" dirty="0"/>
              <a:t>Au </a:t>
            </a:r>
            <a:r>
              <a:rPr lang="en-US" dirty="0" err="1"/>
              <a:t>fost</a:t>
            </a:r>
            <a:r>
              <a:rPr lang="en-US" dirty="0"/>
              <a:t> </a:t>
            </a:r>
            <a:r>
              <a:rPr lang="en-US" dirty="0" err="1"/>
              <a:t>luate</a:t>
            </a:r>
            <a:r>
              <a:rPr lang="en-US" dirty="0"/>
              <a:t> </a:t>
            </a:r>
            <a:r>
              <a:rPr lang="en-US" dirty="0" err="1"/>
              <a:t>unele</a:t>
            </a:r>
            <a:r>
              <a:rPr lang="en-US" dirty="0"/>
              <a:t> </a:t>
            </a:r>
            <a:r>
              <a:rPr lang="en-US" dirty="0" err="1"/>
              <a:t>măsuri</a:t>
            </a:r>
            <a:r>
              <a:rPr lang="en-US" dirty="0"/>
              <a:t> </a:t>
            </a:r>
            <a:r>
              <a:rPr lang="en-US" dirty="0" err="1"/>
              <a:t>pentru</a:t>
            </a:r>
            <a:r>
              <a:rPr lang="en-US" dirty="0"/>
              <a:t> </a:t>
            </a:r>
            <a:r>
              <a:rPr lang="en-US" dirty="0" err="1"/>
              <a:t>îmbunătăţirea</a:t>
            </a:r>
            <a:r>
              <a:rPr lang="en-US" dirty="0"/>
              <a:t> </a:t>
            </a:r>
            <a:r>
              <a:rPr lang="en-US" dirty="0" err="1"/>
              <a:t>internaţionalizării</a:t>
            </a:r>
            <a:r>
              <a:rPr lang="en-US" dirty="0"/>
              <a:t> </a:t>
            </a:r>
            <a:r>
              <a:rPr lang="en-US" dirty="0" err="1"/>
              <a:t>învăţământului</a:t>
            </a:r>
            <a:r>
              <a:rPr lang="en-US" dirty="0"/>
              <a:t> superior</a:t>
            </a:r>
            <a:r>
              <a:rPr lang="en-US" dirty="0" smtClean="0"/>
              <a:t>.(CNC;RNCIS;EUROPASS )</a:t>
            </a:r>
            <a:endParaRPr lang="ro-RO" dirty="0"/>
          </a:p>
          <a:p>
            <a:pPr algn="just"/>
            <a:endParaRPr lang="ro-RO" sz="1900" dirty="0"/>
          </a:p>
          <a:p>
            <a:pPr algn="just"/>
            <a:r>
              <a:rPr lang="ro-RO" sz="1900" dirty="0"/>
              <a:t>Note:</a:t>
            </a:r>
          </a:p>
          <a:p>
            <a:pPr algn="just"/>
            <a:r>
              <a:rPr lang="ro-RO" sz="1900" dirty="0"/>
              <a:t>7. </a:t>
            </a:r>
            <a:r>
              <a:rPr lang="en-US" sz="1900" b="1" dirty="0"/>
              <a:t>10,9 </a:t>
            </a:r>
            <a:r>
              <a:rPr lang="en-US" sz="1900" b="1" dirty="0" err="1"/>
              <a:t>în</a:t>
            </a:r>
            <a:r>
              <a:rPr lang="en-US" sz="1900" b="1" dirty="0"/>
              <a:t> 2016, </a:t>
            </a:r>
            <a:r>
              <a:rPr lang="en-US" sz="1900" b="1" dirty="0" err="1"/>
              <a:t>comparativ</a:t>
            </a:r>
            <a:r>
              <a:rPr lang="en-US" sz="1900" b="1" dirty="0"/>
              <a:t> cu 15,9 </a:t>
            </a:r>
            <a:r>
              <a:rPr lang="en-US" sz="1900" b="1" dirty="0" err="1"/>
              <a:t>în</a:t>
            </a:r>
            <a:r>
              <a:rPr lang="en-US" sz="1900" b="1" dirty="0"/>
              <a:t> 2013</a:t>
            </a:r>
            <a:r>
              <a:rPr lang="en-US" sz="1900" dirty="0"/>
              <a:t>.</a:t>
            </a:r>
          </a:p>
          <a:p>
            <a:pPr algn="just"/>
            <a:r>
              <a:rPr lang="en-US" sz="1900" dirty="0"/>
              <a:t>8</a:t>
            </a:r>
            <a:r>
              <a:rPr lang="ro-RO" sz="1900" dirty="0"/>
              <a:t>.</a:t>
            </a:r>
            <a:r>
              <a:rPr lang="en-US" sz="1900" dirty="0"/>
              <a:t> </a:t>
            </a:r>
            <a:r>
              <a:rPr lang="en-US" sz="2200" i="1" dirty="0" err="1">
                <a:solidFill>
                  <a:srgbClr val="FF0000"/>
                </a:solidFill>
              </a:rPr>
              <a:t>Motivație</a:t>
            </a:r>
            <a:r>
              <a:rPr lang="en-US" sz="2200" i="1" dirty="0">
                <a:solidFill>
                  <a:srgbClr val="FF0000"/>
                </a:solidFill>
              </a:rPr>
              <a:t>, </a:t>
            </a:r>
            <a:r>
              <a:rPr lang="en-US" sz="2200" i="1" dirty="0" err="1">
                <a:solidFill>
                  <a:srgbClr val="FF0000"/>
                </a:solidFill>
              </a:rPr>
              <a:t>empatie</a:t>
            </a:r>
            <a:r>
              <a:rPr lang="en-US" sz="2200" i="1" dirty="0">
                <a:solidFill>
                  <a:srgbClr val="FF0000"/>
                </a:solidFill>
              </a:rPr>
              <a:t>, </a:t>
            </a:r>
            <a:r>
              <a:rPr lang="en-US" sz="2200" i="1" dirty="0" err="1">
                <a:solidFill>
                  <a:srgbClr val="FF0000"/>
                </a:solidFill>
              </a:rPr>
              <a:t>toleranță</a:t>
            </a:r>
            <a:r>
              <a:rPr lang="en-US" sz="2200" i="1" dirty="0">
                <a:solidFill>
                  <a:srgbClr val="FF0000"/>
                </a:solidFill>
              </a:rPr>
              <a:t>, auto-</a:t>
            </a:r>
            <a:r>
              <a:rPr lang="en-US" sz="2200" i="1" dirty="0" err="1">
                <a:solidFill>
                  <a:srgbClr val="FF0000"/>
                </a:solidFill>
              </a:rPr>
              <a:t>gestionare</a:t>
            </a:r>
            <a:r>
              <a:rPr lang="en-US" sz="2200" i="1" dirty="0">
                <a:solidFill>
                  <a:srgbClr val="FF0000"/>
                </a:solidFill>
              </a:rPr>
              <a:t>, capacitate de </a:t>
            </a:r>
            <a:r>
              <a:rPr lang="en-US" sz="2200" i="1" dirty="0" err="1">
                <a:solidFill>
                  <a:srgbClr val="FF0000"/>
                </a:solidFill>
              </a:rPr>
              <a:t>soluționare</a:t>
            </a:r>
            <a:r>
              <a:rPr lang="en-US" sz="2200" i="1" dirty="0">
                <a:solidFill>
                  <a:srgbClr val="FF0000"/>
                </a:solidFill>
              </a:rPr>
              <a:t> a </a:t>
            </a:r>
            <a:r>
              <a:rPr lang="en-US" sz="2200" i="1" dirty="0" err="1">
                <a:solidFill>
                  <a:srgbClr val="FF0000"/>
                </a:solidFill>
              </a:rPr>
              <a:t>problemelor</a:t>
            </a:r>
            <a:r>
              <a:rPr lang="en-US" sz="2200" i="1" dirty="0">
                <a:solidFill>
                  <a:srgbClr val="FF0000"/>
                </a:solidFill>
              </a:rPr>
              <a:t>, </a:t>
            </a:r>
            <a:r>
              <a:rPr lang="en-US" sz="2200" i="1" dirty="0" err="1">
                <a:solidFill>
                  <a:srgbClr val="FF0000"/>
                </a:solidFill>
              </a:rPr>
              <a:t>lucru</a:t>
            </a:r>
            <a:r>
              <a:rPr lang="en-US" sz="2200" i="1" dirty="0">
                <a:solidFill>
                  <a:srgbClr val="FF0000"/>
                </a:solidFill>
              </a:rPr>
              <a:t> </a:t>
            </a:r>
            <a:r>
              <a:rPr lang="en-US" sz="2200" i="1" dirty="0" err="1">
                <a:solidFill>
                  <a:srgbClr val="FF0000"/>
                </a:solidFill>
              </a:rPr>
              <a:t>în</a:t>
            </a:r>
            <a:r>
              <a:rPr lang="en-US" sz="2200" i="1" dirty="0">
                <a:solidFill>
                  <a:srgbClr val="FF0000"/>
                </a:solidFill>
              </a:rPr>
              <a:t> </a:t>
            </a:r>
            <a:r>
              <a:rPr lang="en-US" sz="2200" i="1" dirty="0" err="1">
                <a:solidFill>
                  <a:srgbClr val="FF0000"/>
                </a:solidFill>
              </a:rPr>
              <a:t>echipă</a:t>
            </a:r>
            <a:r>
              <a:rPr lang="en-US" sz="2200" i="1" dirty="0">
                <a:solidFill>
                  <a:srgbClr val="FF0000"/>
                </a:solidFill>
              </a:rPr>
              <a:t>, </a:t>
            </a:r>
            <a:r>
              <a:rPr lang="en-US" sz="2200" i="1" dirty="0" err="1">
                <a:solidFill>
                  <a:srgbClr val="FF0000"/>
                </a:solidFill>
              </a:rPr>
              <a:t>comunicare,capacitatea</a:t>
            </a:r>
            <a:r>
              <a:rPr lang="en-US" sz="2200" i="1" dirty="0">
                <a:solidFill>
                  <a:srgbClr val="FF0000"/>
                </a:solidFill>
              </a:rPr>
              <a:t> de a </a:t>
            </a:r>
            <a:r>
              <a:rPr lang="en-US" sz="2200" i="1" dirty="0" err="1">
                <a:solidFill>
                  <a:srgbClr val="FF0000"/>
                </a:solidFill>
              </a:rPr>
              <a:t>învăța</a:t>
            </a:r>
            <a:r>
              <a:rPr lang="en-US" sz="2200" i="1" dirty="0">
                <a:solidFill>
                  <a:srgbClr val="FF0000"/>
                </a:solidFill>
              </a:rPr>
              <a:t> </a:t>
            </a:r>
            <a:r>
              <a:rPr lang="en-US" sz="2200" i="1" dirty="0" err="1">
                <a:solidFill>
                  <a:srgbClr val="FF0000"/>
                </a:solidFill>
              </a:rPr>
              <a:t>să</a:t>
            </a:r>
            <a:r>
              <a:rPr lang="en-US" sz="2200" i="1" dirty="0">
                <a:solidFill>
                  <a:srgbClr val="FF0000"/>
                </a:solidFill>
              </a:rPr>
              <a:t> </a:t>
            </a:r>
            <a:r>
              <a:rPr lang="en-US" sz="2200" i="1" dirty="0" err="1">
                <a:solidFill>
                  <a:srgbClr val="FF0000"/>
                </a:solidFill>
              </a:rPr>
              <a:t>învețe</a:t>
            </a:r>
            <a:r>
              <a:rPr lang="en-US" sz="2200" i="1" dirty="0">
                <a:solidFill>
                  <a:srgbClr val="FF0000"/>
                </a:solidFill>
              </a:rPr>
              <a:t>, </a:t>
            </a:r>
            <a:r>
              <a:rPr lang="en-US" sz="2200" i="1" dirty="0" err="1">
                <a:solidFill>
                  <a:srgbClr val="FF0000"/>
                </a:solidFill>
              </a:rPr>
              <a:t>responsabilitate</a:t>
            </a:r>
            <a:r>
              <a:rPr lang="en-US" sz="2200" i="1" dirty="0">
                <a:solidFill>
                  <a:srgbClr val="FF0000"/>
                </a:solidFill>
              </a:rPr>
              <a:t>, </a:t>
            </a:r>
            <a:r>
              <a:rPr lang="en-US" sz="2200" i="1" dirty="0" err="1">
                <a:solidFill>
                  <a:srgbClr val="FF0000"/>
                </a:solidFill>
              </a:rPr>
              <a:t>planificare</a:t>
            </a:r>
            <a:r>
              <a:rPr lang="en-US" sz="2200" i="1" dirty="0">
                <a:solidFill>
                  <a:srgbClr val="FF0000"/>
                </a:solidFill>
              </a:rPr>
              <a:t>, </a:t>
            </a:r>
            <a:r>
              <a:rPr lang="en-US" sz="2200" i="1" dirty="0" err="1">
                <a:solidFill>
                  <a:srgbClr val="FF0000"/>
                </a:solidFill>
              </a:rPr>
              <a:t>implicare</a:t>
            </a:r>
            <a:r>
              <a:rPr lang="en-US" sz="2200" i="1" dirty="0">
                <a:solidFill>
                  <a:srgbClr val="FF0000"/>
                </a:solidFill>
              </a:rPr>
              <a:t>, </a:t>
            </a:r>
            <a:r>
              <a:rPr lang="en-US" sz="2200" i="1" dirty="0" err="1">
                <a:solidFill>
                  <a:srgbClr val="FF0000"/>
                </a:solidFill>
              </a:rPr>
              <a:t>angajament</a:t>
            </a:r>
            <a:r>
              <a:rPr lang="en-US" sz="2200" i="1" dirty="0">
                <a:solidFill>
                  <a:srgbClr val="FF0000"/>
                </a:solidFill>
              </a:rPr>
              <a:t>.</a:t>
            </a:r>
          </a:p>
          <a:p>
            <a:endParaRPr lang="en-US" dirty="0"/>
          </a:p>
        </p:txBody>
      </p:sp>
    </p:spTree>
    <p:extLst>
      <p:ext uri="{BB962C8B-B14F-4D97-AF65-F5344CB8AC3E}">
        <p14:creationId xmlns:p14="http://schemas.microsoft.com/office/powerpoint/2010/main" val="36766182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367937"/>
          </a:xfrm>
        </p:spPr>
        <p:txBody>
          <a:bodyPr>
            <a:normAutofit fontScale="90000"/>
          </a:bodyPr>
          <a:lstStyle/>
          <a:p>
            <a:r>
              <a:rPr lang="en-US" dirty="0" err="1" smtClean="0"/>
              <a:t>Biclete</a:t>
            </a:r>
            <a:r>
              <a:rPr lang="en-US" dirty="0" smtClean="0"/>
              <a:t> -100 </a:t>
            </a:r>
            <a:r>
              <a:rPr lang="en-US" dirty="0" err="1" smtClean="0"/>
              <a:t>milioane</a:t>
            </a:r>
            <a:r>
              <a:rPr lang="en-US" dirty="0" smtClean="0"/>
              <a:t> </a:t>
            </a:r>
            <a:r>
              <a:rPr lang="en-US" dirty="0" err="1" smtClean="0"/>
              <a:t>pe</a:t>
            </a:r>
            <a:r>
              <a:rPr lang="en-US" dirty="0" smtClean="0"/>
              <a:t> an </a:t>
            </a:r>
            <a:endParaRPr lang="en-US" dirty="0"/>
          </a:p>
        </p:txBody>
      </p:sp>
      <p:pic>
        <p:nvPicPr>
          <p:cNvPr id="5122" name="Picture 2" descr="http://www.ibike.org/library/statbikeprod.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36156" y="1419225"/>
            <a:ext cx="5915025" cy="4981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0274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493455" y="265176"/>
            <a:ext cx="10018713" cy="2557923"/>
          </a:xfrm>
        </p:spPr>
        <p:txBody>
          <a:bodyPr>
            <a:normAutofit/>
          </a:bodyPr>
          <a:lstStyle/>
          <a:p>
            <a:r>
              <a:rPr lang="en-US" b="1" dirty="0" smtClean="0"/>
              <a:t>Pentru </a:t>
            </a:r>
            <a:r>
              <a:rPr lang="en-US" b="1" dirty="0" err="1" smtClean="0"/>
              <a:t>recunoa</a:t>
            </a:r>
            <a:r>
              <a:rPr lang="ro-RO" b="1" dirty="0" smtClean="0"/>
              <a:t>ș</a:t>
            </a:r>
            <a:r>
              <a:rPr lang="en-US" b="1" dirty="0" err="1" smtClean="0"/>
              <a:t>terea</a:t>
            </a:r>
            <a:r>
              <a:rPr lang="en-US" b="1" dirty="0" smtClean="0"/>
              <a:t> </a:t>
            </a:r>
            <a:r>
              <a:rPr lang="en-US" b="1" dirty="0" err="1" smtClean="0"/>
              <a:t>calific</a:t>
            </a:r>
            <a:r>
              <a:rPr lang="ro-RO" b="1" dirty="0" smtClean="0"/>
              <a:t>ă</a:t>
            </a:r>
            <a:r>
              <a:rPr lang="en-US" b="1" dirty="0" err="1" smtClean="0"/>
              <a:t>rilor</a:t>
            </a:r>
            <a:r>
              <a:rPr lang="en-US" b="1" dirty="0" smtClean="0"/>
              <a:t> din  </a:t>
            </a:r>
            <a:r>
              <a:rPr lang="ro-RO" b="1" dirty="0" smtClean="0"/>
              <a:t>î</a:t>
            </a:r>
            <a:r>
              <a:rPr lang="en-US" b="1" dirty="0" err="1" smtClean="0"/>
              <a:t>nv</a:t>
            </a:r>
            <a:r>
              <a:rPr lang="ro-RO" b="1" dirty="0" err="1" smtClean="0"/>
              <a:t>ăță</a:t>
            </a:r>
            <a:r>
              <a:rPr lang="en-US" b="1" dirty="0" smtClean="0"/>
              <a:t>m</a:t>
            </a:r>
            <a:r>
              <a:rPr lang="ro-RO" b="1" dirty="0" smtClean="0"/>
              <a:t>â</a:t>
            </a:r>
            <a:r>
              <a:rPr lang="en-US" b="1" dirty="0" err="1" smtClean="0"/>
              <a:t>ntul</a:t>
            </a:r>
            <a:r>
              <a:rPr lang="en-US" b="1" dirty="0" smtClean="0"/>
              <a:t> superior </a:t>
            </a:r>
            <a:r>
              <a:rPr lang="en-US" b="1" dirty="0" err="1" smtClean="0"/>
              <a:t>mai</a:t>
            </a:r>
            <a:r>
              <a:rPr lang="en-US" b="1" dirty="0" smtClean="0"/>
              <a:t> </a:t>
            </a:r>
            <a:r>
              <a:rPr lang="en-US" b="1" dirty="0" err="1" smtClean="0"/>
              <a:t>sunt</a:t>
            </a:r>
            <a:r>
              <a:rPr lang="en-US" b="1" dirty="0" smtClean="0"/>
              <a:t> </a:t>
            </a:r>
            <a:r>
              <a:rPr lang="en-US" b="1" dirty="0" err="1" smtClean="0"/>
              <a:t>necesari</a:t>
            </a:r>
            <a:r>
              <a:rPr lang="en-US" b="1" dirty="0" smtClean="0"/>
              <a:t/>
            </a:r>
            <a:br>
              <a:rPr lang="en-US" b="1" dirty="0" smtClean="0"/>
            </a:br>
            <a:r>
              <a:rPr lang="en-US" b="1" dirty="0" err="1" smtClean="0"/>
              <a:t>doi</a:t>
            </a:r>
            <a:r>
              <a:rPr lang="en-US" b="1" dirty="0" smtClean="0"/>
              <a:t> pa</a:t>
            </a:r>
            <a:r>
              <a:rPr lang="ro-RO" b="1" dirty="0" smtClean="0"/>
              <a:t>ș</a:t>
            </a:r>
            <a:r>
              <a:rPr lang="en-US" b="1" dirty="0" err="1" smtClean="0"/>
              <a:t>i</a:t>
            </a:r>
            <a:r>
              <a:rPr lang="en-US" b="1" dirty="0" smtClean="0"/>
              <a:t>  </a:t>
            </a:r>
            <a:endParaRPr lang="en-US" b="1" dirty="0"/>
          </a:p>
        </p:txBody>
      </p:sp>
      <p:sp>
        <p:nvSpPr>
          <p:cNvPr id="6" name="Content Placeholder 2"/>
          <p:cNvSpPr>
            <a:spLocks noGrp="1"/>
          </p:cNvSpPr>
          <p:nvPr>
            <p:ph idx="1"/>
          </p:nvPr>
        </p:nvSpPr>
        <p:spPr>
          <a:xfrm>
            <a:off x="1722054" y="2823099"/>
            <a:ext cx="10210866" cy="3506680"/>
          </a:xfrm>
        </p:spPr>
        <p:txBody>
          <a:bodyPr>
            <a:normAutofit fontScale="92500" lnSpcReduction="10000"/>
          </a:bodyPr>
          <a:lstStyle/>
          <a:p>
            <a:r>
              <a:rPr lang="en-US" sz="2800" b="1" i="1" dirty="0" err="1" smtClean="0"/>
              <a:t>Ordin</a:t>
            </a:r>
            <a:r>
              <a:rPr lang="en-US" sz="2800" b="1" i="1" dirty="0" smtClean="0"/>
              <a:t> </a:t>
            </a:r>
            <a:r>
              <a:rPr lang="en-US" sz="2800" b="1" i="1" dirty="0"/>
              <a:t>:</a:t>
            </a:r>
          </a:p>
          <a:p>
            <a:pPr lvl="1"/>
            <a:r>
              <a:rPr lang="en-US" sz="2400" dirty="0" smtClean="0"/>
              <a:t>1.</a:t>
            </a:r>
            <a:r>
              <a:rPr lang="ro-RO" sz="2400" dirty="0" smtClean="0"/>
              <a:t>Domeniile </a:t>
            </a:r>
            <a:r>
              <a:rPr lang="ro-RO" sz="2400" dirty="0"/>
              <a:t>ISCED</a:t>
            </a:r>
            <a:r>
              <a:rPr lang="en-US" sz="2400" dirty="0"/>
              <a:t>-</a:t>
            </a:r>
            <a:r>
              <a:rPr lang="en-US" sz="2400" dirty="0" err="1"/>
              <a:t>anexa</a:t>
            </a:r>
            <a:r>
              <a:rPr lang="en-US" sz="2400" dirty="0"/>
              <a:t> 1 </a:t>
            </a:r>
            <a:endParaRPr lang="ro-RO" sz="2400" dirty="0"/>
          </a:p>
          <a:p>
            <a:pPr lvl="1"/>
            <a:r>
              <a:rPr lang="ro-RO" sz="2400" dirty="0"/>
              <a:t>Modelul statistic ISCED</a:t>
            </a:r>
            <a:r>
              <a:rPr lang="en-US" sz="2400" dirty="0"/>
              <a:t> de </a:t>
            </a:r>
            <a:r>
              <a:rPr lang="en-US" sz="2400" dirty="0" err="1"/>
              <a:t>raportare</a:t>
            </a:r>
            <a:r>
              <a:rPr lang="en-US" sz="2400" dirty="0"/>
              <a:t> </a:t>
            </a:r>
            <a:r>
              <a:rPr lang="en-US" sz="2400" dirty="0" err="1"/>
              <a:t>unitar</a:t>
            </a:r>
            <a:r>
              <a:rPr lang="ro-RO" sz="2400" dirty="0"/>
              <a:t>ă</a:t>
            </a:r>
            <a:r>
              <a:rPr lang="en-US" sz="2400" dirty="0"/>
              <a:t> c</a:t>
            </a:r>
            <a:r>
              <a:rPr lang="ro-RO" sz="2400" dirty="0"/>
              <a:t>ă</a:t>
            </a:r>
            <a:r>
              <a:rPr lang="en-US" sz="2400" dirty="0" err="1"/>
              <a:t>tre</a:t>
            </a:r>
            <a:r>
              <a:rPr lang="en-US" sz="2400" dirty="0"/>
              <a:t> INS a </a:t>
            </a:r>
            <a:r>
              <a:rPr lang="en-US" sz="2400" dirty="0" err="1"/>
              <a:t>universit</a:t>
            </a:r>
            <a:r>
              <a:rPr lang="ro-RO" sz="2400" dirty="0" err="1"/>
              <a:t>ăț</a:t>
            </a:r>
            <a:r>
              <a:rPr lang="en-US" sz="2400" dirty="0" err="1"/>
              <a:t>ilor</a:t>
            </a:r>
            <a:r>
              <a:rPr lang="en-US" sz="2400" dirty="0"/>
              <a:t> –</a:t>
            </a:r>
            <a:r>
              <a:rPr lang="en-US" sz="2400" dirty="0" err="1"/>
              <a:t>anexa</a:t>
            </a:r>
            <a:r>
              <a:rPr lang="en-US" sz="2400" dirty="0"/>
              <a:t> 2 </a:t>
            </a:r>
            <a:endParaRPr lang="ro-RO" sz="2400" dirty="0"/>
          </a:p>
          <a:p>
            <a:pPr lvl="1"/>
            <a:r>
              <a:rPr lang="ro-RO" sz="2400" dirty="0"/>
              <a:t>Corelarea ș</a:t>
            </a:r>
            <a:r>
              <a:rPr lang="en-US" sz="2400" dirty="0" err="1"/>
              <a:t>i</a:t>
            </a:r>
            <a:r>
              <a:rPr lang="en-US" sz="2400" dirty="0"/>
              <a:t> </a:t>
            </a:r>
            <a:r>
              <a:rPr lang="ro-RO" sz="2400" dirty="0"/>
              <a:t>î</a:t>
            </a:r>
            <a:r>
              <a:rPr lang="en-US" sz="2400" dirty="0" err="1"/>
              <a:t>nlocuirea</a:t>
            </a:r>
            <a:r>
              <a:rPr lang="en-US" sz="2400" dirty="0"/>
              <a:t> </a:t>
            </a:r>
            <a:r>
              <a:rPr lang="ro-RO" sz="2400" dirty="0"/>
              <a:t>domeniilor</a:t>
            </a:r>
            <a:r>
              <a:rPr lang="en-US" sz="2400" dirty="0"/>
              <a:t> </a:t>
            </a:r>
            <a:r>
              <a:rPr lang="ro-RO" sz="2400" dirty="0"/>
              <a:t>ș</a:t>
            </a:r>
            <a:r>
              <a:rPr lang="en-US" sz="2400" dirty="0" err="1"/>
              <a:t>i</a:t>
            </a:r>
            <a:r>
              <a:rPr lang="en-US" sz="2400" dirty="0"/>
              <a:t> </a:t>
            </a:r>
            <a:r>
              <a:rPr lang="en-US" sz="2400" dirty="0" err="1"/>
              <a:t>ramurilor</a:t>
            </a:r>
            <a:r>
              <a:rPr lang="en-US" sz="2400" dirty="0"/>
              <a:t> de </a:t>
            </a:r>
            <a:r>
              <a:rPr lang="ro-RO" sz="2400" dirty="0"/>
              <a:t>ș</a:t>
            </a:r>
            <a:r>
              <a:rPr lang="en-US" sz="2400" dirty="0" err="1"/>
              <a:t>tiin</a:t>
            </a:r>
            <a:r>
              <a:rPr lang="ro-RO" sz="2400" dirty="0" err="1"/>
              <a:t>ță</a:t>
            </a:r>
            <a:r>
              <a:rPr lang="en-US" sz="2400" dirty="0"/>
              <a:t> </a:t>
            </a:r>
            <a:r>
              <a:rPr lang="ro-RO" sz="2400" dirty="0"/>
              <a:t> din </a:t>
            </a:r>
            <a:r>
              <a:rPr lang="en-US" sz="2400" dirty="0"/>
              <a:t>HG</a:t>
            </a:r>
            <a:r>
              <a:rPr lang="ro-RO" sz="2400" dirty="0"/>
              <a:t> cu </a:t>
            </a:r>
            <a:r>
              <a:rPr lang="en-US" sz="2400" dirty="0" err="1"/>
              <a:t>domeniile</a:t>
            </a:r>
            <a:r>
              <a:rPr lang="en-US" sz="2400" dirty="0"/>
              <a:t> </a:t>
            </a:r>
            <a:r>
              <a:rPr lang="ro-RO" sz="2400" dirty="0"/>
              <a:t> din </a:t>
            </a:r>
            <a:r>
              <a:rPr lang="en-US" sz="2400" dirty="0"/>
              <a:t>ISCED conf.</a:t>
            </a:r>
            <a:r>
              <a:rPr lang="ro-RO" sz="2400" dirty="0"/>
              <a:t> </a:t>
            </a:r>
            <a:r>
              <a:rPr lang="en-US" sz="2400" dirty="0"/>
              <a:t>art 137 </a:t>
            </a:r>
            <a:r>
              <a:rPr lang="en-US" sz="2400" dirty="0" err="1"/>
              <a:t>alin</a:t>
            </a:r>
            <a:r>
              <a:rPr lang="en-US" sz="2400" dirty="0"/>
              <a:t>.(4) din </a:t>
            </a:r>
            <a:r>
              <a:rPr lang="ro-RO" sz="2400" dirty="0"/>
              <a:t>L</a:t>
            </a:r>
            <a:r>
              <a:rPr lang="en-US" sz="2400" dirty="0" err="1"/>
              <a:t>egea</a:t>
            </a:r>
            <a:r>
              <a:rPr lang="en-US" sz="2400" dirty="0"/>
              <a:t> </a:t>
            </a:r>
            <a:r>
              <a:rPr lang="en-US" sz="2400" dirty="0" err="1"/>
              <a:t>educa</a:t>
            </a:r>
            <a:r>
              <a:rPr lang="ro-RO" sz="2400" dirty="0"/>
              <a:t>ț</a:t>
            </a:r>
            <a:r>
              <a:rPr lang="en-US" sz="2400" dirty="0" err="1"/>
              <a:t>iei</a:t>
            </a:r>
            <a:r>
              <a:rPr lang="en-US" sz="2400" dirty="0"/>
              <a:t> </a:t>
            </a:r>
            <a:r>
              <a:rPr lang="en-US" sz="2400" dirty="0" err="1"/>
              <a:t>na</a:t>
            </a:r>
            <a:r>
              <a:rPr lang="ro-RO" sz="2400" dirty="0"/>
              <a:t>ț</a:t>
            </a:r>
            <a:r>
              <a:rPr lang="en-US" sz="2400" dirty="0" err="1"/>
              <a:t>ionale</a:t>
            </a:r>
            <a:r>
              <a:rPr lang="en-US" sz="2400" dirty="0"/>
              <a:t> </a:t>
            </a:r>
            <a:r>
              <a:rPr lang="ro-RO" sz="2400" dirty="0"/>
              <a:t> (</a:t>
            </a:r>
            <a:r>
              <a:rPr lang="en-US" sz="2400" dirty="0" err="1"/>
              <a:t>trebuia</a:t>
            </a:r>
            <a:r>
              <a:rPr lang="en-US" sz="2400" dirty="0"/>
              <a:t> </a:t>
            </a:r>
            <a:r>
              <a:rPr lang="en-US" sz="2400" dirty="0" err="1"/>
              <a:t>finalizat</a:t>
            </a:r>
            <a:r>
              <a:rPr lang="en-US" sz="2400" dirty="0"/>
              <a:t> </a:t>
            </a:r>
            <a:r>
              <a:rPr lang="ro-RO" sz="2400" dirty="0"/>
              <a:t>î</a:t>
            </a:r>
            <a:r>
              <a:rPr lang="en-US" sz="2400" dirty="0"/>
              <a:t>n </a:t>
            </a:r>
            <a:r>
              <a:rPr lang="en-US" sz="2400" dirty="0" err="1"/>
              <a:t>mandatul</a:t>
            </a:r>
            <a:r>
              <a:rPr lang="en-US" sz="2400" dirty="0"/>
              <a:t>  Rom</a:t>
            </a:r>
            <a:r>
              <a:rPr lang="ro-RO" sz="2400" dirty="0"/>
              <a:t>â</a:t>
            </a:r>
            <a:r>
              <a:rPr lang="en-US" sz="2400" dirty="0" err="1"/>
              <a:t>niei</a:t>
            </a:r>
            <a:r>
              <a:rPr lang="en-US" sz="2400" dirty="0"/>
              <a:t> la CE</a:t>
            </a:r>
            <a:r>
              <a:rPr lang="ro-RO" sz="2400" dirty="0"/>
              <a:t>)</a:t>
            </a:r>
            <a:r>
              <a:rPr lang="en-US" sz="2400" dirty="0"/>
              <a:t>,</a:t>
            </a:r>
            <a:r>
              <a:rPr lang="en-US" sz="2400" dirty="0" err="1"/>
              <a:t>anexa</a:t>
            </a:r>
            <a:r>
              <a:rPr lang="en-US" sz="2400" dirty="0"/>
              <a:t> 3 </a:t>
            </a:r>
          </a:p>
          <a:p>
            <a:r>
              <a:rPr lang="en-US" sz="2800" b="1" i="1" dirty="0" err="1"/>
              <a:t>Ordin</a:t>
            </a:r>
            <a:r>
              <a:rPr lang="en-US" sz="2800" dirty="0" err="1"/>
              <a:t>e</a:t>
            </a:r>
            <a:endParaRPr lang="en-US" sz="2800" dirty="0"/>
          </a:p>
          <a:p>
            <a:pPr lvl="1"/>
            <a:r>
              <a:rPr lang="en-US" sz="2400" dirty="0" smtClean="0"/>
              <a:t>2.Adoptarea </a:t>
            </a:r>
            <a:r>
              <a:rPr lang="en-US" sz="2400" dirty="0" err="1"/>
              <a:t>Ghidului</a:t>
            </a:r>
            <a:r>
              <a:rPr lang="en-US" sz="2400" dirty="0"/>
              <a:t> European </a:t>
            </a:r>
            <a:r>
              <a:rPr lang="en-US" sz="2400" dirty="0" err="1"/>
              <a:t>privind</a:t>
            </a:r>
            <a:r>
              <a:rPr lang="en-US" sz="2400" dirty="0"/>
              <a:t> </a:t>
            </a:r>
            <a:r>
              <a:rPr lang="en-US" sz="2400" dirty="0" err="1"/>
              <a:t>Creditele</a:t>
            </a:r>
            <a:r>
              <a:rPr lang="en-US" sz="2400" dirty="0"/>
              <a:t> ECTS</a:t>
            </a:r>
          </a:p>
          <a:p>
            <a:pPr marL="0" indent="0">
              <a:buNone/>
            </a:pPr>
            <a:endParaRPr lang="en-US" sz="2800" dirty="0" smtClean="0"/>
          </a:p>
        </p:txBody>
      </p:sp>
    </p:spTree>
    <p:extLst>
      <p:ext uri="{BB962C8B-B14F-4D97-AF65-F5344CB8AC3E}">
        <p14:creationId xmlns:p14="http://schemas.microsoft.com/office/powerpoint/2010/main" val="420941500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585651"/>
          </a:xfrm>
        </p:spPr>
        <p:txBody>
          <a:bodyPr>
            <a:normAutofit fontScale="90000"/>
          </a:bodyPr>
          <a:lstStyle/>
          <a:p>
            <a:r>
              <a:rPr lang="en-US" dirty="0" smtClean="0"/>
              <a:t>ECTS</a:t>
            </a:r>
            <a:endParaRPr lang="en-US" dirty="0"/>
          </a:p>
        </p:txBody>
      </p:sp>
      <p:sp>
        <p:nvSpPr>
          <p:cNvPr id="3" name="Content Placeholder 2"/>
          <p:cNvSpPr>
            <a:spLocks noGrp="1"/>
          </p:cNvSpPr>
          <p:nvPr>
            <p:ph idx="1"/>
          </p:nvPr>
        </p:nvSpPr>
        <p:spPr>
          <a:xfrm>
            <a:off x="1484310" y="1332411"/>
            <a:ext cx="10018713" cy="4458790"/>
          </a:xfrm>
        </p:spPr>
        <p:txBody>
          <a:bodyPr/>
          <a:lstStyle/>
          <a:p>
            <a:r>
              <a:rPr lang="en-US" dirty="0" smtClean="0"/>
              <a:t>MOTTO :</a:t>
            </a:r>
            <a:r>
              <a:rPr lang="en-US" dirty="0"/>
              <a:t>“</a:t>
            </a:r>
            <a:r>
              <a:rPr lang="en-US" dirty="0" err="1"/>
              <a:t>Eșecul</a:t>
            </a:r>
            <a:r>
              <a:rPr lang="en-US" dirty="0"/>
              <a:t> </a:t>
            </a:r>
            <a:r>
              <a:rPr lang="en-US" dirty="0" err="1"/>
              <a:t>este</a:t>
            </a:r>
            <a:r>
              <a:rPr lang="en-US" dirty="0"/>
              <a:t> o </a:t>
            </a:r>
            <a:r>
              <a:rPr lang="en-US" dirty="0" err="1"/>
              <a:t>vânătaie</a:t>
            </a:r>
            <a:r>
              <a:rPr lang="en-US" dirty="0"/>
              <a:t>, nu un </a:t>
            </a:r>
            <a:r>
              <a:rPr lang="en-US" dirty="0" err="1"/>
              <a:t>tatuaj</a:t>
            </a:r>
            <a:r>
              <a:rPr lang="en-US" dirty="0"/>
              <a:t>.” – Jon </a:t>
            </a:r>
            <a:r>
              <a:rPr lang="en-US" dirty="0" smtClean="0"/>
              <a:t>Sinclair</a:t>
            </a:r>
          </a:p>
          <a:p>
            <a:r>
              <a:rPr lang="en-US" dirty="0" smtClean="0"/>
              <a:t> 1 Credit ECTS=25 ore </a:t>
            </a:r>
            <a:r>
              <a:rPr lang="en-US" dirty="0" err="1" smtClean="0"/>
              <a:t>didactice</a:t>
            </a:r>
            <a:r>
              <a:rPr lang="en-US" dirty="0" smtClean="0"/>
              <a:t> </a:t>
            </a:r>
            <a:r>
              <a:rPr lang="en-US" dirty="0" err="1" smtClean="0"/>
              <a:t>si</a:t>
            </a:r>
            <a:r>
              <a:rPr lang="en-US" dirty="0" smtClean="0"/>
              <a:t> studio individual</a:t>
            </a:r>
            <a:endParaRPr lang="en-US" dirty="0"/>
          </a:p>
          <a:p>
            <a:r>
              <a:rPr lang="en-US" dirty="0" smtClean="0"/>
              <a:t>Ore </a:t>
            </a:r>
            <a:r>
              <a:rPr lang="en-US" dirty="0" err="1" smtClean="0"/>
              <a:t>didactice</a:t>
            </a:r>
            <a:r>
              <a:rPr lang="en-US" dirty="0" smtClean="0"/>
              <a:t> =10-12 /credit ,la </a:t>
            </a:r>
            <a:r>
              <a:rPr lang="en-US" dirty="0" err="1" smtClean="0"/>
              <a:t>alegerea</a:t>
            </a:r>
            <a:r>
              <a:rPr lang="en-US" dirty="0" smtClean="0"/>
              <a:t> </a:t>
            </a:r>
            <a:r>
              <a:rPr lang="en-US" dirty="0" err="1" smtClean="0"/>
              <a:t>universitati</a:t>
            </a:r>
            <a:r>
              <a:rPr lang="en-US" dirty="0" smtClean="0"/>
              <a:t> </a:t>
            </a:r>
          </a:p>
          <a:p>
            <a:r>
              <a:rPr lang="en-US" dirty="0" smtClean="0"/>
              <a:t>Ore </a:t>
            </a:r>
            <a:r>
              <a:rPr lang="en-US" dirty="0" err="1" smtClean="0"/>
              <a:t>aplicative</a:t>
            </a:r>
            <a:r>
              <a:rPr lang="en-US" dirty="0" smtClean="0"/>
              <a:t> </a:t>
            </a:r>
            <a:r>
              <a:rPr lang="en-US" dirty="0" err="1" smtClean="0"/>
              <a:t>cel</a:t>
            </a:r>
            <a:r>
              <a:rPr lang="en-US" dirty="0" smtClean="0"/>
              <a:t> </a:t>
            </a:r>
            <a:r>
              <a:rPr lang="en-US" dirty="0" err="1" smtClean="0"/>
              <a:t>putin</a:t>
            </a:r>
            <a:r>
              <a:rPr lang="en-US" dirty="0" smtClean="0"/>
              <a:t> </a:t>
            </a:r>
            <a:r>
              <a:rPr lang="en-US" dirty="0" err="1" smtClean="0"/>
              <a:t>egale</a:t>
            </a:r>
            <a:r>
              <a:rPr lang="en-US" dirty="0" smtClean="0"/>
              <a:t> cu </a:t>
            </a:r>
            <a:r>
              <a:rPr lang="en-US" dirty="0" err="1" smtClean="0"/>
              <a:t>cele</a:t>
            </a:r>
            <a:r>
              <a:rPr lang="en-US" dirty="0" smtClean="0"/>
              <a:t> de curs</a:t>
            </a:r>
          </a:p>
          <a:p>
            <a:r>
              <a:rPr lang="en-US" dirty="0" err="1" smtClean="0"/>
              <a:t>Fiecare</a:t>
            </a:r>
            <a:r>
              <a:rPr lang="en-US" dirty="0" smtClean="0"/>
              <a:t> </a:t>
            </a:r>
            <a:r>
              <a:rPr lang="en-US" dirty="0" err="1" smtClean="0"/>
              <a:t>universitate</a:t>
            </a:r>
            <a:r>
              <a:rPr lang="en-US" dirty="0" smtClean="0"/>
              <a:t> </a:t>
            </a:r>
            <a:r>
              <a:rPr lang="en-US" dirty="0" err="1" smtClean="0"/>
              <a:t>isi</a:t>
            </a:r>
            <a:r>
              <a:rPr lang="en-US" dirty="0" smtClean="0"/>
              <a:t> </a:t>
            </a:r>
            <a:r>
              <a:rPr lang="en-US" dirty="0" err="1" smtClean="0"/>
              <a:t>intocmeste</a:t>
            </a:r>
            <a:r>
              <a:rPr lang="en-US" dirty="0" smtClean="0"/>
              <a:t> </a:t>
            </a:r>
            <a:r>
              <a:rPr lang="en-US" dirty="0" err="1" smtClean="0"/>
              <a:t>propia</a:t>
            </a:r>
            <a:r>
              <a:rPr lang="en-US" dirty="0" smtClean="0"/>
              <a:t> </a:t>
            </a:r>
            <a:r>
              <a:rPr lang="en-US" dirty="0" err="1" smtClean="0"/>
              <a:t>metodologie</a:t>
            </a:r>
            <a:r>
              <a:rPr lang="en-US" dirty="0" smtClean="0"/>
              <a:t> de </a:t>
            </a:r>
            <a:r>
              <a:rPr lang="en-US" dirty="0" err="1" smtClean="0"/>
              <a:t>acordare</a:t>
            </a:r>
            <a:r>
              <a:rPr lang="en-US" dirty="0" smtClean="0"/>
              <a:t> a </a:t>
            </a:r>
            <a:r>
              <a:rPr lang="en-US" dirty="0" err="1" smtClean="0"/>
              <a:t>creditelor</a:t>
            </a:r>
            <a:r>
              <a:rPr lang="en-US" dirty="0" smtClean="0"/>
              <a:t> </a:t>
            </a:r>
            <a:r>
              <a:rPr lang="en-US" dirty="0" err="1" smtClean="0"/>
              <a:t>si</a:t>
            </a:r>
            <a:r>
              <a:rPr lang="en-US" dirty="0" smtClean="0"/>
              <a:t> are un </a:t>
            </a:r>
            <a:r>
              <a:rPr lang="en-US" dirty="0" err="1" smtClean="0"/>
              <a:t>responsabil</a:t>
            </a:r>
            <a:r>
              <a:rPr lang="en-US" dirty="0" smtClean="0"/>
              <a:t> </a:t>
            </a:r>
            <a:r>
              <a:rPr lang="en-US" dirty="0" err="1" smtClean="0"/>
              <a:t>pentru</a:t>
            </a:r>
            <a:r>
              <a:rPr lang="en-US" dirty="0" smtClean="0"/>
              <a:t> </a:t>
            </a:r>
            <a:r>
              <a:rPr lang="en-US" dirty="0" err="1" smtClean="0"/>
              <a:t>asta</a:t>
            </a:r>
            <a:r>
              <a:rPr lang="en-US" dirty="0" smtClean="0"/>
              <a:t> .</a:t>
            </a:r>
          </a:p>
          <a:p>
            <a:r>
              <a:rPr lang="en-US" dirty="0" err="1" smtClean="0"/>
              <a:t>Fiecare</a:t>
            </a:r>
            <a:r>
              <a:rPr lang="en-US" dirty="0" smtClean="0"/>
              <a:t> </a:t>
            </a:r>
            <a:r>
              <a:rPr lang="en-US" dirty="0" err="1" smtClean="0"/>
              <a:t>universitate</a:t>
            </a:r>
            <a:r>
              <a:rPr lang="en-US" dirty="0" smtClean="0"/>
              <a:t> </a:t>
            </a:r>
            <a:r>
              <a:rPr lang="en-US" dirty="0" err="1" smtClean="0"/>
              <a:t>respecta</a:t>
            </a:r>
            <a:r>
              <a:rPr lang="en-US" dirty="0" smtClean="0"/>
              <a:t> </a:t>
            </a:r>
            <a:r>
              <a:rPr lang="en-US" dirty="0" err="1" smtClean="0"/>
              <a:t>ghidul</a:t>
            </a:r>
            <a:r>
              <a:rPr lang="en-US" dirty="0" smtClean="0"/>
              <a:t> European  .</a:t>
            </a:r>
            <a:endParaRPr lang="en-US" dirty="0"/>
          </a:p>
        </p:txBody>
      </p:sp>
    </p:spTree>
    <p:extLst>
      <p:ext uri="{BB962C8B-B14F-4D97-AF65-F5344CB8AC3E}">
        <p14:creationId xmlns:p14="http://schemas.microsoft.com/office/powerpoint/2010/main" val="370241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594360"/>
          </a:xfrm>
        </p:spPr>
        <p:txBody>
          <a:bodyPr>
            <a:normAutofit fontScale="90000"/>
          </a:bodyPr>
          <a:lstStyle/>
          <a:p>
            <a:r>
              <a:rPr lang="en-US" dirty="0" err="1" smtClean="0"/>
              <a:t>IV.C</a:t>
            </a:r>
            <a:r>
              <a:rPr lang="en-US" dirty="0" err="1" smtClean="0"/>
              <a:t>oncluzii</a:t>
            </a:r>
            <a:endParaRPr lang="en-US" dirty="0"/>
          </a:p>
        </p:txBody>
      </p:sp>
      <p:sp>
        <p:nvSpPr>
          <p:cNvPr id="3" name="Content Placeholder 2"/>
          <p:cNvSpPr>
            <a:spLocks noGrp="1"/>
          </p:cNvSpPr>
          <p:nvPr>
            <p:ph idx="1"/>
          </p:nvPr>
        </p:nvSpPr>
        <p:spPr>
          <a:xfrm>
            <a:off x="1484310" y="1280161"/>
            <a:ext cx="10018713" cy="4511039"/>
          </a:xfrm>
        </p:spPr>
        <p:txBody>
          <a:bodyPr>
            <a:normAutofit fontScale="85000" lnSpcReduction="20000"/>
          </a:bodyPr>
          <a:lstStyle/>
          <a:p>
            <a:r>
              <a:rPr lang="en-US" dirty="0" err="1"/>
              <a:t>Vicepreședintele</a:t>
            </a:r>
            <a:r>
              <a:rPr lang="en-US" dirty="0"/>
              <a:t> </a:t>
            </a:r>
            <a:r>
              <a:rPr lang="en-US" dirty="0" err="1"/>
              <a:t>pentru</a:t>
            </a:r>
            <a:r>
              <a:rPr lang="en-US" dirty="0"/>
              <a:t> </a:t>
            </a:r>
            <a:r>
              <a:rPr lang="en-US" dirty="0" err="1"/>
              <a:t>locuri</a:t>
            </a:r>
            <a:r>
              <a:rPr lang="en-US" dirty="0"/>
              <a:t> de </a:t>
            </a:r>
            <a:r>
              <a:rPr lang="en-US" dirty="0" err="1"/>
              <a:t>muncă</a:t>
            </a:r>
            <a:r>
              <a:rPr lang="en-US" dirty="0"/>
              <a:t>, </a:t>
            </a:r>
            <a:r>
              <a:rPr lang="en-US" dirty="0" err="1"/>
              <a:t>creștere</a:t>
            </a:r>
            <a:r>
              <a:rPr lang="en-US" dirty="0"/>
              <a:t>, </a:t>
            </a:r>
            <a:r>
              <a:rPr lang="en-US" dirty="0" err="1"/>
              <a:t>investiții</a:t>
            </a:r>
            <a:r>
              <a:rPr lang="en-US" dirty="0"/>
              <a:t> </a:t>
            </a:r>
            <a:r>
              <a:rPr lang="en-US" dirty="0" err="1"/>
              <a:t>și</a:t>
            </a:r>
            <a:r>
              <a:rPr lang="en-US" dirty="0"/>
              <a:t> </a:t>
            </a:r>
            <a:r>
              <a:rPr lang="en-US" dirty="0" err="1"/>
              <a:t>competitivitate</a:t>
            </a:r>
            <a:r>
              <a:rPr lang="en-US" dirty="0"/>
              <a:t>, </a:t>
            </a:r>
            <a:r>
              <a:rPr lang="en-US" b="1" dirty="0"/>
              <a:t>Jyrki Katainen</a:t>
            </a:r>
            <a:r>
              <a:rPr lang="en-US" dirty="0"/>
              <a:t>, a </a:t>
            </a:r>
            <a:r>
              <a:rPr lang="en-US" dirty="0" err="1"/>
              <a:t>declarat</a:t>
            </a:r>
            <a:r>
              <a:rPr lang="en-US" dirty="0"/>
              <a:t>: „</a:t>
            </a:r>
            <a:r>
              <a:rPr lang="en-US" i="1" dirty="0"/>
              <a:t>Un </a:t>
            </a:r>
            <a:r>
              <a:rPr lang="en-US" i="1" dirty="0" err="1"/>
              <a:t>efort</a:t>
            </a:r>
            <a:r>
              <a:rPr lang="en-US" i="1" dirty="0"/>
              <a:t> </a:t>
            </a:r>
            <a:r>
              <a:rPr lang="en-US" i="1" dirty="0" err="1"/>
              <a:t>comun</a:t>
            </a:r>
            <a:r>
              <a:rPr lang="en-US" i="1" dirty="0"/>
              <a:t> </a:t>
            </a:r>
            <a:r>
              <a:rPr lang="en-US" i="1" dirty="0" err="1"/>
              <a:t>ar</a:t>
            </a:r>
            <a:r>
              <a:rPr lang="en-US" i="1" dirty="0"/>
              <a:t> </a:t>
            </a:r>
            <a:r>
              <a:rPr lang="en-US" i="1" dirty="0" err="1"/>
              <a:t>permite</a:t>
            </a:r>
            <a:r>
              <a:rPr lang="en-US" i="1" dirty="0"/>
              <a:t> </a:t>
            </a:r>
            <a:r>
              <a:rPr lang="en-US" i="1" dirty="0" err="1"/>
              <a:t>Europei</a:t>
            </a:r>
            <a:r>
              <a:rPr lang="en-US" i="1" dirty="0"/>
              <a:t>, ca </a:t>
            </a:r>
            <a:r>
              <a:rPr lang="en-US" i="1" dirty="0" err="1"/>
              <a:t>entitate</a:t>
            </a:r>
            <a:r>
              <a:rPr lang="en-US" i="1" dirty="0"/>
              <a:t>, </a:t>
            </a:r>
            <a:r>
              <a:rPr lang="en-US" i="1" dirty="0" err="1"/>
              <a:t>să</a:t>
            </a:r>
            <a:r>
              <a:rPr lang="en-US" i="1" dirty="0"/>
              <a:t> </a:t>
            </a:r>
            <a:r>
              <a:rPr lang="en-US" i="1" dirty="0" err="1"/>
              <a:t>își</a:t>
            </a:r>
            <a:r>
              <a:rPr lang="en-US" i="1" dirty="0"/>
              <a:t> </a:t>
            </a:r>
            <a:r>
              <a:rPr lang="en-US" i="1" dirty="0" err="1"/>
              <a:t>contureze</a:t>
            </a:r>
            <a:r>
              <a:rPr lang="en-US" i="1" dirty="0"/>
              <a:t> </a:t>
            </a:r>
            <a:r>
              <a:rPr lang="en-US" i="1" dirty="0" err="1"/>
              <a:t>viitorul</a:t>
            </a:r>
            <a:r>
              <a:rPr lang="en-US" i="1" dirty="0"/>
              <a:t>, </a:t>
            </a:r>
            <a:r>
              <a:rPr lang="en-US" i="1" dirty="0" err="1"/>
              <a:t>să</a:t>
            </a:r>
            <a:r>
              <a:rPr lang="en-US" i="1" dirty="0"/>
              <a:t> </a:t>
            </a:r>
            <a:r>
              <a:rPr lang="en-US" i="1" dirty="0" err="1"/>
              <a:t>își</a:t>
            </a:r>
            <a:r>
              <a:rPr lang="en-US" i="1" dirty="0"/>
              <a:t> </a:t>
            </a:r>
            <a:r>
              <a:rPr lang="en-US" i="1" dirty="0" err="1"/>
              <a:t>soluționeze</a:t>
            </a:r>
            <a:r>
              <a:rPr lang="en-US" i="1" dirty="0"/>
              <a:t> </a:t>
            </a:r>
            <a:r>
              <a:rPr lang="en-US" i="1" dirty="0" err="1"/>
              <a:t>mai</a:t>
            </a:r>
            <a:r>
              <a:rPr lang="en-US" i="1" dirty="0"/>
              <a:t> bine </a:t>
            </a:r>
            <a:r>
              <a:rPr lang="en-US" i="1" dirty="0" err="1"/>
              <a:t>problemele</a:t>
            </a:r>
            <a:r>
              <a:rPr lang="en-US" i="1" dirty="0"/>
              <a:t> </a:t>
            </a:r>
            <a:r>
              <a:rPr lang="en-US" i="1" dirty="0" err="1"/>
              <a:t>și</a:t>
            </a:r>
            <a:r>
              <a:rPr lang="en-US" i="1" dirty="0"/>
              <a:t> </a:t>
            </a:r>
            <a:r>
              <a:rPr lang="en-US" i="1" dirty="0" err="1"/>
              <a:t>să</a:t>
            </a:r>
            <a:r>
              <a:rPr lang="en-US" i="1" dirty="0"/>
              <a:t> </a:t>
            </a:r>
            <a:r>
              <a:rPr lang="en-US" i="1" dirty="0" err="1"/>
              <a:t>devină</a:t>
            </a:r>
            <a:r>
              <a:rPr lang="en-US" i="1" dirty="0"/>
              <a:t> </a:t>
            </a:r>
            <a:r>
              <a:rPr lang="en-US" i="1" dirty="0" err="1"/>
              <a:t>mai</a:t>
            </a:r>
            <a:r>
              <a:rPr lang="en-US" i="1" dirty="0"/>
              <a:t> </a:t>
            </a:r>
            <a:r>
              <a:rPr lang="en-US" i="1" dirty="0" err="1"/>
              <a:t>adaptabilă</a:t>
            </a:r>
            <a:r>
              <a:rPr lang="en-US" i="1" dirty="0"/>
              <a:t>. </a:t>
            </a:r>
            <a:r>
              <a:rPr lang="en-US" i="1" dirty="0" err="1"/>
              <a:t>Printre</a:t>
            </a:r>
            <a:r>
              <a:rPr lang="en-US" i="1" dirty="0"/>
              <a:t> </a:t>
            </a:r>
            <a:r>
              <a:rPr lang="en-US" i="1" dirty="0" err="1"/>
              <a:t>realizările</a:t>
            </a:r>
            <a:r>
              <a:rPr lang="en-US" i="1" dirty="0"/>
              <a:t> </a:t>
            </a:r>
            <a:r>
              <a:rPr lang="en-US" i="1" dirty="0" err="1"/>
              <a:t>majore</a:t>
            </a:r>
            <a:r>
              <a:rPr lang="en-US" i="1" dirty="0"/>
              <a:t> ale </a:t>
            </a:r>
            <a:r>
              <a:rPr lang="en-US" i="1" dirty="0" err="1"/>
              <a:t>Europei</a:t>
            </a:r>
            <a:r>
              <a:rPr lang="en-US" i="1" dirty="0"/>
              <a:t> se </a:t>
            </a:r>
            <a:r>
              <a:rPr lang="en-US" i="1" dirty="0" err="1"/>
              <a:t>numără</a:t>
            </a:r>
            <a:r>
              <a:rPr lang="en-US" i="1" dirty="0"/>
              <a:t> </a:t>
            </a:r>
            <a:r>
              <a:rPr lang="en-US" i="1" dirty="0" err="1"/>
              <a:t>construirea</a:t>
            </a:r>
            <a:r>
              <a:rPr lang="en-US" i="1" dirty="0"/>
              <a:t> de </a:t>
            </a:r>
            <a:r>
              <a:rPr lang="en-US" i="1" dirty="0" err="1"/>
              <a:t>legături</a:t>
            </a:r>
            <a:r>
              <a:rPr lang="en-US" i="1" dirty="0"/>
              <a:t> intra-</a:t>
            </a:r>
            <a:r>
              <a:rPr lang="en-US" i="1" dirty="0" err="1"/>
              <a:t>continentale</a:t>
            </a:r>
            <a:r>
              <a:rPr lang="en-US" i="1" dirty="0"/>
              <a:t> </a:t>
            </a:r>
            <a:r>
              <a:rPr lang="en-US" i="1" dirty="0" err="1"/>
              <a:t>odată</a:t>
            </a:r>
            <a:r>
              <a:rPr lang="en-US" i="1" dirty="0"/>
              <a:t> cu </a:t>
            </a:r>
            <a:r>
              <a:rPr lang="en-US" i="1" dirty="0" err="1"/>
              <a:t>crearea</a:t>
            </a:r>
            <a:r>
              <a:rPr lang="en-US" i="1" dirty="0"/>
              <a:t> </a:t>
            </a:r>
            <a:r>
              <a:rPr lang="en-US" i="1" dirty="0" err="1"/>
              <a:t>spațiului</a:t>
            </a:r>
            <a:r>
              <a:rPr lang="en-US" i="1" dirty="0"/>
              <a:t> de </a:t>
            </a:r>
            <a:r>
              <a:rPr lang="en-US" i="1" dirty="0" err="1"/>
              <a:t>liberă</a:t>
            </a:r>
            <a:r>
              <a:rPr lang="en-US" i="1" dirty="0"/>
              <a:t> </a:t>
            </a:r>
            <a:r>
              <a:rPr lang="en-US" i="1" dirty="0" err="1"/>
              <a:t>circulație</a:t>
            </a:r>
            <a:r>
              <a:rPr lang="en-US" i="1" dirty="0"/>
              <a:t> a </a:t>
            </a:r>
            <a:r>
              <a:rPr lang="en-US" i="1" dirty="0" err="1"/>
              <a:t>lucrătorilor</a:t>
            </a:r>
            <a:r>
              <a:rPr lang="en-US" i="1" dirty="0"/>
              <a:t> </a:t>
            </a:r>
            <a:r>
              <a:rPr lang="en-US" i="1" dirty="0" err="1"/>
              <a:t>și</a:t>
            </a:r>
            <a:r>
              <a:rPr lang="en-US" i="1" dirty="0"/>
              <a:t> a </a:t>
            </a:r>
            <a:r>
              <a:rPr lang="en-US" i="1" dirty="0" err="1"/>
              <a:t>cetățenilor</a:t>
            </a:r>
            <a:r>
              <a:rPr lang="en-US" i="1" dirty="0"/>
              <a:t>. </a:t>
            </a:r>
            <a:r>
              <a:rPr lang="en-US" i="1" dirty="0" err="1"/>
              <a:t>Însă</a:t>
            </a:r>
            <a:r>
              <a:rPr lang="en-US" i="1" dirty="0"/>
              <a:t> </a:t>
            </a:r>
            <a:r>
              <a:rPr lang="en-US" i="1" dirty="0" err="1"/>
              <a:t>în</a:t>
            </a:r>
            <a:r>
              <a:rPr lang="en-US" i="1" dirty="0"/>
              <a:t> </a:t>
            </a:r>
            <a:r>
              <a:rPr lang="en-US" i="1" dirty="0" err="1"/>
              <a:t>domeniul</a:t>
            </a:r>
            <a:r>
              <a:rPr lang="en-US" i="1" dirty="0"/>
              <a:t> </a:t>
            </a:r>
            <a:r>
              <a:rPr lang="en-US" i="1" dirty="0" err="1"/>
              <a:t>educației</a:t>
            </a:r>
            <a:r>
              <a:rPr lang="en-US" i="1" dirty="0"/>
              <a:t> </a:t>
            </a:r>
            <a:r>
              <a:rPr lang="en-US" i="1" dirty="0" err="1"/>
              <a:t>persistă</a:t>
            </a:r>
            <a:r>
              <a:rPr lang="en-US" i="1" dirty="0"/>
              <a:t> o </a:t>
            </a:r>
            <a:r>
              <a:rPr lang="en-US" i="1" dirty="0" err="1"/>
              <a:t>serie</a:t>
            </a:r>
            <a:r>
              <a:rPr lang="en-US" i="1" dirty="0"/>
              <a:t> de </a:t>
            </a:r>
            <a:r>
              <a:rPr lang="en-US" i="1" dirty="0" err="1"/>
              <a:t>obstacole</a:t>
            </a:r>
            <a:r>
              <a:rPr lang="en-US" i="1" dirty="0"/>
              <a:t> </a:t>
            </a:r>
            <a:r>
              <a:rPr lang="en-US" i="1" dirty="0" err="1"/>
              <a:t>în</a:t>
            </a:r>
            <a:r>
              <a:rPr lang="en-US" i="1" dirty="0"/>
              <a:t> </a:t>
            </a:r>
            <a:r>
              <a:rPr lang="en-US" i="1" dirty="0" err="1"/>
              <a:t>calea</a:t>
            </a:r>
            <a:r>
              <a:rPr lang="en-US" i="1" dirty="0"/>
              <a:t> </a:t>
            </a:r>
            <a:r>
              <a:rPr lang="en-US" i="1" dirty="0" err="1"/>
              <a:t>mobilității</a:t>
            </a:r>
            <a:r>
              <a:rPr lang="en-US" i="1" dirty="0"/>
              <a:t>. </a:t>
            </a:r>
            <a:r>
              <a:rPr lang="en-US" i="1" dirty="0" err="1"/>
              <a:t>Până</a:t>
            </a:r>
            <a:r>
              <a:rPr lang="en-US" i="1" dirty="0"/>
              <a:t> </a:t>
            </a:r>
            <a:r>
              <a:rPr lang="en-US" i="1" dirty="0" err="1"/>
              <a:t>în</a:t>
            </a:r>
            <a:r>
              <a:rPr lang="en-US" i="1" dirty="0"/>
              <a:t> 2025 </a:t>
            </a:r>
            <a:r>
              <a:rPr lang="en-US" i="1" dirty="0" err="1"/>
              <a:t>ar</a:t>
            </a:r>
            <a:r>
              <a:rPr lang="en-US" i="1" dirty="0"/>
              <a:t> </a:t>
            </a:r>
            <a:r>
              <a:rPr lang="en-US" i="1" dirty="0" err="1"/>
              <a:t>trebui</a:t>
            </a:r>
            <a:r>
              <a:rPr lang="en-US" i="1" dirty="0"/>
              <a:t> </a:t>
            </a:r>
            <a:r>
              <a:rPr lang="en-US" i="1" dirty="0" err="1"/>
              <a:t>să</a:t>
            </a:r>
            <a:r>
              <a:rPr lang="en-US" i="1" dirty="0"/>
              <a:t> </a:t>
            </a:r>
            <a:r>
              <a:rPr lang="en-US" i="1" dirty="0" err="1"/>
              <a:t>trăim</a:t>
            </a:r>
            <a:r>
              <a:rPr lang="en-US" i="1" dirty="0"/>
              <a:t> </a:t>
            </a:r>
            <a:r>
              <a:rPr lang="en-US" i="1" dirty="0" err="1"/>
              <a:t>într</a:t>
            </a:r>
            <a:r>
              <a:rPr lang="en-US" i="1" dirty="0"/>
              <a:t>-o </a:t>
            </a:r>
            <a:r>
              <a:rPr lang="en-US" i="1" dirty="0" err="1"/>
              <a:t>Europă</a:t>
            </a:r>
            <a:r>
              <a:rPr lang="en-US" i="1" dirty="0"/>
              <a:t> </a:t>
            </a:r>
            <a:r>
              <a:rPr lang="en-US" i="1" dirty="0" err="1"/>
              <a:t>în</a:t>
            </a:r>
            <a:r>
              <a:rPr lang="en-US" i="1" dirty="0"/>
              <a:t> care </a:t>
            </a:r>
            <a:r>
              <a:rPr lang="en-US" i="1" dirty="0" err="1"/>
              <a:t>învățământul</a:t>
            </a:r>
            <a:r>
              <a:rPr lang="en-US" i="1" dirty="0"/>
              <a:t>, </a:t>
            </a:r>
            <a:r>
              <a:rPr lang="en-US" i="1" dirty="0" err="1"/>
              <a:t>participarea</a:t>
            </a:r>
            <a:r>
              <a:rPr lang="en-US" i="1" dirty="0"/>
              <a:t> la </a:t>
            </a:r>
            <a:r>
              <a:rPr lang="en-US" i="1" dirty="0" err="1"/>
              <a:t>studii</a:t>
            </a:r>
            <a:r>
              <a:rPr lang="en-US" i="1" dirty="0"/>
              <a:t> </a:t>
            </a:r>
            <a:r>
              <a:rPr lang="en-US" i="1" dirty="0" err="1"/>
              <a:t>și</a:t>
            </a:r>
            <a:r>
              <a:rPr lang="en-US" i="1" dirty="0"/>
              <a:t> </a:t>
            </a:r>
            <a:r>
              <a:rPr lang="en-US" i="1" dirty="0" err="1"/>
              <a:t>cercetarea</a:t>
            </a:r>
            <a:r>
              <a:rPr lang="en-US" i="1" dirty="0"/>
              <a:t> </a:t>
            </a:r>
            <a:r>
              <a:rPr lang="en-US" i="1" dirty="0" err="1"/>
              <a:t>să</a:t>
            </a:r>
            <a:r>
              <a:rPr lang="en-US" i="1" dirty="0"/>
              <a:t> nu fie </a:t>
            </a:r>
            <a:r>
              <a:rPr lang="en-US" i="1" dirty="0" err="1"/>
              <a:t>mărginite</a:t>
            </a:r>
            <a:r>
              <a:rPr lang="en-US" i="1" dirty="0"/>
              <a:t> de </a:t>
            </a:r>
            <a:r>
              <a:rPr lang="en-US" i="1" dirty="0" err="1"/>
              <a:t>frontiere</a:t>
            </a:r>
            <a:r>
              <a:rPr lang="en-US" i="1" dirty="0"/>
              <a:t> ci, </a:t>
            </a:r>
            <a:r>
              <a:rPr lang="en-US" i="1" dirty="0" err="1"/>
              <a:t>dimpotrivă</a:t>
            </a:r>
            <a:r>
              <a:rPr lang="en-US" i="1" dirty="0"/>
              <a:t>, </a:t>
            </a:r>
            <a:r>
              <a:rPr lang="en-US" i="1" dirty="0" err="1"/>
              <a:t>în</a:t>
            </a:r>
            <a:r>
              <a:rPr lang="en-US" i="1" dirty="0"/>
              <a:t> care </a:t>
            </a:r>
            <a:r>
              <a:rPr lang="en-US" i="1" dirty="0" err="1"/>
              <a:t>studiile</a:t>
            </a:r>
            <a:r>
              <a:rPr lang="en-US" i="1" dirty="0"/>
              <a:t>, </a:t>
            </a:r>
            <a:r>
              <a:rPr lang="en-US" i="1" dirty="0" err="1"/>
              <a:t>învățământul</a:t>
            </a:r>
            <a:r>
              <a:rPr lang="en-US" i="1" dirty="0"/>
              <a:t> </a:t>
            </a:r>
            <a:r>
              <a:rPr lang="en-US" i="1" dirty="0" err="1"/>
              <a:t>și</a:t>
            </a:r>
            <a:r>
              <a:rPr lang="en-US" i="1" dirty="0"/>
              <a:t> </a:t>
            </a:r>
            <a:r>
              <a:rPr lang="en-US" i="1" dirty="0" err="1"/>
              <a:t>munca</a:t>
            </a:r>
            <a:r>
              <a:rPr lang="en-US" i="1" dirty="0"/>
              <a:t> </a:t>
            </a:r>
            <a:r>
              <a:rPr lang="en-US" i="1" dirty="0" err="1"/>
              <a:t>într</a:t>
            </a:r>
            <a:r>
              <a:rPr lang="en-US" i="1" dirty="0"/>
              <a:t>-un alt stat </a:t>
            </a:r>
            <a:r>
              <a:rPr lang="en-US" i="1" dirty="0" err="1"/>
              <a:t>membru</a:t>
            </a:r>
            <a:r>
              <a:rPr lang="en-US" i="1" dirty="0"/>
              <a:t> </a:t>
            </a:r>
            <a:r>
              <a:rPr lang="en-US" i="1" dirty="0" err="1"/>
              <a:t>să</a:t>
            </a:r>
            <a:r>
              <a:rPr lang="en-US" i="1" dirty="0"/>
              <a:t> fie </a:t>
            </a:r>
            <a:r>
              <a:rPr lang="en-US" i="1" dirty="0" err="1"/>
              <a:t>ceva</a:t>
            </a:r>
            <a:r>
              <a:rPr lang="en-US" i="1" dirty="0"/>
              <a:t> </a:t>
            </a:r>
            <a:r>
              <a:rPr lang="en-US" i="1" dirty="0" err="1"/>
              <a:t>firesc</a:t>
            </a:r>
            <a:r>
              <a:rPr lang="en-US" i="1" dirty="0"/>
              <a:t>.</a:t>
            </a:r>
            <a:r>
              <a:rPr lang="en-US" dirty="0"/>
              <a:t>”</a:t>
            </a:r>
          </a:p>
          <a:p>
            <a:r>
              <a:rPr lang="en-US" dirty="0" err="1"/>
              <a:t>Spațiul</a:t>
            </a:r>
            <a:r>
              <a:rPr lang="en-US" dirty="0"/>
              <a:t> </a:t>
            </a:r>
            <a:r>
              <a:rPr lang="en-US" dirty="0" err="1"/>
              <a:t>european</a:t>
            </a:r>
            <a:r>
              <a:rPr lang="en-US" dirty="0"/>
              <a:t> al </a:t>
            </a:r>
            <a:r>
              <a:rPr lang="en-US" dirty="0" err="1"/>
              <a:t>educației</a:t>
            </a:r>
            <a:r>
              <a:rPr lang="en-US" dirty="0"/>
              <a:t> </a:t>
            </a:r>
            <a:r>
              <a:rPr lang="en-US" dirty="0" err="1"/>
              <a:t>ar</a:t>
            </a:r>
            <a:r>
              <a:rPr lang="en-US" dirty="0"/>
              <a:t> </a:t>
            </a:r>
            <a:r>
              <a:rPr lang="en-US" dirty="0" err="1"/>
              <a:t>trebui</a:t>
            </a:r>
            <a:r>
              <a:rPr lang="en-US" dirty="0"/>
              <a:t> </a:t>
            </a:r>
            <a:r>
              <a:rPr lang="en-US" dirty="0" err="1"/>
              <a:t>să</a:t>
            </a:r>
            <a:r>
              <a:rPr lang="en-US" dirty="0"/>
              <a:t> </a:t>
            </a:r>
            <a:r>
              <a:rPr lang="en-US" dirty="0" err="1"/>
              <a:t>includă</a:t>
            </a:r>
            <a:r>
              <a:rPr lang="en-US" dirty="0"/>
              <a:t>:</a:t>
            </a:r>
          </a:p>
          <a:p>
            <a:pPr lvl="0"/>
            <a:r>
              <a:rPr lang="en-US" b="1" dirty="0" err="1"/>
              <a:t>transformarea</a:t>
            </a:r>
            <a:r>
              <a:rPr lang="en-US" b="1" dirty="0"/>
              <a:t> </a:t>
            </a:r>
            <a:r>
              <a:rPr lang="en-US" b="1" dirty="0" err="1"/>
              <a:t>mobilității</a:t>
            </a:r>
            <a:r>
              <a:rPr lang="en-US" b="1" dirty="0"/>
              <a:t> </a:t>
            </a:r>
            <a:r>
              <a:rPr lang="en-US" b="1" dirty="0" err="1"/>
              <a:t>într</a:t>
            </a:r>
            <a:r>
              <a:rPr lang="en-US" b="1" dirty="0"/>
              <a:t>-o </a:t>
            </a:r>
            <a:r>
              <a:rPr lang="en-US" b="1" dirty="0" err="1"/>
              <a:t>realitate</a:t>
            </a:r>
            <a:r>
              <a:rPr lang="en-US" b="1" dirty="0"/>
              <a:t> a </a:t>
            </a:r>
            <a:r>
              <a:rPr lang="en-US" b="1" dirty="0" err="1"/>
              <a:t>tuturor</a:t>
            </a:r>
            <a:r>
              <a:rPr lang="en-US" dirty="0"/>
              <a:t> </a:t>
            </a:r>
            <a:r>
              <a:rPr lang="en-US" dirty="0" err="1"/>
              <a:t>pe</a:t>
            </a:r>
            <a:r>
              <a:rPr lang="en-US" dirty="0"/>
              <a:t> </a:t>
            </a:r>
            <a:r>
              <a:rPr lang="en-US" dirty="0" err="1"/>
              <a:t>baza</a:t>
            </a:r>
            <a:r>
              <a:rPr lang="en-US" dirty="0"/>
              <a:t> </a:t>
            </a:r>
            <a:r>
              <a:rPr lang="en-US" dirty="0" err="1"/>
              <a:t>experiențelor</a:t>
            </a:r>
            <a:r>
              <a:rPr lang="en-US" dirty="0"/>
              <a:t> </a:t>
            </a:r>
            <a:r>
              <a:rPr lang="en-US" dirty="0" err="1"/>
              <a:t>pozitive</a:t>
            </a:r>
            <a:r>
              <a:rPr lang="en-US" dirty="0"/>
              <a:t> </a:t>
            </a:r>
            <a:r>
              <a:rPr lang="en-US" dirty="0" err="1"/>
              <a:t>dobândite</a:t>
            </a:r>
            <a:r>
              <a:rPr lang="en-US" dirty="0"/>
              <a:t> </a:t>
            </a:r>
            <a:r>
              <a:rPr lang="en-US" dirty="0" err="1"/>
              <a:t>prin</a:t>
            </a:r>
            <a:r>
              <a:rPr lang="en-US" dirty="0"/>
              <a:t>  </a:t>
            </a:r>
            <a:r>
              <a:rPr lang="en-US" dirty="0" err="1"/>
              <a:t>programul</a:t>
            </a:r>
            <a:r>
              <a:rPr lang="en-US" dirty="0"/>
              <a:t> Erasmus+ </a:t>
            </a:r>
            <a:r>
              <a:rPr lang="en-US" dirty="0" err="1"/>
              <a:t>și</a:t>
            </a:r>
            <a:r>
              <a:rPr lang="en-US" dirty="0"/>
              <a:t> a </a:t>
            </a:r>
            <a:r>
              <a:rPr lang="en-US" dirty="0" err="1"/>
              <a:t>activității</a:t>
            </a:r>
            <a:r>
              <a:rPr lang="en-US" dirty="0"/>
              <a:t> </a:t>
            </a:r>
            <a:r>
              <a:rPr lang="en-US" dirty="0" err="1"/>
              <a:t>Corpului</a:t>
            </a:r>
            <a:r>
              <a:rPr lang="en-US" dirty="0"/>
              <a:t> </a:t>
            </a:r>
            <a:r>
              <a:rPr lang="en-US" dirty="0" err="1"/>
              <a:t>european</a:t>
            </a:r>
            <a:r>
              <a:rPr lang="en-US" dirty="0"/>
              <a:t> de </a:t>
            </a:r>
            <a:r>
              <a:rPr lang="en-US" dirty="0" err="1"/>
              <a:t>solidaritate</a:t>
            </a:r>
            <a:r>
              <a:rPr lang="en-US" dirty="0"/>
              <a:t>, </a:t>
            </a:r>
            <a:r>
              <a:rPr lang="en-US" dirty="0" err="1"/>
              <a:t>precum</a:t>
            </a:r>
            <a:r>
              <a:rPr lang="en-US" dirty="0"/>
              <a:t> </a:t>
            </a:r>
            <a:r>
              <a:rPr lang="en-US" dirty="0" err="1"/>
              <a:t>și</a:t>
            </a:r>
            <a:r>
              <a:rPr lang="en-US" dirty="0"/>
              <a:t> </a:t>
            </a:r>
            <a:r>
              <a:rPr lang="en-US" dirty="0" err="1"/>
              <a:t>prin</a:t>
            </a:r>
            <a:r>
              <a:rPr lang="en-US" dirty="0"/>
              <a:t> </a:t>
            </a:r>
            <a:r>
              <a:rPr lang="en-US" dirty="0" err="1"/>
              <a:t>crearea</a:t>
            </a:r>
            <a:r>
              <a:rPr lang="en-US" dirty="0"/>
              <a:t> </a:t>
            </a:r>
            <a:r>
              <a:rPr lang="en-US" dirty="0" err="1"/>
              <a:t>unei</a:t>
            </a:r>
            <a:r>
              <a:rPr lang="en-US" dirty="0"/>
              <a:t> </a:t>
            </a:r>
            <a:r>
              <a:rPr lang="en-US" dirty="0" err="1"/>
              <a:t>legitimații</a:t>
            </a:r>
            <a:r>
              <a:rPr lang="en-US" dirty="0"/>
              <a:t> de student UE;</a:t>
            </a:r>
          </a:p>
          <a:p>
            <a:r>
              <a:rPr lang="en-US" u="sng" dirty="0" err="1">
                <a:hlinkClick r:id="rId2"/>
              </a:rPr>
              <a:t>recunoașterea</a:t>
            </a:r>
            <a:r>
              <a:rPr lang="en-US" u="sng" dirty="0">
                <a:hlinkClick r:id="rId2"/>
              </a:rPr>
              <a:t> </a:t>
            </a:r>
            <a:r>
              <a:rPr lang="en-US" u="sng" dirty="0" err="1">
                <a:hlinkClick r:id="rId2"/>
              </a:rPr>
              <a:t>reciprocă</a:t>
            </a:r>
            <a:r>
              <a:rPr lang="en-US" u="sng" dirty="0">
                <a:hlinkClick r:id="rId2"/>
              </a:rPr>
              <a:t> a </a:t>
            </a:r>
            <a:r>
              <a:rPr lang="en-US" u="sng" dirty="0" err="1">
                <a:hlinkClick r:id="rId2"/>
              </a:rPr>
              <a:t>diplomelor</a:t>
            </a:r>
            <a:r>
              <a:rPr lang="en-US" dirty="0"/>
              <a:t>, </a:t>
            </a:r>
            <a:r>
              <a:rPr lang="en-US" dirty="0" err="1"/>
              <a:t>prin</a:t>
            </a:r>
            <a:r>
              <a:rPr lang="en-US" dirty="0"/>
              <a:t> </a:t>
            </a:r>
            <a:r>
              <a:rPr lang="en-US" dirty="0" err="1"/>
              <a:t>inițierea</a:t>
            </a:r>
            <a:r>
              <a:rPr lang="en-US" dirty="0"/>
              <a:t> </a:t>
            </a:r>
            <a:r>
              <a:rPr lang="en-US" dirty="0" err="1"/>
              <a:t>unui</a:t>
            </a:r>
            <a:r>
              <a:rPr lang="en-US" dirty="0"/>
              <a:t> </a:t>
            </a:r>
            <a:r>
              <a:rPr lang="en-US" dirty="0" err="1"/>
              <a:t>nou</a:t>
            </a:r>
            <a:r>
              <a:rPr lang="en-US" dirty="0"/>
              <a:t> „</a:t>
            </a:r>
            <a:r>
              <a:rPr lang="en-US" dirty="0" err="1"/>
              <a:t>proces</a:t>
            </a:r>
            <a:r>
              <a:rPr lang="en-US" dirty="0"/>
              <a:t> </a:t>
            </a:r>
            <a:r>
              <a:rPr lang="en-US" dirty="0" err="1"/>
              <a:t>Sorbona</a:t>
            </a:r>
            <a:r>
              <a:rPr lang="en-US" dirty="0"/>
              <a:t>”, </a:t>
            </a:r>
            <a:r>
              <a:rPr lang="en-US" dirty="0" err="1"/>
              <a:t>după</a:t>
            </a:r>
            <a:r>
              <a:rPr lang="en-US" dirty="0"/>
              <a:t> </a:t>
            </a:r>
            <a:r>
              <a:rPr lang="en-US" dirty="0" err="1"/>
              <a:t>modelul</a:t>
            </a:r>
            <a:r>
              <a:rPr lang="en-US" dirty="0"/>
              <a:t> „</a:t>
            </a:r>
            <a:r>
              <a:rPr lang="en-US" dirty="0" err="1"/>
              <a:t>procesului</a:t>
            </a:r>
            <a:r>
              <a:rPr lang="en-US" dirty="0"/>
              <a:t> Bologna”, </a:t>
            </a:r>
            <a:r>
              <a:rPr lang="en-US" dirty="0" err="1"/>
              <a:t>în</a:t>
            </a:r>
            <a:r>
              <a:rPr lang="en-US" dirty="0"/>
              <a:t> </a:t>
            </a:r>
            <a:r>
              <a:rPr lang="en-US" dirty="0" err="1"/>
              <a:t>vederea</a:t>
            </a:r>
            <a:r>
              <a:rPr lang="en-US" dirty="0"/>
              <a:t> </a:t>
            </a:r>
            <a:r>
              <a:rPr lang="en-US" dirty="0" err="1"/>
              <a:t>recunoașterii</a:t>
            </a:r>
            <a:r>
              <a:rPr lang="en-US" dirty="0"/>
              <a:t> </a:t>
            </a:r>
            <a:r>
              <a:rPr lang="en-US" dirty="0" err="1"/>
              <a:t>reciproce</a:t>
            </a:r>
            <a:r>
              <a:rPr lang="en-US" dirty="0"/>
              <a:t> a </a:t>
            </a:r>
            <a:r>
              <a:rPr lang="en-US" dirty="0" err="1"/>
              <a:t>celor</a:t>
            </a:r>
            <a:r>
              <a:rPr lang="en-US" dirty="0"/>
              <a:t> de </a:t>
            </a:r>
            <a:r>
              <a:rPr lang="en-US" dirty="0" err="1"/>
              <a:t>licență</a:t>
            </a:r>
            <a:r>
              <a:rPr lang="en-US" dirty="0"/>
              <a:t> </a:t>
            </a:r>
            <a:r>
              <a:rPr lang="en-US" dirty="0" err="1"/>
              <a:t>și</a:t>
            </a:r>
            <a:r>
              <a:rPr lang="en-US" dirty="0"/>
              <a:t> de </a:t>
            </a:r>
            <a:r>
              <a:rPr lang="en-US" dirty="0" err="1"/>
              <a:t>bacalaureat</a:t>
            </a:r>
            <a:endParaRPr lang="en-US" dirty="0"/>
          </a:p>
        </p:txBody>
      </p:sp>
    </p:spTree>
    <p:extLst>
      <p:ext uri="{BB962C8B-B14F-4D97-AF65-F5344CB8AC3E}">
        <p14:creationId xmlns:p14="http://schemas.microsoft.com/office/powerpoint/2010/main" val="21795308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484313" y="1633491"/>
            <a:ext cx="10018712" cy="2807907"/>
          </a:xfrm>
          <a:prstGeom prst="rect">
            <a:avLst/>
          </a:prstGeom>
        </p:spPr>
      </p:pic>
    </p:spTree>
    <p:extLst>
      <p:ext uri="{BB962C8B-B14F-4D97-AF65-F5344CB8AC3E}">
        <p14:creationId xmlns:p14="http://schemas.microsoft.com/office/powerpoint/2010/main" val="150549805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237478"/>
          </a:xfrm>
        </p:spPr>
        <p:txBody>
          <a:bodyPr>
            <a:normAutofit fontScale="90000"/>
          </a:bodyPr>
          <a:lstStyle/>
          <a:p>
            <a:r>
              <a:rPr lang="en-US" dirty="0" err="1" smtClean="0"/>
              <a:t>Inginerie</a:t>
            </a:r>
            <a:r>
              <a:rPr lang="en-US" dirty="0" smtClean="0"/>
              <a:t> </a:t>
            </a:r>
            <a:endParaRPr lang="en-US" dirty="0"/>
          </a:p>
        </p:txBody>
      </p:sp>
      <p:pic>
        <p:nvPicPr>
          <p:cNvPr id="4" name="Content Placeholder 3"/>
          <p:cNvPicPr>
            <a:picLocks noGrp="1" noChangeAspect="1"/>
          </p:cNvPicPr>
          <p:nvPr>
            <p:ph idx="1"/>
          </p:nvPr>
        </p:nvPicPr>
        <p:blipFill>
          <a:blip r:embed="rId2"/>
          <a:stretch>
            <a:fillRect/>
          </a:stretch>
        </p:blipFill>
        <p:spPr>
          <a:xfrm>
            <a:off x="1484313" y="1180730"/>
            <a:ext cx="10018712" cy="5442011"/>
          </a:xfrm>
          <a:prstGeom prst="rect">
            <a:avLst/>
          </a:prstGeom>
        </p:spPr>
      </p:pic>
    </p:spTree>
    <p:extLst>
      <p:ext uri="{BB962C8B-B14F-4D97-AF65-F5344CB8AC3E}">
        <p14:creationId xmlns:p14="http://schemas.microsoft.com/office/powerpoint/2010/main" val="20301749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44715" y="639192"/>
            <a:ext cx="9907479" cy="5974333"/>
          </a:xfrm>
          <a:prstGeom prst="rect">
            <a:avLst/>
          </a:prstGeom>
        </p:spPr>
      </p:pic>
    </p:spTree>
    <p:extLst>
      <p:ext uri="{BB962C8B-B14F-4D97-AF65-F5344CB8AC3E}">
        <p14:creationId xmlns:p14="http://schemas.microsoft.com/office/powerpoint/2010/main" val="326651728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290744"/>
          </a:xfrm>
        </p:spPr>
        <p:txBody>
          <a:bodyPr>
            <a:normAutofit fontScale="90000"/>
          </a:bodyPr>
          <a:lstStyle/>
          <a:p>
            <a:r>
              <a:rPr lang="en-US" dirty="0" err="1" smtClean="0"/>
              <a:t>Inginerie-exemple</a:t>
            </a:r>
            <a:r>
              <a:rPr lang="en-US" dirty="0" smtClean="0"/>
              <a:t> de </a:t>
            </a:r>
            <a:r>
              <a:rPr lang="en-US" dirty="0" err="1" smtClean="0"/>
              <a:t>programe</a:t>
            </a:r>
            <a:r>
              <a:rPr lang="en-US" dirty="0" smtClean="0"/>
              <a:t> de </a:t>
            </a:r>
            <a:r>
              <a:rPr lang="en-US" dirty="0" err="1" smtClean="0"/>
              <a:t>studii</a:t>
            </a:r>
            <a:r>
              <a:rPr lang="en-US" dirty="0" smtClean="0"/>
              <a:t>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39398630"/>
              </p:ext>
            </p:extLst>
          </p:nvPr>
        </p:nvGraphicFramePr>
        <p:xfrm>
          <a:off x="1484313" y="1127125"/>
          <a:ext cx="10018710" cy="5699760"/>
        </p:xfrm>
        <a:graphic>
          <a:graphicData uri="http://schemas.openxmlformats.org/drawingml/2006/table">
            <a:tbl>
              <a:tblPr firstRow="1" bandRow="1">
                <a:tableStyleId>{5C22544A-7EE6-4342-B048-85BDC9FD1C3A}</a:tableStyleId>
              </a:tblPr>
              <a:tblGrid>
                <a:gridCol w="2003742">
                  <a:extLst>
                    <a:ext uri="{9D8B030D-6E8A-4147-A177-3AD203B41FA5}">
                      <a16:colId xmlns:a16="http://schemas.microsoft.com/office/drawing/2014/main" val="2648809835"/>
                    </a:ext>
                  </a:extLst>
                </a:gridCol>
                <a:gridCol w="2003742">
                  <a:extLst>
                    <a:ext uri="{9D8B030D-6E8A-4147-A177-3AD203B41FA5}">
                      <a16:colId xmlns:a16="http://schemas.microsoft.com/office/drawing/2014/main" val="1225559937"/>
                    </a:ext>
                  </a:extLst>
                </a:gridCol>
                <a:gridCol w="2003742">
                  <a:extLst>
                    <a:ext uri="{9D8B030D-6E8A-4147-A177-3AD203B41FA5}">
                      <a16:colId xmlns:a16="http://schemas.microsoft.com/office/drawing/2014/main" val="633614428"/>
                    </a:ext>
                  </a:extLst>
                </a:gridCol>
                <a:gridCol w="2003742">
                  <a:extLst>
                    <a:ext uri="{9D8B030D-6E8A-4147-A177-3AD203B41FA5}">
                      <a16:colId xmlns:a16="http://schemas.microsoft.com/office/drawing/2014/main" val="556147406"/>
                    </a:ext>
                  </a:extLst>
                </a:gridCol>
                <a:gridCol w="2003742">
                  <a:extLst>
                    <a:ext uri="{9D8B030D-6E8A-4147-A177-3AD203B41FA5}">
                      <a16:colId xmlns:a16="http://schemas.microsoft.com/office/drawing/2014/main" val="3279762344"/>
                    </a:ext>
                  </a:extLst>
                </a:gridCol>
              </a:tblGrid>
              <a:tr h="867912">
                <a:tc>
                  <a:txBody>
                    <a:bodyPr/>
                    <a:lstStyle/>
                    <a:p>
                      <a:r>
                        <a:rPr lang="en-US" dirty="0" smtClean="0"/>
                        <a:t>Chemical engineering and processes</a:t>
                      </a:r>
                      <a:endParaRPr lang="en-US" dirty="0"/>
                    </a:p>
                  </a:txBody>
                  <a:tcPr/>
                </a:tc>
                <a:tc>
                  <a:txBody>
                    <a:bodyPr/>
                    <a:lstStyle/>
                    <a:p>
                      <a:r>
                        <a:rPr lang="en-US" dirty="0" smtClean="0"/>
                        <a:t>Electricity and energy</a:t>
                      </a:r>
                      <a:endParaRPr lang="en-US" dirty="0"/>
                    </a:p>
                  </a:txBody>
                  <a:tcPr/>
                </a:tc>
                <a:tc>
                  <a:txBody>
                    <a:bodyPr/>
                    <a:lstStyle/>
                    <a:p>
                      <a:r>
                        <a:rPr lang="en-US" dirty="0" smtClean="0"/>
                        <a:t>Mechanics and metal trades </a:t>
                      </a:r>
                      <a:endParaRPr lang="en-US" dirty="0"/>
                    </a:p>
                  </a:txBody>
                  <a:tcPr/>
                </a:tc>
                <a:tc>
                  <a:txBody>
                    <a:bodyPr/>
                    <a:lstStyle/>
                    <a:p>
                      <a:r>
                        <a:rPr lang="en-US" dirty="0" smtClean="0"/>
                        <a:t>Electronics and automation</a:t>
                      </a:r>
                      <a:endParaRPr lang="en-US" dirty="0"/>
                    </a:p>
                  </a:txBody>
                  <a:tcPr/>
                </a:tc>
                <a:tc>
                  <a:txBody>
                    <a:bodyPr/>
                    <a:lstStyle/>
                    <a:p>
                      <a:r>
                        <a:rPr lang="en-US" dirty="0" smtClean="0"/>
                        <a:t>Motor vehicles, ships and aircraft</a:t>
                      </a:r>
                      <a:endParaRPr lang="en-US" dirty="0"/>
                    </a:p>
                  </a:txBody>
                  <a:tcPr/>
                </a:tc>
                <a:extLst>
                  <a:ext uri="{0D108BD9-81ED-4DB2-BD59-A6C34878D82A}">
                    <a16:rowId xmlns:a16="http://schemas.microsoft.com/office/drawing/2014/main" val="3693912263"/>
                  </a:ext>
                </a:extLst>
              </a:tr>
              <a:tr h="4689848">
                <a:tc>
                  <a:txBody>
                    <a:bodyPr/>
                    <a:lstStyle/>
                    <a:p>
                      <a:r>
                        <a:rPr lang="en-US" sz="1400" dirty="0" smtClean="0"/>
                        <a:t>Chemical engineering</a:t>
                      </a:r>
                    </a:p>
                    <a:p>
                      <a:r>
                        <a:rPr lang="en-US" sz="1400" dirty="0" smtClean="0"/>
                        <a:t>Chemical process engineering</a:t>
                      </a:r>
                    </a:p>
                    <a:p>
                      <a:r>
                        <a:rPr lang="en-US" sz="1400" dirty="0" smtClean="0"/>
                        <a:t>Laboratory technology</a:t>
                      </a:r>
                    </a:p>
                    <a:p>
                      <a:r>
                        <a:rPr lang="en-US" sz="1400" dirty="0" smtClean="0"/>
                        <a:t>Oil/gas/petrochemicals processing</a:t>
                      </a:r>
                    </a:p>
                    <a:p>
                      <a:r>
                        <a:rPr lang="en-US" sz="1400" dirty="0" smtClean="0"/>
                        <a:t>Plant and machine operation (processing)</a:t>
                      </a:r>
                    </a:p>
                    <a:p>
                      <a:r>
                        <a:rPr lang="en-US" sz="1400" dirty="0" smtClean="0"/>
                        <a:t>Process technology</a:t>
                      </a:r>
                    </a:p>
                    <a:p>
                      <a:endParaRPr lang="en-US" sz="1400" dirty="0"/>
                    </a:p>
                  </a:txBody>
                  <a:tcPr/>
                </a:tc>
                <a:tc>
                  <a:txBody>
                    <a:bodyPr/>
                    <a:lstStyle/>
                    <a:p>
                      <a:r>
                        <a:rPr lang="en-US" sz="1400" dirty="0" smtClean="0"/>
                        <a:t>Air-conditioning trades </a:t>
                      </a:r>
                    </a:p>
                    <a:p>
                      <a:r>
                        <a:rPr lang="en-US" sz="1400" dirty="0" smtClean="0"/>
                        <a:t>Climate engineering</a:t>
                      </a:r>
                    </a:p>
                    <a:p>
                      <a:r>
                        <a:rPr lang="en-US" sz="1400" dirty="0" smtClean="0"/>
                        <a:t>Electrical appliances repairing</a:t>
                      </a:r>
                    </a:p>
                    <a:p>
                      <a:r>
                        <a:rPr lang="en-US" sz="1400" dirty="0" smtClean="0"/>
                        <a:t>Electrical engineering</a:t>
                      </a:r>
                    </a:p>
                    <a:p>
                      <a:r>
                        <a:rPr lang="en-US" sz="1400" dirty="0" smtClean="0"/>
                        <a:t>Electrical fitting</a:t>
                      </a:r>
                    </a:p>
                    <a:p>
                      <a:r>
                        <a:rPr lang="en-US" sz="1400" dirty="0" smtClean="0"/>
                        <a:t>Electrical power generation</a:t>
                      </a:r>
                    </a:p>
                    <a:p>
                      <a:r>
                        <a:rPr lang="en-US" sz="1400" dirty="0" smtClean="0"/>
                        <a:t>Electrical trades </a:t>
                      </a:r>
                    </a:p>
                    <a:p>
                      <a:r>
                        <a:rPr lang="en-US" sz="1400" dirty="0" smtClean="0"/>
                        <a:t>Energy studies</a:t>
                      </a:r>
                    </a:p>
                    <a:p>
                      <a:r>
                        <a:rPr lang="en-US" sz="1400" dirty="0" smtClean="0"/>
                        <a:t>Gas distribution</a:t>
                      </a:r>
                    </a:p>
                    <a:p>
                      <a:r>
                        <a:rPr lang="en-US" sz="1400" dirty="0" smtClean="0"/>
                        <a:t>Heating trades </a:t>
                      </a:r>
                    </a:p>
                    <a:p>
                      <a:r>
                        <a:rPr lang="en-US" sz="1400" dirty="0" smtClean="0"/>
                        <a:t>Nuclear, hydraulic and thermal energy</a:t>
                      </a:r>
                    </a:p>
                    <a:p>
                      <a:r>
                        <a:rPr lang="en-US" sz="1400" dirty="0" smtClean="0"/>
                        <a:t>Power line installation and maintenance</a:t>
                      </a:r>
                    </a:p>
                    <a:p>
                      <a:r>
                        <a:rPr lang="en-US" sz="1400" dirty="0" smtClean="0"/>
                        <a:t>Power production</a:t>
                      </a:r>
                    </a:p>
                    <a:p>
                      <a:r>
                        <a:rPr lang="en-US" sz="1400" dirty="0" smtClean="0"/>
                        <a:t>Refrigeration</a:t>
                      </a:r>
                    </a:p>
                    <a:p>
                      <a:r>
                        <a:rPr lang="en-US" sz="1400" dirty="0" smtClean="0"/>
                        <a:t>Solar power</a:t>
                      </a:r>
                    </a:p>
                    <a:p>
                      <a:r>
                        <a:rPr lang="en-US" sz="1400" dirty="0" smtClean="0"/>
                        <a:t>Wind turbines</a:t>
                      </a:r>
                    </a:p>
                    <a:p>
                      <a:endParaRPr lang="en-US" sz="1400" dirty="0"/>
                    </a:p>
                  </a:txBody>
                  <a:tcPr/>
                </a:tc>
                <a:tc>
                  <a:txBody>
                    <a:bodyPr/>
                    <a:lstStyle/>
                    <a:p>
                      <a:r>
                        <a:rPr lang="en-US" sz="1400" dirty="0" err="1" smtClean="0"/>
                        <a:t>Gunsmithing</a:t>
                      </a:r>
                      <a:endParaRPr lang="en-US" sz="1400" dirty="0" smtClean="0"/>
                    </a:p>
                    <a:p>
                      <a:r>
                        <a:rPr lang="en-US" sz="1400" dirty="0" smtClean="0"/>
                        <a:t>Hydraulics</a:t>
                      </a:r>
                    </a:p>
                    <a:p>
                      <a:r>
                        <a:rPr lang="en-US" sz="1400" dirty="0" err="1" smtClean="0"/>
                        <a:t>Locksmithing</a:t>
                      </a:r>
                      <a:r>
                        <a:rPr lang="en-US" sz="1400" dirty="0" smtClean="0"/>
                        <a:t> and safe repairing</a:t>
                      </a:r>
                    </a:p>
                    <a:p>
                      <a:r>
                        <a:rPr lang="en-US" sz="1400" dirty="0" smtClean="0"/>
                        <a:t>Mechanical engineering</a:t>
                      </a:r>
                    </a:p>
                    <a:p>
                      <a:r>
                        <a:rPr lang="en-US" sz="1400" dirty="0" smtClean="0"/>
                        <a:t>Mechanical trades</a:t>
                      </a:r>
                    </a:p>
                    <a:p>
                      <a:r>
                        <a:rPr lang="en-US" sz="1400" dirty="0" smtClean="0"/>
                        <a:t>Metal casting and patternmaking</a:t>
                      </a:r>
                    </a:p>
                    <a:p>
                      <a:r>
                        <a:rPr lang="en-US" sz="1400" dirty="0" smtClean="0"/>
                        <a:t>Metal fitting, turning and machining</a:t>
                      </a:r>
                    </a:p>
                    <a:p>
                      <a:r>
                        <a:rPr lang="en-US" sz="1400" dirty="0" smtClean="0"/>
                        <a:t>Metallurgical engineering</a:t>
                      </a:r>
                    </a:p>
                    <a:p>
                      <a:r>
                        <a:rPr lang="en-US" sz="1400" dirty="0" smtClean="0"/>
                        <a:t>Precision mechanics</a:t>
                      </a:r>
                    </a:p>
                    <a:p>
                      <a:r>
                        <a:rPr lang="en-US" sz="1400" dirty="0" smtClean="0"/>
                        <a:t>Sheet metal working</a:t>
                      </a:r>
                    </a:p>
                    <a:p>
                      <a:r>
                        <a:rPr lang="en-US" sz="1400" dirty="0" smtClean="0"/>
                        <a:t>Steel production</a:t>
                      </a:r>
                    </a:p>
                    <a:p>
                      <a:r>
                        <a:rPr lang="en-US" sz="1400" dirty="0" smtClean="0"/>
                        <a:t>Tool and die making</a:t>
                      </a:r>
                    </a:p>
                    <a:p>
                      <a:r>
                        <a:rPr lang="en-US" sz="1400" dirty="0" smtClean="0"/>
                        <a:t>Welding</a:t>
                      </a:r>
                      <a:endParaRPr lang="en-US" sz="1400" dirty="0"/>
                    </a:p>
                  </a:txBody>
                  <a:tcPr/>
                </a:tc>
                <a:tc>
                  <a:txBody>
                    <a:bodyPr/>
                    <a:lstStyle/>
                    <a:p>
                      <a:r>
                        <a:rPr lang="en-US" sz="1400" dirty="0" smtClean="0"/>
                        <a:t>Broadcasting electronics</a:t>
                      </a:r>
                    </a:p>
                    <a:p>
                      <a:r>
                        <a:rPr lang="en-US" sz="1400" dirty="0" smtClean="0"/>
                        <a:t>Communication systems</a:t>
                      </a:r>
                    </a:p>
                    <a:p>
                      <a:r>
                        <a:rPr lang="en-US" sz="1400" dirty="0" smtClean="0"/>
                        <a:t>Communications equipment installation</a:t>
                      </a:r>
                    </a:p>
                    <a:p>
                      <a:r>
                        <a:rPr lang="en-US" sz="1400" dirty="0" smtClean="0"/>
                        <a:t>Communications equipment maintenance</a:t>
                      </a:r>
                    </a:p>
                    <a:p>
                      <a:r>
                        <a:rPr lang="en-US" sz="1400" dirty="0" smtClean="0"/>
                        <a:t>Computer engineering</a:t>
                      </a:r>
                    </a:p>
                    <a:p>
                      <a:r>
                        <a:rPr lang="en-US" sz="1400" dirty="0" smtClean="0"/>
                        <a:t>Computer repairing</a:t>
                      </a:r>
                    </a:p>
                    <a:p>
                      <a:r>
                        <a:rPr lang="en-US" sz="1400" dirty="0" smtClean="0"/>
                        <a:t>Control engineering</a:t>
                      </a:r>
                    </a:p>
                    <a:p>
                      <a:r>
                        <a:rPr lang="en-US" sz="1400" dirty="0" smtClean="0"/>
                        <a:t>Data processing technology</a:t>
                      </a:r>
                    </a:p>
                    <a:p>
                      <a:r>
                        <a:rPr lang="en-US" sz="1400" dirty="0" smtClean="0"/>
                        <a:t>Digital technology</a:t>
                      </a:r>
                    </a:p>
                    <a:p>
                      <a:r>
                        <a:rPr lang="en-US" sz="1400" dirty="0" smtClean="0"/>
                        <a:t>Electronic engineering</a:t>
                      </a:r>
                    </a:p>
                    <a:p>
                      <a:r>
                        <a:rPr lang="en-US" sz="1400" dirty="0" smtClean="0"/>
                        <a:t>Electronic equipment servicing</a:t>
                      </a:r>
                    </a:p>
                    <a:p>
                      <a:r>
                        <a:rPr lang="en-US" sz="1400" dirty="0" smtClean="0"/>
                        <a:t>Network technology </a:t>
                      </a:r>
                    </a:p>
                    <a:p>
                      <a:r>
                        <a:rPr lang="en-US" sz="1400" dirty="0" smtClean="0"/>
                        <a:t>Robotics</a:t>
                      </a:r>
                    </a:p>
                    <a:p>
                      <a:r>
                        <a:rPr lang="en-US" sz="1400" dirty="0" smtClean="0"/>
                        <a:t>Telecommunications technology</a:t>
                      </a:r>
                    </a:p>
                    <a:p>
                      <a:r>
                        <a:rPr lang="en-US" sz="1400" dirty="0" smtClean="0"/>
                        <a:t>Television and radio repairing</a:t>
                      </a:r>
                    </a:p>
                    <a:p>
                      <a:endParaRPr lang="en-US" sz="1400" dirty="0"/>
                    </a:p>
                  </a:txBody>
                  <a:tcPr/>
                </a:tc>
                <a:tc>
                  <a:txBody>
                    <a:bodyPr/>
                    <a:lstStyle/>
                    <a:p>
                      <a:r>
                        <a:rPr lang="en-US" sz="1400" dirty="0" smtClean="0"/>
                        <a:t>Aerospace engineering</a:t>
                      </a:r>
                    </a:p>
                    <a:p>
                      <a:r>
                        <a:rPr lang="en-US" sz="1400" dirty="0" smtClean="0"/>
                        <a:t>Aircraft engineering</a:t>
                      </a:r>
                    </a:p>
                    <a:p>
                      <a:r>
                        <a:rPr lang="en-US" sz="1400" dirty="0" smtClean="0"/>
                        <a:t>Aircraft maintenance</a:t>
                      </a:r>
                    </a:p>
                    <a:p>
                      <a:r>
                        <a:rPr lang="en-US" sz="1400" dirty="0" smtClean="0"/>
                        <a:t>Automotive electrical systems</a:t>
                      </a:r>
                    </a:p>
                    <a:p>
                      <a:r>
                        <a:rPr lang="en-US" sz="1400" dirty="0" smtClean="0"/>
                        <a:t>Automotive engineering</a:t>
                      </a:r>
                    </a:p>
                    <a:p>
                      <a:r>
                        <a:rPr lang="en-US" sz="1400" dirty="0" smtClean="0"/>
                        <a:t>Avionics</a:t>
                      </a:r>
                    </a:p>
                    <a:p>
                      <a:r>
                        <a:rPr lang="en-US" sz="1400" dirty="0" smtClean="0"/>
                        <a:t>Coachwork</a:t>
                      </a:r>
                    </a:p>
                    <a:p>
                      <a:r>
                        <a:rPr lang="en-US" sz="1400" dirty="0" smtClean="0"/>
                        <a:t>Marine engineering </a:t>
                      </a:r>
                    </a:p>
                    <a:p>
                      <a:r>
                        <a:rPr lang="en-US" sz="1400" dirty="0" smtClean="0"/>
                        <a:t>Motorcycle engineering </a:t>
                      </a:r>
                    </a:p>
                    <a:p>
                      <a:r>
                        <a:rPr lang="en-US" sz="1400" dirty="0" smtClean="0"/>
                        <a:t>Panel beating</a:t>
                      </a:r>
                    </a:p>
                    <a:p>
                      <a:r>
                        <a:rPr lang="en-US" sz="1400" dirty="0" smtClean="0"/>
                        <a:t>Shipbuilding</a:t>
                      </a:r>
                    </a:p>
                    <a:p>
                      <a:r>
                        <a:rPr lang="en-US" sz="1400" dirty="0" smtClean="0"/>
                        <a:t>Train repair and maintenance</a:t>
                      </a:r>
                    </a:p>
                    <a:p>
                      <a:r>
                        <a:rPr lang="en-US" sz="1400" dirty="0" smtClean="0"/>
                        <a:t>Vehicle building and repairing</a:t>
                      </a:r>
                    </a:p>
                    <a:p>
                      <a:r>
                        <a:rPr lang="en-US" sz="1400" dirty="0" smtClean="0"/>
                        <a:t>Vehicle varnishing/spraying</a:t>
                      </a:r>
                    </a:p>
                    <a:p>
                      <a:endParaRPr lang="en-US" sz="1400" dirty="0"/>
                    </a:p>
                  </a:txBody>
                  <a:tcPr/>
                </a:tc>
                <a:extLst>
                  <a:ext uri="{0D108BD9-81ED-4DB2-BD59-A6C34878D82A}">
                    <a16:rowId xmlns:a16="http://schemas.microsoft.com/office/drawing/2014/main" val="2092385457"/>
                  </a:ext>
                </a:extLst>
              </a:tr>
            </a:tbl>
          </a:graphicData>
        </a:graphic>
      </p:graphicFrame>
    </p:spTree>
    <p:extLst>
      <p:ext uri="{BB962C8B-B14F-4D97-AF65-F5344CB8AC3E}">
        <p14:creationId xmlns:p14="http://schemas.microsoft.com/office/powerpoint/2010/main" val="23158241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266331"/>
            <a:ext cx="10018713" cy="426128"/>
          </a:xfrm>
        </p:spPr>
        <p:txBody>
          <a:bodyPr>
            <a:normAutofit fontScale="90000"/>
          </a:bodyPr>
          <a:lstStyle/>
          <a:p>
            <a:r>
              <a:rPr lang="en-US" dirty="0" err="1" smtClean="0"/>
              <a:t>Inginerie</a:t>
            </a:r>
            <a:r>
              <a:rPr lang="en-US" dirty="0" smtClean="0"/>
              <a:t> </a:t>
            </a:r>
            <a:r>
              <a:rPr lang="en-US" dirty="0" err="1" smtClean="0"/>
              <a:t>si</a:t>
            </a:r>
            <a:r>
              <a:rPr lang="en-US" dirty="0" smtClean="0"/>
              <a:t> TIC-</a:t>
            </a:r>
            <a:r>
              <a:rPr lang="en-US" dirty="0" err="1" smtClean="0"/>
              <a:t>exemple</a:t>
            </a:r>
            <a:r>
              <a:rPr lang="en-US" dirty="0" smtClean="0"/>
              <a:t> </a:t>
            </a:r>
            <a:r>
              <a:rPr lang="en-US" dirty="0" err="1" smtClean="0"/>
              <a:t>programe</a:t>
            </a:r>
            <a:r>
              <a:rPr lang="en-US" dirty="0" smtClean="0"/>
              <a:t> de </a:t>
            </a:r>
            <a:r>
              <a:rPr lang="en-US" dirty="0" err="1" smtClean="0"/>
              <a:t>studii</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25189441"/>
              </p:ext>
            </p:extLst>
          </p:nvPr>
        </p:nvGraphicFramePr>
        <p:xfrm>
          <a:off x="1484313" y="860423"/>
          <a:ext cx="10018710" cy="6583680"/>
        </p:xfrm>
        <a:graphic>
          <a:graphicData uri="http://schemas.openxmlformats.org/drawingml/2006/table">
            <a:tbl>
              <a:tblPr firstRow="1" bandRow="1">
                <a:tableStyleId>{5C22544A-7EE6-4342-B048-85BDC9FD1C3A}</a:tableStyleId>
              </a:tblPr>
              <a:tblGrid>
                <a:gridCol w="1669785">
                  <a:extLst>
                    <a:ext uri="{9D8B030D-6E8A-4147-A177-3AD203B41FA5}">
                      <a16:colId xmlns:a16="http://schemas.microsoft.com/office/drawing/2014/main" val="2960999560"/>
                    </a:ext>
                  </a:extLst>
                </a:gridCol>
                <a:gridCol w="1669785">
                  <a:extLst>
                    <a:ext uri="{9D8B030D-6E8A-4147-A177-3AD203B41FA5}">
                      <a16:colId xmlns:a16="http://schemas.microsoft.com/office/drawing/2014/main" val="2758360952"/>
                    </a:ext>
                  </a:extLst>
                </a:gridCol>
                <a:gridCol w="1701204">
                  <a:extLst>
                    <a:ext uri="{9D8B030D-6E8A-4147-A177-3AD203B41FA5}">
                      <a16:colId xmlns:a16="http://schemas.microsoft.com/office/drawing/2014/main" val="2288361261"/>
                    </a:ext>
                  </a:extLst>
                </a:gridCol>
                <a:gridCol w="1638366">
                  <a:extLst>
                    <a:ext uri="{9D8B030D-6E8A-4147-A177-3AD203B41FA5}">
                      <a16:colId xmlns:a16="http://schemas.microsoft.com/office/drawing/2014/main" val="1288708528"/>
                    </a:ext>
                  </a:extLst>
                </a:gridCol>
                <a:gridCol w="1669785">
                  <a:extLst>
                    <a:ext uri="{9D8B030D-6E8A-4147-A177-3AD203B41FA5}">
                      <a16:colId xmlns:a16="http://schemas.microsoft.com/office/drawing/2014/main" val="119203969"/>
                    </a:ext>
                  </a:extLst>
                </a:gridCol>
                <a:gridCol w="1669785">
                  <a:extLst>
                    <a:ext uri="{9D8B030D-6E8A-4147-A177-3AD203B41FA5}">
                      <a16:colId xmlns:a16="http://schemas.microsoft.com/office/drawing/2014/main" val="410772335"/>
                    </a:ext>
                  </a:extLst>
                </a:gridCol>
              </a:tblGrid>
              <a:tr h="1196087">
                <a:tc>
                  <a:txBody>
                    <a:bodyPr/>
                    <a:lstStyle/>
                    <a:p>
                      <a:r>
                        <a:rPr lang="en-US" dirty="0" smtClean="0"/>
                        <a:t>Environmental protection technology</a:t>
                      </a:r>
                      <a:endParaRPr lang="en-US" dirty="0"/>
                    </a:p>
                  </a:txBody>
                  <a:tcPr/>
                </a:tc>
                <a:tc>
                  <a:txBody>
                    <a:bodyPr/>
                    <a:lstStyle/>
                    <a:p>
                      <a:r>
                        <a:rPr lang="en-US" dirty="0" smtClean="0"/>
                        <a:t>Engineering and engineering trades not elsewhere classified</a:t>
                      </a:r>
                      <a:endParaRPr lang="en-US" dirty="0"/>
                    </a:p>
                  </a:txBody>
                  <a:tcPr/>
                </a:tc>
                <a:tc>
                  <a:txBody>
                    <a:bodyPr/>
                    <a:lstStyle/>
                    <a:p>
                      <a:r>
                        <a:rPr lang="en-US" dirty="0" smtClean="0"/>
                        <a:t>Materials (glass, paper, plastic and wood</a:t>
                      </a:r>
                      <a:endParaRPr lang="en-US" dirty="0"/>
                    </a:p>
                  </a:txBody>
                  <a:tcPr/>
                </a:tc>
                <a:tc>
                  <a:txBody>
                    <a:bodyPr/>
                    <a:lstStyle/>
                    <a:p>
                      <a:r>
                        <a:rPr lang="en-US" dirty="0" smtClean="0"/>
                        <a:t>	Computer use </a:t>
                      </a:r>
                      <a:endParaRPr lang="en-US" dirty="0"/>
                    </a:p>
                  </a:txBody>
                  <a:tcPr/>
                </a:tc>
                <a:tc>
                  <a:txBody>
                    <a:bodyPr/>
                    <a:lstStyle/>
                    <a:p>
                      <a:r>
                        <a:rPr lang="en-US" dirty="0" smtClean="0"/>
                        <a:t>Database and network design and administration</a:t>
                      </a:r>
                      <a:endParaRPr lang="en-US" dirty="0"/>
                    </a:p>
                  </a:txBody>
                  <a:tcPr/>
                </a:tc>
                <a:tc>
                  <a:txBody>
                    <a:bodyPr/>
                    <a:lstStyle/>
                    <a:p>
                      <a:r>
                        <a:rPr lang="en-US" dirty="0" smtClean="0"/>
                        <a:t>Software and applications development and analysis</a:t>
                      </a:r>
                      <a:endParaRPr lang="en-US" dirty="0"/>
                    </a:p>
                  </a:txBody>
                  <a:tcPr/>
                </a:tc>
                <a:extLst>
                  <a:ext uri="{0D108BD9-81ED-4DB2-BD59-A6C34878D82A}">
                    <a16:rowId xmlns:a16="http://schemas.microsoft.com/office/drawing/2014/main" val="2585391941"/>
                  </a:ext>
                </a:extLst>
              </a:tr>
              <a:tr h="4592865">
                <a:tc>
                  <a:txBody>
                    <a:bodyPr/>
                    <a:lstStyle/>
                    <a:p>
                      <a:r>
                        <a:rPr lang="en-US" sz="1400" dirty="0" smtClean="0"/>
                        <a:t>Air pollution control</a:t>
                      </a:r>
                    </a:p>
                    <a:p>
                      <a:r>
                        <a:rPr lang="en-US" sz="1400" dirty="0" smtClean="0"/>
                        <a:t>Ecological technology</a:t>
                      </a:r>
                    </a:p>
                    <a:p>
                      <a:r>
                        <a:rPr lang="en-US" sz="1400" dirty="0" smtClean="0"/>
                        <a:t>Energy efficiency</a:t>
                      </a:r>
                    </a:p>
                    <a:p>
                      <a:r>
                        <a:rPr lang="en-US" sz="1400" dirty="0" smtClean="0"/>
                        <a:t>Environmental engineering </a:t>
                      </a:r>
                    </a:p>
                    <a:p>
                      <a:r>
                        <a:rPr lang="en-US" sz="1400" dirty="0" smtClean="0"/>
                        <a:t>Industrial discharge control</a:t>
                      </a:r>
                    </a:p>
                    <a:p>
                      <a:r>
                        <a:rPr lang="en-US" sz="1400" dirty="0" smtClean="0"/>
                        <a:t>Noise pollution control</a:t>
                      </a:r>
                    </a:p>
                    <a:p>
                      <a:r>
                        <a:rPr lang="en-US" sz="1400" dirty="0" smtClean="0"/>
                        <a:t>Recycling</a:t>
                      </a:r>
                    </a:p>
                    <a:p>
                      <a:r>
                        <a:rPr lang="en-US" sz="1400" dirty="0" smtClean="0"/>
                        <a:t>Water pollution control</a:t>
                      </a:r>
                    </a:p>
                    <a:p>
                      <a:endParaRPr lang="en-US" dirty="0"/>
                    </a:p>
                  </a:txBody>
                  <a:tcPr/>
                </a:tc>
                <a:tc>
                  <a:txBody>
                    <a:bodyPr/>
                    <a:lstStyle/>
                    <a:p>
                      <a:r>
                        <a:rPr lang="en-US" dirty="0" smtClean="0"/>
                        <a:t>Nanotechnology</a:t>
                      </a:r>
                      <a:endParaRPr lang="en-US" dirty="0"/>
                    </a:p>
                  </a:txBody>
                  <a:tcPr/>
                </a:tc>
                <a:tc>
                  <a:txBody>
                    <a:bodyPr/>
                    <a:lstStyle/>
                    <a:p>
                      <a:r>
                        <a:rPr lang="en-US" sz="1400" dirty="0" smtClean="0"/>
                        <a:t>Boat building (non-motor)</a:t>
                      </a:r>
                    </a:p>
                    <a:p>
                      <a:r>
                        <a:rPr lang="en-US" sz="1400" dirty="0" smtClean="0"/>
                        <a:t>Cabinet making</a:t>
                      </a:r>
                    </a:p>
                    <a:p>
                      <a:r>
                        <a:rPr lang="en-US" sz="1400" dirty="0" smtClean="0"/>
                        <a:t>Carpentry (furniture)</a:t>
                      </a:r>
                    </a:p>
                    <a:p>
                      <a:r>
                        <a:rPr lang="en-US" sz="1400" dirty="0" smtClean="0"/>
                        <a:t>Ceramics (industrial) </a:t>
                      </a:r>
                    </a:p>
                    <a:p>
                      <a:r>
                        <a:rPr lang="en-US" sz="1400" dirty="0" smtClean="0"/>
                        <a:t>Furniture making </a:t>
                      </a:r>
                    </a:p>
                    <a:p>
                      <a:r>
                        <a:rPr lang="en-US" sz="1400" dirty="0" smtClean="0"/>
                        <a:t>Glass working (industrial)</a:t>
                      </a:r>
                    </a:p>
                    <a:p>
                      <a:r>
                        <a:rPr lang="en-US" sz="1400" dirty="0" smtClean="0"/>
                        <a:t>Industrial diamond production</a:t>
                      </a:r>
                    </a:p>
                    <a:p>
                      <a:r>
                        <a:rPr lang="en-US" sz="1400" dirty="0" smtClean="0"/>
                        <a:t>Paper manufacturing and processing</a:t>
                      </a:r>
                    </a:p>
                    <a:p>
                      <a:r>
                        <a:rPr lang="en-US" sz="1400" dirty="0" smtClean="0"/>
                        <a:t>Plastic manufacturing</a:t>
                      </a:r>
                    </a:p>
                    <a:p>
                      <a:r>
                        <a:rPr lang="en-US" sz="1400" dirty="0" smtClean="0"/>
                        <a:t>Rubber processing</a:t>
                      </a:r>
                    </a:p>
                    <a:p>
                      <a:r>
                        <a:rPr lang="en-US" sz="1400" dirty="0" smtClean="0"/>
                        <a:t>Timber technology</a:t>
                      </a:r>
                    </a:p>
                    <a:p>
                      <a:r>
                        <a:rPr lang="en-US" sz="1400" dirty="0" smtClean="0"/>
                        <a:t>Wood machining and turning</a:t>
                      </a:r>
                    </a:p>
                    <a:p>
                      <a:r>
                        <a:rPr lang="en-US" sz="1400" dirty="0" smtClean="0"/>
                        <a:t>Woodwork trades </a:t>
                      </a:r>
                    </a:p>
                    <a:p>
                      <a:endParaRPr lang="en-US" dirty="0"/>
                    </a:p>
                  </a:txBody>
                  <a:tcPr/>
                </a:tc>
                <a:tc>
                  <a:txBody>
                    <a:bodyPr/>
                    <a:lstStyle/>
                    <a:p>
                      <a:r>
                        <a:rPr lang="en-US" sz="1400" dirty="0" smtClean="0"/>
                        <a:t>Computer use</a:t>
                      </a:r>
                    </a:p>
                    <a:p>
                      <a:r>
                        <a:rPr lang="en-US" sz="1400" dirty="0" smtClean="0"/>
                        <a:t>Use of software for calculating (spread sheets)</a:t>
                      </a:r>
                    </a:p>
                    <a:p>
                      <a:r>
                        <a:rPr lang="en-US" sz="1400" dirty="0" smtClean="0"/>
                        <a:t>Use of software for data processing</a:t>
                      </a:r>
                    </a:p>
                    <a:p>
                      <a:r>
                        <a:rPr lang="en-US" sz="1400" dirty="0" smtClean="0"/>
                        <a:t>Use of software for desk top publishing</a:t>
                      </a:r>
                    </a:p>
                    <a:p>
                      <a:r>
                        <a:rPr lang="en-US" sz="1400" dirty="0" smtClean="0"/>
                        <a:t>Use of software for word processing</a:t>
                      </a:r>
                    </a:p>
                    <a:p>
                      <a:r>
                        <a:rPr lang="en-US" sz="1400" dirty="0" smtClean="0"/>
                        <a:t>Use of Internet</a:t>
                      </a:r>
                    </a:p>
                    <a:p>
                      <a:endParaRPr lang="en-US" dirty="0"/>
                    </a:p>
                  </a:txBody>
                  <a:tcPr/>
                </a:tc>
                <a:tc>
                  <a:txBody>
                    <a:bodyPr/>
                    <a:lstStyle/>
                    <a:p>
                      <a:r>
                        <a:rPr lang="en-US" dirty="0" smtClean="0"/>
                        <a:t>Computer </a:t>
                      </a:r>
                      <a:r>
                        <a:rPr lang="en-US" sz="1400" dirty="0" smtClean="0"/>
                        <a:t>administration and management</a:t>
                      </a:r>
                    </a:p>
                    <a:p>
                      <a:r>
                        <a:rPr lang="en-US" sz="1400" dirty="0" smtClean="0"/>
                        <a:t>Computer media applications</a:t>
                      </a:r>
                    </a:p>
                    <a:p>
                      <a:r>
                        <a:rPr lang="en-US" sz="1400" dirty="0" smtClean="0"/>
                        <a:t>Computer network installation and maintenance</a:t>
                      </a:r>
                    </a:p>
                    <a:p>
                      <a:r>
                        <a:rPr lang="en-US" sz="1400" dirty="0" smtClean="0"/>
                        <a:t>Database administrator studies</a:t>
                      </a:r>
                    </a:p>
                    <a:p>
                      <a:r>
                        <a:rPr lang="en-US" sz="1400" dirty="0" smtClean="0"/>
                        <a:t>Information technology administration</a:t>
                      </a:r>
                    </a:p>
                    <a:p>
                      <a:r>
                        <a:rPr lang="en-US" sz="1400" dirty="0" smtClean="0"/>
                        <a:t>Information technology security</a:t>
                      </a:r>
                    </a:p>
                    <a:p>
                      <a:r>
                        <a:rPr lang="en-US" sz="1400" dirty="0" smtClean="0"/>
                        <a:t>Network administration</a:t>
                      </a:r>
                    </a:p>
                    <a:p>
                      <a:r>
                        <a:rPr lang="en-US" sz="1400" dirty="0" smtClean="0"/>
                        <a:t>Network design</a:t>
                      </a:r>
                    </a:p>
                    <a:p>
                      <a:r>
                        <a:rPr lang="en-US" sz="1400" dirty="0" smtClean="0"/>
                        <a:t>Web design</a:t>
                      </a:r>
                    </a:p>
                    <a:p>
                      <a:endParaRPr lang="en-US" dirty="0"/>
                    </a:p>
                  </a:txBody>
                  <a:tcPr/>
                </a:tc>
                <a:tc>
                  <a:txBody>
                    <a:bodyPr/>
                    <a:lstStyle/>
                    <a:p>
                      <a:r>
                        <a:rPr lang="en-US" sz="1400" dirty="0" smtClean="0"/>
                        <a:t>Computer programming </a:t>
                      </a:r>
                    </a:p>
                    <a:p>
                      <a:r>
                        <a:rPr lang="en-US" sz="1400" dirty="0" smtClean="0"/>
                        <a:t>Computer science</a:t>
                      </a:r>
                    </a:p>
                    <a:p>
                      <a:r>
                        <a:rPr lang="en-US" sz="1400" dirty="0" smtClean="0"/>
                        <a:t>Computer systems analysis</a:t>
                      </a:r>
                    </a:p>
                    <a:p>
                      <a:r>
                        <a:rPr lang="en-US" sz="1400" dirty="0" smtClean="0"/>
                        <a:t>Computer systems design</a:t>
                      </a:r>
                    </a:p>
                    <a:p>
                      <a:r>
                        <a:rPr lang="en-US" sz="1400" dirty="0" smtClean="0"/>
                        <a:t>Informatics</a:t>
                      </a:r>
                    </a:p>
                    <a:p>
                      <a:r>
                        <a:rPr lang="en-US" sz="1400" dirty="0" smtClean="0"/>
                        <a:t>Operating systems</a:t>
                      </a:r>
                    </a:p>
                    <a:p>
                      <a:r>
                        <a:rPr lang="en-US" sz="1400" dirty="0" smtClean="0"/>
                        <a:t>Programming languages development</a:t>
                      </a:r>
                    </a:p>
                    <a:p>
                      <a:r>
                        <a:rPr lang="en-US" sz="1400" dirty="0" smtClean="0"/>
                        <a:t>Software development</a:t>
                      </a:r>
                    </a:p>
                    <a:p>
                      <a:r>
                        <a:rPr lang="en-US" sz="1400" dirty="0" smtClean="0"/>
                        <a:t>Software p</a:t>
                      </a:r>
                      <a:r>
                        <a:rPr lang="en-US" dirty="0" smtClean="0"/>
                        <a:t>rogramming</a:t>
                      </a:r>
                    </a:p>
                    <a:p>
                      <a:endParaRPr lang="en-US" dirty="0"/>
                    </a:p>
                  </a:txBody>
                  <a:tcPr/>
                </a:tc>
                <a:extLst>
                  <a:ext uri="{0D108BD9-81ED-4DB2-BD59-A6C34878D82A}">
                    <a16:rowId xmlns:a16="http://schemas.microsoft.com/office/drawing/2014/main" val="3509607386"/>
                  </a:ext>
                </a:extLst>
              </a:tr>
            </a:tbl>
          </a:graphicData>
        </a:graphic>
      </p:graphicFrame>
    </p:spTree>
    <p:extLst>
      <p:ext uri="{BB962C8B-B14F-4D97-AF65-F5344CB8AC3E}">
        <p14:creationId xmlns:p14="http://schemas.microsoft.com/office/powerpoint/2010/main" val="16012319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9072" y="1091953"/>
            <a:ext cx="9436608" cy="5193437"/>
          </a:xfrm>
        </p:spPr>
        <p:txBody>
          <a:bodyPr>
            <a:normAutofit/>
          </a:bodyPr>
          <a:lstStyle/>
          <a:p>
            <a:r>
              <a:rPr lang="en-US" sz="2800" dirty="0" smtClean="0"/>
              <a:t>HG /</a:t>
            </a:r>
            <a:r>
              <a:rPr lang="en-US" sz="2800" dirty="0" err="1" smtClean="0"/>
              <a:t>ordin</a:t>
            </a:r>
            <a:r>
              <a:rPr lang="en-US" sz="2800" dirty="0" smtClean="0"/>
              <a:t> :</a:t>
            </a:r>
          </a:p>
          <a:p>
            <a:r>
              <a:rPr lang="ro-RO" sz="2800" dirty="0" smtClean="0"/>
              <a:t>Domeniile ISCED</a:t>
            </a:r>
          </a:p>
          <a:p>
            <a:r>
              <a:rPr lang="ro-RO" sz="2800" dirty="0" smtClean="0"/>
              <a:t>Modelul statistic ISCED</a:t>
            </a:r>
            <a:r>
              <a:rPr lang="en-US" sz="2800" dirty="0" smtClean="0"/>
              <a:t> de </a:t>
            </a:r>
            <a:r>
              <a:rPr lang="en-US" sz="2800" dirty="0" err="1" smtClean="0"/>
              <a:t>raportare</a:t>
            </a:r>
            <a:r>
              <a:rPr lang="en-US" sz="2800" dirty="0" smtClean="0"/>
              <a:t> </a:t>
            </a:r>
            <a:r>
              <a:rPr lang="en-US" sz="2800" dirty="0" err="1" smtClean="0"/>
              <a:t>unitar</a:t>
            </a:r>
            <a:r>
              <a:rPr lang="ro-RO" sz="2800" dirty="0" smtClean="0"/>
              <a:t>ă</a:t>
            </a:r>
            <a:r>
              <a:rPr lang="en-US" sz="2800" dirty="0" smtClean="0"/>
              <a:t> c</a:t>
            </a:r>
            <a:r>
              <a:rPr lang="ro-RO" sz="2800" dirty="0" smtClean="0"/>
              <a:t>ă</a:t>
            </a:r>
            <a:r>
              <a:rPr lang="en-US" sz="2800" dirty="0" err="1" smtClean="0"/>
              <a:t>tre</a:t>
            </a:r>
            <a:r>
              <a:rPr lang="en-US" sz="2800" dirty="0" smtClean="0"/>
              <a:t> INS a </a:t>
            </a:r>
            <a:r>
              <a:rPr lang="en-US" sz="2800" dirty="0" err="1" smtClean="0"/>
              <a:t>universit</a:t>
            </a:r>
            <a:r>
              <a:rPr lang="ro-RO" sz="2800" dirty="0" err="1" smtClean="0"/>
              <a:t>ăț</a:t>
            </a:r>
            <a:r>
              <a:rPr lang="en-US" sz="2800" dirty="0" err="1" smtClean="0"/>
              <a:t>ilor</a:t>
            </a:r>
            <a:r>
              <a:rPr lang="en-US" sz="2800" dirty="0" smtClean="0"/>
              <a:t> </a:t>
            </a:r>
            <a:endParaRPr lang="ro-RO" sz="2800" dirty="0" smtClean="0"/>
          </a:p>
          <a:p>
            <a:r>
              <a:rPr lang="ro-RO" sz="2800" dirty="0" smtClean="0"/>
              <a:t>Corelarea ș</a:t>
            </a:r>
            <a:r>
              <a:rPr lang="en-US" sz="2800" dirty="0" err="1" smtClean="0"/>
              <a:t>i</a:t>
            </a:r>
            <a:r>
              <a:rPr lang="en-US" sz="2800" dirty="0" smtClean="0"/>
              <a:t> </a:t>
            </a:r>
            <a:r>
              <a:rPr lang="ro-RO" sz="2800" dirty="0" smtClean="0"/>
              <a:t>î</a:t>
            </a:r>
            <a:r>
              <a:rPr lang="en-US" sz="2800" dirty="0" err="1" smtClean="0"/>
              <a:t>nlocuirea</a:t>
            </a:r>
            <a:r>
              <a:rPr lang="en-US" sz="2800" dirty="0" smtClean="0"/>
              <a:t> </a:t>
            </a:r>
            <a:r>
              <a:rPr lang="ro-RO" sz="2800" dirty="0" smtClean="0"/>
              <a:t>domeniilor</a:t>
            </a:r>
            <a:r>
              <a:rPr lang="en-US" sz="2800" dirty="0" smtClean="0"/>
              <a:t> </a:t>
            </a:r>
            <a:r>
              <a:rPr lang="ro-RO" sz="2800" dirty="0" smtClean="0"/>
              <a:t>ș</a:t>
            </a:r>
            <a:r>
              <a:rPr lang="en-US" sz="2800" dirty="0" err="1" smtClean="0"/>
              <a:t>i</a:t>
            </a:r>
            <a:r>
              <a:rPr lang="en-US" sz="2800" dirty="0" smtClean="0"/>
              <a:t> </a:t>
            </a:r>
            <a:r>
              <a:rPr lang="en-US" sz="2800" dirty="0" err="1" smtClean="0"/>
              <a:t>ramurilor</a:t>
            </a:r>
            <a:r>
              <a:rPr lang="en-US" sz="2800" dirty="0" smtClean="0"/>
              <a:t> de </a:t>
            </a:r>
            <a:r>
              <a:rPr lang="ro-RO" sz="2800" dirty="0" smtClean="0"/>
              <a:t>ș</a:t>
            </a:r>
            <a:r>
              <a:rPr lang="en-US" sz="2800" dirty="0" err="1" smtClean="0"/>
              <a:t>tiin</a:t>
            </a:r>
            <a:r>
              <a:rPr lang="ro-RO" sz="2800" dirty="0" err="1" smtClean="0"/>
              <a:t>ță</a:t>
            </a:r>
            <a:r>
              <a:rPr lang="en-US" sz="2800" dirty="0" smtClean="0"/>
              <a:t> </a:t>
            </a:r>
            <a:r>
              <a:rPr lang="ro-RO" sz="2800" dirty="0" smtClean="0"/>
              <a:t> din </a:t>
            </a:r>
            <a:r>
              <a:rPr lang="en-US" sz="2800" dirty="0" smtClean="0"/>
              <a:t>HG</a:t>
            </a:r>
            <a:r>
              <a:rPr lang="ro-RO" sz="2800" dirty="0" smtClean="0"/>
              <a:t> cu </a:t>
            </a:r>
            <a:r>
              <a:rPr lang="en-US" sz="2800" dirty="0" err="1" smtClean="0"/>
              <a:t>domeniile</a:t>
            </a:r>
            <a:r>
              <a:rPr lang="en-US" sz="2800" dirty="0" smtClean="0"/>
              <a:t> </a:t>
            </a:r>
            <a:r>
              <a:rPr lang="ro-RO" sz="2800" dirty="0" smtClean="0"/>
              <a:t> din </a:t>
            </a:r>
            <a:r>
              <a:rPr lang="en-US" sz="2800" dirty="0" smtClean="0"/>
              <a:t>ISCED</a:t>
            </a:r>
            <a:r>
              <a:rPr lang="en-US" sz="2800" dirty="0"/>
              <a:t> </a:t>
            </a:r>
            <a:r>
              <a:rPr lang="en-US" sz="2800" dirty="0" smtClean="0"/>
              <a:t>conf.</a:t>
            </a:r>
            <a:r>
              <a:rPr lang="ro-RO" sz="2800" dirty="0" smtClean="0"/>
              <a:t> </a:t>
            </a:r>
            <a:r>
              <a:rPr lang="en-US" sz="2800" dirty="0" smtClean="0"/>
              <a:t>art 137 </a:t>
            </a:r>
            <a:r>
              <a:rPr lang="en-US" sz="2800" dirty="0" err="1" smtClean="0"/>
              <a:t>alin</a:t>
            </a:r>
            <a:r>
              <a:rPr lang="en-US" sz="2800" dirty="0" smtClean="0"/>
              <a:t>.(4) din </a:t>
            </a:r>
            <a:r>
              <a:rPr lang="ro-RO" sz="2800" dirty="0" smtClean="0"/>
              <a:t>L</a:t>
            </a:r>
            <a:r>
              <a:rPr lang="en-US" sz="2800" dirty="0" err="1" smtClean="0"/>
              <a:t>egea</a:t>
            </a:r>
            <a:r>
              <a:rPr lang="en-US" sz="2800" dirty="0" smtClean="0"/>
              <a:t> </a:t>
            </a:r>
            <a:r>
              <a:rPr lang="en-US" sz="2800" dirty="0" err="1" smtClean="0"/>
              <a:t>educa</a:t>
            </a:r>
            <a:r>
              <a:rPr lang="ro-RO" sz="2800" dirty="0" smtClean="0"/>
              <a:t>ț</a:t>
            </a:r>
            <a:r>
              <a:rPr lang="en-US" sz="2800" dirty="0" err="1" smtClean="0"/>
              <a:t>iei</a:t>
            </a:r>
            <a:r>
              <a:rPr lang="en-US" sz="2800" dirty="0" smtClean="0"/>
              <a:t> </a:t>
            </a:r>
            <a:r>
              <a:rPr lang="en-US" sz="2800" dirty="0" err="1" smtClean="0"/>
              <a:t>na</a:t>
            </a:r>
            <a:r>
              <a:rPr lang="ro-RO" sz="2800" dirty="0" smtClean="0"/>
              <a:t>ț</a:t>
            </a:r>
            <a:r>
              <a:rPr lang="en-US" sz="2800" dirty="0" err="1" smtClean="0"/>
              <a:t>ionale</a:t>
            </a:r>
            <a:r>
              <a:rPr lang="en-US" sz="2800" dirty="0" smtClean="0"/>
              <a:t> </a:t>
            </a:r>
          </a:p>
          <a:p>
            <a:r>
              <a:rPr lang="en-US" sz="2800" dirty="0" err="1" smtClean="0"/>
              <a:t>Ordin</a:t>
            </a:r>
            <a:r>
              <a:rPr lang="en-US" sz="2800" dirty="0" smtClean="0"/>
              <a:t> </a:t>
            </a:r>
          </a:p>
          <a:p>
            <a:r>
              <a:rPr lang="en-US" sz="2800" dirty="0" err="1" smtClean="0"/>
              <a:t>Adoptarea</a:t>
            </a:r>
            <a:r>
              <a:rPr lang="en-US" sz="2800" dirty="0" smtClean="0"/>
              <a:t> </a:t>
            </a:r>
            <a:r>
              <a:rPr lang="en-US" sz="2800" dirty="0" err="1" smtClean="0"/>
              <a:t>Ghidului</a:t>
            </a:r>
            <a:r>
              <a:rPr lang="en-US" sz="2800" dirty="0" smtClean="0"/>
              <a:t> European </a:t>
            </a:r>
            <a:r>
              <a:rPr lang="en-US" sz="2800" dirty="0" err="1" smtClean="0"/>
              <a:t>privind</a:t>
            </a:r>
            <a:r>
              <a:rPr lang="en-US" sz="2800" dirty="0" smtClean="0"/>
              <a:t> </a:t>
            </a:r>
            <a:r>
              <a:rPr lang="en-US" sz="2800" dirty="0" err="1" smtClean="0"/>
              <a:t>Creditele</a:t>
            </a:r>
            <a:r>
              <a:rPr lang="en-US" sz="2800" dirty="0" smtClean="0"/>
              <a:t> ECTS</a:t>
            </a:r>
            <a:endParaRPr lang="en-US" sz="2800" dirty="0"/>
          </a:p>
        </p:txBody>
      </p:sp>
      <p:sp>
        <p:nvSpPr>
          <p:cNvPr id="4" name="Title 1"/>
          <p:cNvSpPr>
            <a:spLocks noGrp="1"/>
          </p:cNvSpPr>
          <p:nvPr>
            <p:ph type="title"/>
          </p:nvPr>
        </p:nvSpPr>
        <p:spPr>
          <a:xfrm>
            <a:off x="985421" y="283465"/>
            <a:ext cx="10928412" cy="737468"/>
          </a:xfrm>
        </p:spPr>
        <p:txBody>
          <a:bodyPr>
            <a:normAutofit/>
          </a:bodyPr>
          <a:lstStyle/>
          <a:p>
            <a:r>
              <a:rPr lang="ro-RO" b="1" dirty="0" smtClean="0"/>
              <a:t>P</a:t>
            </a:r>
            <a:r>
              <a:rPr lang="en-US" b="1" dirty="0" err="1" smtClean="0"/>
              <a:t>lanificare</a:t>
            </a:r>
            <a:r>
              <a:rPr lang="en-US" b="1" dirty="0" smtClean="0"/>
              <a:t> </a:t>
            </a:r>
            <a:endParaRPr lang="en-US" b="1" dirty="0"/>
          </a:p>
        </p:txBody>
      </p:sp>
    </p:spTree>
    <p:extLst>
      <p:ext uri="{BB962C8B-B14F-4D97-AF65-F5344CB8AC3E}">
        <p14:creationId xmlns:p14="http://schemas.microsoft.com/office/powerpoint/2010/main" val="19094726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5920" y="635726"/>
            <a:ext cx="9901645" cy="5564777"/>
          </a:xfrm>
          <a:prstGeom prst="rect">
            <a:avLst/>
          </a:prstGeom>
        </p:spPr>
      </p:pic>
    </p:spTree>
    <p:extLst>
      <p:ext uri="{BB962C8B-B14F-4D97-AF65-F5344CB8AC3E}">
        <p14:creationId xmlns:p14="http://schemas.microsoft.com/office/powerpoint/2010/main" val="32842144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8889" y="685801"/>
            <a:ext cx="10624135" cy="548196"/>
          </a:xfrm>
        </p:spPr>
        <p:txBody>
          <a:bodyPr>
            <a:normAutofit fontScale="90000"/>
          </a:bodyPr>
          <a:lstStyle/>
          <a:p>
            <a:r>
              <a:rPr lang="en-US" sz="2000" dirty="0" smtClean="0"/>
              <a:t>U7</a:t>
            </a:r>
            <a:r>
              <a:rPr lang="en-US" sz="2000" dirty="0" smtClean="0"/>
              <a:t>+/2019/ 9-10 </a:t>
            </a:r>
            <a:r>
              <a:rPr lang="en-US" sz="2000" dirty="0" err="1" smtClean="0"/>
              <a:t>iulie</a:t>
            </a:r>
            <a:r>
              <a:rPr lang="en-US" sz="2000" dirty="0" smtClean="0"/>
              <a:t> Paris /</a:t>
            </a:r>
            <a:r>
              <a:rPr lang="en-US" sz="1800" b="1" dirty="0" smtClean="0"/>
              <a:t>45</a:t>
            </a:r>
            <a:r>
              <a:rPr lang="en-US" sz="1800" b="1" dirty="0"/>
              <a:t>+ universities will attend the inaugural U7 </a:t>
            </a:r>
            <a:r>
              <a:rPr lang="en-US" sz="1800" b="1"/>
              <a:t>Alliance </a:t>
            </a:r>
            <a:r>
              <a:rPr lang="en-US" sz="1800" b="1" smtClean="0"/>
              <a:t>Summit/6.</a:t>
            </a:r>
            <a:r>
              <a:rPr lang="en-US" sz="1800" smtClean="0"/>
              <a:t>principii </a:t>
            </a:r>
            <a:r>
              <a:rPr lang="en-US" sz="1800" dirty="0" err="1"/>
              <a:t>pentru</a:t>
            </a:r>
            <a:r>
              <a:rPr lang="en-US" sz="1800" dirty="0"/>
              <a:t> </a:t>
            </a:r>
            <a:r>
              <a:rPr lang="en-US" sz="1800" dirty="0" err="1"/>
              <a:t>universitati</a:t>
            </a:r>
            <a:r>
              <a:rPr lang="en-US" sz="1800" dirty="0"/>
              <a:t> </a:t>
            </a:r>
            <a:r>
              <a:rPr lang="en-US" b="1" dirty="0"/>
              <a:t/>
            </a:r>
            <a:br>
              <a:rPr lang="en-US" b="1" dirty="0"/>
            </a:br>
            <a:endParaRPr lang="en-US" sz="2000" dirty="0"/>
          </a:p>
        </p:txBody>
      </p:sp>
      <p:pic>
        <p:nvPicPr>
          <p:cNvPr id="4" name="Content Placeholder 3"/>
          <p:cNvPicPr>
            <a:picLocks noGrp="1" noChangeAspect="1"/>
          </p:cNvPicPr>
          <p:nvPr>
            <p:ph idx="1"/>
          </p:nvPr>
        </p:nvPicPr>
        <p:blipFill>
          <a:blip r:embed="rId2"/>
          <a:stretch>
            <a:fillRect/>
          </a:stretch>
        </p:blipFill>
        <p:spPr>
          <a:xfrm>
            <a:off x="1242874" y="1233488"/>
            <a:ext cx="10449017" cy="5353050"/>
          </a:xfrm>
          <a:prstGeom prst="rect">
            <a:avLst/>
          </a:prstGeom>
        </p:spPr>
      </p:pic>
    </p:spTree>
    <p:extLst>
      <p:ext uri="{BB962C8B-B14F-4D97-AF65-F5344CB8AC3E}">
        <p14:creationId xmlns:p14="http://schemas.microsoft.com/office/powerpoint/2010/main" val="37469137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237308"/>
          </a:xfrm>
        </p:spPr>
        <p:txBody>
          <a:bodyPr>
            <a:noAutofit/>
          </a:bodyPr>
          <a:lstStyle/>
          <a:p>
            <a:r>
              <a:rPr lang="en-US" sz="2800" dirty="0" err="1" smtClean="0"/>
              <a:t>Celor</a:t>
            </a:r>
            <a:r>
              <a:rPr lang="en-US" sz="2800" dirty="0" smtClean="0"/>
              <a:t> </a:t>
            </a:r>
            <a:r>
              <a:rPr lang="en-US" sz="2800" dirty="0" err="1" smtClean="0"/>
              <a:t>sceptici</a:t>
            </a:r>
            <a:r>
              <a:rPr lang="en-US" sz="2800" dirty="0" smtClean="0"/>
              <a:t>  : Sa </a:t>
            </a:r>
            <a:r>
              <a:rPr lang="en-US" sz="2800" dirty="0" err="1" smtClean="0"/>
              <a:t>invatam</a:t>
            </a:r>
            <a:r>
              <a:rPr lang="en-US" sz="2800" dirty="0" smtClean="0"/>
              <a:t> </a:t>
            </a:r>
            <a:r>
              <a:rPr lang="en-US" sz="2800" dirty="0" err="1" smtClean="0"/>
              <a:t>continu</a:t>
            </a:r>
            <a:r>
              <a:rPr lang="en-US" sz="2800" dirty="0" smtClean="0"/>
              <a:t> </a:t>
            </a:r>
            <a:endParaRPr lang="en-US" sz="2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50722654"/>
              </p:ext>
            </p:extLst>
          </p:nvPr>
        </p:nvGraphicFramePr>
        <p:xfrm>
          <a:off x="1484313" y="1071563"/>
          <a:ext cx="10018713" cy="6029484"/>
        </p:xfrm>
        <a:graphic>
          <a:graphicData uri="http://schemas.openxmlformats.org/drawingml/2006/table">
            <a:tbl>
              <a:tblPr firstRow="1" bandRow="1">
                <a:tableStyleId>{5C22544A-7EE6-4342-B048-85BDC9FD1C3A}</a:tableStyleId>
              </a:tblPr>
              <a:tblGrid>
                <a:gridCol w="3339571">
                  <a:extLst>
                    <a:ext uri="{9D8B030D-6E8A-4147-A177-3AD203B41FA5}">
                      <a16:colId xmlns:a16="http://schemas.microsoft.com/office/drawing/2014/main" val="4159635110"/>
                    </a:ext>
                  </a:extLst>
                </a:gridCol>
                <a:gridCol w="3339571">
                  <a:extLst>
                    <a:ext uri="{9D8B030D-6E8A-4147-A177-3AD203B41FA5}">
                      <a16:colId xmlns:a16="http://schemas.microsoft.com/office/drawing/2014/main" val="4134482231"/>
                    </a:ext>
                  </a:extLst>
                </a:gridCol>
                <a:gridCol w="3339571">
                  <a:extLst>
                    <a:ext uri="{9D8B030D-6E8A-4147-A177-3AD203B41FA5}">
                      <a16:colId xmlns:a16="http://schemas.microsoft.com/office/drawing/2014/main" val="3968747993"/>
                    </a:ext>
                  </a:extLst>
                </a:gridCol>
              </a:tblGrid>
              <a:tr h="3222964">
                <a:tc>
                  <a:txBody>
                    <a:bodyPr/>
                    <a:lstStyle/>
                    <a:p>
                      <a:r>
                        <a:rPr lang="en-US" sz="1800" b="1" kern="1200" dirty="0" smtClean="0">
                          <a:solidFill>
                            <a:schemeClr val="lt1"/>
                          </a:solidFill>
                          <a:effectLst/>
                          <a:latin typeface="+mn-lt"/>
                          <a:ea typeface="+mn-ea"/>
                          <a:cs typeface="+mn-cs"/>
                        </a:rPr>
                        <a:t>Am </a:t>
                      </a:r>
                      <a:r>
                        <a:rPr lang="en-US" sz="1800" b="1" kern="1200" dirty="0" err="1" smtClean="0">
                          <a:solidFill>
                            <a:schemeClr val="lt1"/>
                          </a:solidFill>
                          <a:effectLst/>
                          <a:latin typeface="+mn-lt"/>
                          <a:ea typeface="+mn-ea"/>
                          <a:cs typeface="+mn-cs"/>
                        </a:rPr>
                        <a:t>invatat</a:t>
                      </a:r>
                      <a:r>
                        <a:rPr lang="en-US" sz="1800" b="1" kern="1200" dirty="0" smtClean="0">
                          <a:solidFill>
                            <a:schemeClr val="lt1"/>
                          </a:solidFill>
                          <a:effectLst/>
                          <a:latin typeface="+mn-lt"/>
                          <a:ea typeface="+mn-ea"/>
                          <a:cs typeface="+mn-cs"/>
                        </a:rPr>
                        <a:t>... ca </a:t>
                      </a:r>
                      <a:r>
                        <a:rPr lang="en-US" sz="1800" b="1" kern="1200" dirty="0" err="1" smtClean="0">
                          <a:solidFill>
                            <a:schemeClr val="lt1"/>
                          </a:solidFill>
                          <a:effectLst/>
                          <a:latin typeface="+mn-lt"/>
                          <a:ea typeface="+mn-ea"/>
                          <a:cs typeface="+mn-cs"/>
                        </a:rPr>
                        <a:t>nimeni</a:t>
                      </a:r>
                      <a:r>
                        <a:rPr lang="en-US" sz="1800" b="1" kern="1200" dirty="0" smtClean="0">
                          <a:solidFill>
                            <a:schemeClr val="lt1"/>
                          </a:solidFill>
                          <a:effectLst/>
                          <a:latin typeface="+mn-lt"/>
                          <a:ea typeface="+mn-ea"/>
                          <a:cs typeface="+mn-cs"/>
                        </a:rPr>
                        <a:t> nu </a:t>
                      </a:r>
                      <a:r>
                        <a:rPr lang="en-US" sz="1800" b="1" kern="1200" dirty="0" err="1" smtClean="0">
                          <a:solidFill>
                            <a:schemeClr val="lt1"/>
                          </a:solidFill>
                          <a:effectLst/>
                          <a:latin typeface="+mn-lt"/>
                          <a:ea typeface="+mn-ea"/>
                          <a:cs typeface="+mn-cs"/>
                        </a:rPr>
                        <a:t>este</a:t>
                      </a:r>
                      <a:r>
                        <a:rPr lang="en-US" sz="1800" b="1" kern="1200" dirty="0" smtClean="0">
                          <a:solidFill>
                            <a:schemeClr val="lt1"/>
                          </a:solidFill>
                          <a:effectLst/>
                          <a:latin typeface="+mn-lt"/>
                          <a:ea typeface="+mn-ea"/>
                          <a:cs typeface="+mn-cs"/>
                        </a:rPr>
                        <a:t> perfect... </a:t>
                      </a:r>
                      <a:br>
                        <a:rPr lang="en-US" sz="1800" b="1" kern="1200" dirty="0" smtClean="0">
                          <a:solidFill>
                            <a:schemeClr val="lt1"/>
                          </a:solidFill>
                          <a:effectLst/>
                          <a:latin typeface="+mn-lt"/>
                          <a:ea typeface="+mn-ea"/>
                          <a:cs typeface="+mn-cs"/>
                        </a:rPr>
                      </a:br>
                      <a:r>
                        <a:rPr lang="en-US" sz="1800" b="1" kern="1200" dirty="0" smtClean="0">
                          <a:solidFill>
                            <a:schemeClr val="lt1"/>
                          </a:solidFill>
                          <a:effectLst/>
                          <a:latin typeface="+mn-lt"/>
                          <a:ea typeface="+mn-ea"/>
                          <a:cs typeface="+mn-cs"/>
                        </a:rPr>
                        <a:t>Pina </a:t>
                      </a:r>
                      <a:r>
                        <a:rPr lang="en-US" sz="1800" b="1" kern="1200" dirty="0" err="1" smtClean="0">
                          <a:solidFill>
                            <a:schemeClr val="lt1"/>
                          </a:solidFill>
                          <a:effectLst/>
                          <a:latin typeface="+mn-lt"/>
                          <a:ea typeface="+mn-ea"/>
                          <a:cs typeface="+mn-cs"/>
                        </a:rPr>
                        <a:t>cind</a:t>
                      </a:r>
                      <a:r>
                        <a:rPr lang="en-US" sz="1800" b="1" kern="1200" dirty="0" smtClean="0">
                          <a:solidFill>
                            <a:schemeClr val="lt1"/>
                          </a:solidFill>
                          <a:effectLst/>
                          <a:latin typeface="+mn-lt"/>
                          <a:ea typeface="+mn-ea"/>
                          <a:cs typeface="+mn-cs"/>
                        </a:rPr>
                        <a:t> nu </a:t>
                      </a:r>
                      <a:r>
                        <a:rPr lang="en-US" sz="1800" b="1" kern="1200" dirty="0" err="1" smtClean="0">
                          <a:solidFill>
                            <a:schemeClr val="lt1"/>
                          </a:solidFill>
                          <a:effectLst/>
                          <a:latin typeface="+mn-lt"/>
                          <a:ea typeface="+mn-ea"/>
                          <a:cs typeface="+mn-cs"/>
                        </a:rPr>
                        <a:t>te</a:t>
                      </a:r>
                      <a:r>
                        <a:rPr lang="en-US" sz="1800" b="1" kern="1200" dirty="0" smtClean="0">
                          <a:solidFill>
                            <a:schemeClr val="lt1"/>
                          </a:solidFill>
                          <a:effectLst/>
                          <a:latin typeface="+mn-lt"/>
                          <a:ea typeface="+mn-ea"/>
                          <a:cs typeface="+mn-cs"/>
                        </a:rPr>
                        <a:t> </a:t>
                      </a:r>
                      <a:r>
                        <a:rPr lang="en-US" sz="1800" b="1" kern="1200" dirty="0" err="1" smtClean="0">
                          <a:solidFill>
                            <a:schemeClr val="lt1"/>
                          </a:solidFill>
                          <a:effectLst/>
                          <a:latin typeface="+mn-lt"/>
                          <a:ea typeface="+mn-ea"/>
                          <a:cs typeface="+mn-cs"/>
                        </a:rPr>
                        <a:t>indragostesti</a:t>
                      </a:r>
                      <a:r>
                        <a:rPr lang="en-US" sz="1800" b="1" kern="1200" dirty="0" smtClean="0">
                          <a:solidFill>
                            <a:schemeClr val="lt1"/>
                          </a:solidFill>
                          <a:effectLst/>
                          <a:latin typeface="+mn-lt"/>
                          <a:ea typeface="+mn-ea"/>
                          <a:cs typeface="+mn-cs"/>
                        </a:rPr>
                        <a:t>... </a:t>
                      </a:r>
                      <a:br>
                        <a:rPr lang="en-US" sz="1800" b="1" kern="1200" dirty="0" smtClean="0">
                          <a:solidFill>
                            <a:schemeClr val="lt1"/>
                          </a:solidFill>
                          <a:effectLst/>
                          <a:latin typeface="+mn-lt"/>
                          <a:ea typeface="+mn-ea"/>
                          <a:cs typeface="+mn-cs"/>
                        </a:rPr>
                      </a:br>
                      <a:r>
                        <a:rPr lang="en-US" sz="1800" b="1" kern="1200" dirty="0" smtClean="0">
                          <a:solidFill>
                            <a:schemeClr val="lt1"/>
                          </a:solidFill>
                          <a:effectLst/>
                          <a:latin typeface="+mn-lt"/>
                          <a:ea typeface="+mn-ea"/>
                          <a:cs typeface="+mn-cs"/>
                        </a:rPr>
                        <a:t>Am </a:t>
                      </a:r>
                      <a:r>
                        <a:rPr lang="en-US" sz="1800" b="1" kern="1200" dirty="0" err="1" smtClean="0">
                          <a:solidFill>
                            <a:schemeClr val="lt1"/>
                          </a:solidFill>
                          <a:effectLst/>
                          <a:latin typeface="+mn-lt"/>
                          <a:ea typeface="+mn-ea"/>
                          <a:cs typeface="+mn-cs"/>
                        </a:rPr>
                        <a:t>invatat</a:t>
                      </a:r>
                      <a:r>
                        <a:rPr lang="en-US" sz="1800" b="1" kern="1200" dirty="0" smtClean="0">
                          <a:solidFill>
                            <a:schemeClr val="lt1"/>
                          </a:solidFill>
                          <a:effectLst/>
                          <a:latin typeface="+mn-lt"/>
                          <a:ea typeface="+mn-ea"/>
                          <a:cs typeface="+mn-cs"/>
                        </a:rPr>
                        <a:t> ...ca </a:t>
                      </a:r>
                      <a:r>
                        <a:rPr lang="en-US" sz="1800" b="1" kern="1200" dirty="0" err="1" smtClean="0">
                          <a:solidFill>
                            <a:schemeClr val="lt1"/>
                          </a:solidFill>
                          <a:effectLst/>
                          <a:latin typeface="+mn-lt"/>
                          <a:ea typeface="+mn-ea"/>
                          <a:cs typeface="+mn-cs"/>
                        </a:rPr>
                        <a:t>viata</a:t>
                      </a:r>
                      <a:r>
                        <a:rPr lang="en-US" sz="1800" b="1" kern="1200" dirty="0" smtClean="0">
                          <a:solidFill>
                            <a:schemeClr val="lt1"/>
                          </a:solidFill>
                          <a:effectLst/>
                          <a:latin typeface="+mn-lt"/>
                          <a:ea typeface="+mn-ea"/>
                          <a:cs typeface="+mn-cs"/>
                        </a:rPr>
                        <a:t> e dura... </a:t>
                      </a:r>
                      <a:br>
                        <a:rPr lang="en-US" sz="1800" b="1" kern="1200" dirty="0" smtClean="0">
                          <a:solidFill>
                            <a:schemeClr val="lt1"/>
                          </a:solidFill>
                          <a:effectLst/>
                          <a:latin typeface="+mn-lt"/>
                          <a:ea typeface="+mn-ea"/>
                          <a:cs typeface="+mn-cs"/>
                        </a:rPr>
                      </a:br>
                      <a:r>
                        <a:rPr lang="en-US" sz="1800" b="1" kern="1200" dirty="0" smtClean="0">
                          <a:solidFill>
                            <a:schemeClr val="lt1"/>
                          </a:solidFill>
                          <a:effectLst/>
                          <a:latin typeface="+mn-lt"/>
                          <a:ea typeface="+mn-ea"/>
                          <a:cs typeface="+mn-cs"/>
                        </a:rPr>
                        <a:t>Dar </a:t>
                      </a:r>
                      <a:r>
                        <a:rPr lang="en-US" sz="1800" b="1" kern="1200" dirty="0" err="1" smtClean="0">
                          <a:solidFill>
                            <a:schemeClr val="lt1"/>
                          </a:solidFill>
                          <a:effectLst/>
                          <a:latin typeface="+mn-lt"/>
                          <a:ea typeface="+mn-ea"/>
                          <a:cs typeface="+mn-cs"/>
                        </a:rPr>
                        <a:t>eu</a:t>
                      </a:r>
                      <a:r>
                        <a:rPr lang="en-US" sz="1800" b="1" kern="1200" dirty="0" smtClean="0">
                          <a:solidFill>
                            <a:schemeClr val="lt1"/>
                          </a:solidFill>
                          <a:effectLst/>
                          <a:latin typeface="+mn-lt"/>
                          <a:ea typeface="+mn-ea"/>
                          <a:cs typeface="+mn-cs"/>
                        </a:rPr>
                        <a:t> </a:t>
                      </a:r>
                      <a:r>
                        <a:rPr lang="en-US" sz="1800" b="1" kern="1200" dirty="0" err="1" smtClean="0">
                          <a:solidFill>
                            <a:schemeClr val="lt1"/>
                          </a:solidFill>
                          <a:effectLst/>
                          <a:latin typeface="+mn-lt"/>
                          <a:ea typeface="+mn-ea"/>
                          <a:cs typeface="+mn-cs"/>
                        </a:rPr>
                        <a:t>si</a:t>
                      </a:r>
                      <a:r>
                        <a:rPr lang="en-US" sz="1800" b="1" kern="1200" dirty="0" smtClean="0">
                          <a:solidFill>
                            <a:schemeClr val="lt1"/>
                          </a:solidFill>
                          <a:effectLst/>
                          <a:latin typeface="+mn-lt"/>
                          <a:ea typeface="+mn-ea"/>
                          <a:cs typeface="+mn-cs"/>
                        </a:rPr>
                        <a:t> </a:t>
                      </a:r>
                      <a:r>
                        <a:rPr lang="en-US" sz="1800" b="1" kern="1200" dirty="0" err="1" smtClean="0">
                          <a:solidFill>
                            <a:schemeClr val="lt1"/>
                          </a:solidFill>
                          <a:effectLst/>
                          <a:latin typeface="+mn-lt"/>
                          <a:ea typeface="+mn-ea"/>
                          <a:cs typeface="+mn-cs"/>
                        </a:rPr>
                        <a:t>mai</a:t>
                      </a:r>
                      <a:r>
                        <a:rPr lang="en-US" sz="1800" b="1" kern="1200" dirty="0" smtClean="0">
                          <a:solidFill>
                            <a:schemeClr val="lt1"/>
                          </a:solidFill>
                          <a:effectLst/>
                          <a:latin typeface="+mn-lt"/>
                          <a:ea typeface="+mn-ea"/>
                          <a:cs typeface="+mn-cs"/>
                        </a:rPr>
                        <a:t> </a:t>
                      </a:r>
                      <a:r>
                        <a:rPr lang="en-US" sz="1800" b="1" kern="1200" dirty="0" err="1" smtClean="0">
                          <a:solidFill>
                            <a:schemeClr val="lt1"/>
                          </a:solidFill>
                          <a:effectLst/>
                          <a:latin typeface="+mn-lt"/>
                          <a:ea typeface="+mn-ea"/>
                          <a:cs typeface="+mn-cs"/>
                        </a:rPr>
                        <a:t>si</a:t>
                      </a:r>
                      <a:r>
                        <a:rPr lang="en-US" sz="1800" b="1" kern="1200" dirty="0" smtClean="0">
                          <a:solidFill>
                            <a:schemeClr val="lt1"/>
                          </a:solidFill>
                          <a:effectLst/>
                          <a:latin typeface="+mn-lt"/>
                          <a:ea typeface="+mn-ea"/>
                          <a:cs typeface="+mn-cs"/>
                        </a:rPr>
                        <a:t>!!! </a:t>
                      </a:r>
                      <a:br>
                        <a:rPr lang="en-US" sz="1800" b="1" kern="1200" dirty="0" smtClean="0">
                          <a:solidFill>
                            <a:schemeClr val="lt1"/>
                          </a:solidFill>
                          <a:effectLst/>
                          <a:latin typeface="+mn-lt"/>
                          <a:ea typeface="+mn-ea"/>
                          <a:cs typeface="+mn-cs"/>
                        </a:rPr>
                      </a:br>
                      <a:r>
                        <a:rPr lang="en-US" sz="1800" b="1" kern="1200" dirty="0" smtClean="0">
                          <a:solidFill>
                            <a:schemeClr val="lt1"/>
                          </a:solidFill>
                          <a:effectLst/>
                          <a:latin typeface="+mn-lt"/>
                          <a:ea typeface="+mn-ea"/>
                          <a:cs typeface="+mn-cs"/>
                        </a:rPr>
                        <a:t>Am </a:t>
                      </a:r>
                      <a:r>
                        <a:rPr lang="en-US" sz="1800" b="1" kern="1200" dirty="0" err="1" smtClean="0">
                          <a:solidFill>
                            <a:schemeClr val="lt1"/>
                          </a:solidFill>
                          <a:effectLst/>
                          <a:latin typeface="+mn-lt"/>
                          <a:ea typeface="+mn-ea"/>
                          <a:cs typeface="+mn-cs"/>
                        </a:rPr>
                        <a:t>invatat</a:t>
                      </a:r>
                      <a:r>
                        <a:rPr lang="en-US" sz="1800" b="1" kern="1200" dirty="0" smtClean="0">
                          <a:solidFill>
                            <a:schemeClr val="lt1"/>
                          </a:solidFill>
                          <a:effectLst/>
                          <a:latin typeface="+mn-lt"/>
                          <a:ea typeface="+mn-ea"/>
                          <a:cs typeface="+mn-cs"/>
                        </a:rPr>
                        <a:t> ... </a:t>
                      </a:r>
                      <a:br>
                        <a:rPr lang="en-US" sz="1800" b="1" kern="1200" dirty="0" smtClean="0">
                          <a:solidFill>
                            <a:schemeClr val="lt1"/>
                          </a:solidFill>
                          <a:effectLst/>
                          <a:latin typeface="+mn-lt"/>
                          <a:ea typeface="+mn-ea"/>
                          <a:cs typeface="+mn-cs"/>
                        </a:rPr>
                      </a:br>
                      <a:r>
                        <a:rPr lang="en-US" sz="1800" b="1" kern="1200" dirty="0" smtClean="0">
                          <a:solidFill>
                            <a:schemeClr val="lt1"/>
                          </a:solidFill>
                          <a:effectLst/>
                          <a:latin typeface="+mn-lt"/>
                          <a:ea typeface="+mn-ea"/>
                          <a:cs typeface="+mn-cs"/>
                        </a:rPr>
                        <a:t>ca </a:t>
                      </a:r>
                      <a:r>
                        <a:rPr lang="en-US" sz="1800" b="1" kern="1200" dirty="0" err="1" smtClean="0">
                          <a:solidFill>
                            <a:schemeClr val="lt1"/>
                          </a:solidFill>
                          <a:effectLst/>
                          <a:latin typeface="+mn-lt"/>
                          <a:ea typeface="+mn-ea"/>
                          <a:cs typeface="+mn-cs"/>
                        </a:rPr>
                        <a:t>sansele</a:t>
                      </a:r>
                      <a:r>
                        <a:rPr lang="en-US" sz="1800" b="1" kern="1200" dirty="0" smtClean="0">
                          <a:solidFill>
                            <a:schemeClr val="lt1"/>
                          </a:solidFill>
                          <a:effectLst/>
                          <a:latin typeface="+mn-lt"/>
                          <a:ea typeface="+mn-ea"/>
                          <a:cs typeface="+mn-cs"/>
                        </a:rPr>
                        <a:t> nu </a:t>
                      </a:r>
                      <a:r>
                        <a:rPr lang="en-US" sz="1800" b="1" kern="1200" dirty="0" err="1" smtClean="0">
                          <a:solidFill>
                            <a:schemeClr val="lt1"/>
                          </a:solidFill>
                          <a:effectLst/>
                          <a:latin typeface="+mn-lt"/>
                          <a:ea typeface="+mn-ea"/>
                          <a:cs typeface="+mn-cs"/>
                        </a:rPr>
                        <a:t>trebuie</a:t>
                      </a:r>
                      <a:r>
                        <a:rPr lang="en-US" sz="1800" b="1" kern="1200" dirty="0" smtClean="0">
                          <a:solidFill>
                            <a:schemeClr val="lt1"/>
                          </a:solidFill>
                          <a:effectLst/>
                          <a:latin typeface="+mn-lt"/>
                          <a:ea typeface="+mn-ea"/>
                          <a:cs typeface="+mn-cs"/>
                        </a:rPr>
                        <a:t> </a:t>
                      </a:r>
                      <a:r>
                        <a:rPr lang="en-US" sz="1800" b="1" kern="1200" dirty="0" err="1" smtClean="0">
                          <a:solidFill>
                            <a:schemeClr val="lt1"/>
                          </a:solidFill>
                          <a:effectLst/>
                          <a:latin typeface="+mn-lt"/>
                          <a:ea typeface="+mn-ea"/>
                          <a:cs typeface="+mn-cs"/>
                        </a:rPr>
                        <a:t>niciodata</a:t>
                      </a:r>
                      <a:r>
                        <a:rPr lang="en-US" sz="1800" b="1" kern="1200" dirty="0" smtClean="0">
                          <a:solidFill>
                            <a:schemeClr val="lt1"/>
                          </a:solidFill>
                          <a:effectLst/>
                          <a:latin typeface="+mn-lt"/>
                          <a:ea typeface="+mn-ea"/>
                          <a:cs typeface="+mn-cs"/>
                        </a:rPr>
                        <a:t> </a:t>
                      </a:r>
                      <a:r>
                        <a:rPr lang="en-US" sz="1800" b="1" kern="1200" dirty="0" err="1" smtClean="0">
                          <a:solidFill>
                            <a:schemeClr val="lt1"/>
                          </a:solidFill>
                          <a:effectLst/>
                          <a:latin typeface="+mn-lt"/>
                          <a:ea typeface="+mn-ea"/>
                          <a:cs typeface="+mn-cs"/>
                        </a:rPr>
                        <a:t>sa</a:t>
                      </a:r>
                      <a:r>
                        <a:rPr lang="en-US" sz="1800" b="1" kern="1200" dirty="0" smtClean="0">
                          <a:solidFill>
                            <a:schemeClr val="lt1"/>
                          </a:solidFill>
                          <a:effectLst/>
                          <a:latin typeface="+mn-lt"/>
                          <a:ea typeface="+mn-ea"/>
                          <a:cs typeface="+mn-cs"/>
                        </a:rPr>
                        <a:t> le </a:t>
                      </a:r>
                      <a:r>
                        <a:rPr lang="en-US" sz="1800" b="1" kern="1200" dirty="0" err="1" smtClean="0">
                          <a:solidFill>
                            <a:schemeClr val="lt1"/>
                          </a:solidFill>
                          <a:effectLst/>
                          <a:latin typeface="+mn-lt"/>
                          <a:ea typeface="+mn-ea"/>
                          <a:cs typeface="+mn-cs"/>
                        </a:rPr>
                        <a:t>pierzi</a:t>
                      </a:r>
                      <a:r>
                        <a:rPr lang="en-US" sz="1800" b="1" kern="1200" dirty="0" smtClean="0">
                          <a:solidFill>
                            <a:schemeClr val="lt1"/>
                          </a:solidFill>
                          <a:effectLst/>
                          <a:latin typeface="+mn-lt"/>
                          <a:ea typeface="+mn-ea"/>
                          <a:cs typeface="+mn-cs"/>
                        </a:rPr>
                        <a:t>. </a:t>
                      </a:r>
                      <a:br>
                        <a:rPr lang="en-US" sz="1800" b="1" kern="1200" dirty="0" smtClean="0">
                          <a:solidFill>
                            <a:schemeClr val="lt1"/>
                          </a:solidFill>
                          <a:effectLst/>
                          <a:latin typeface="+mn-lt"/>
                          <a:ea typeface="+mn-ea"/>
                          <a:cs typeface="+mn-cs"/>
                        </a:rPr>
                      </a:br>
                      <a:r>
                        <a:rPr lang="en-US" sz="1800" b="1" kern="1200" dirty="0" err="1" smtClean="0">
                          <a:solidFill>
                            <a:schemeClr val="lt1"/>
                          </a:solidFill>
                          <a:effectLst/>
                          <a:latin typeface="+mn-lt"/>
                          <a:ea typeface="+mn-ea"/>
                          <a:cs typeface="+mn-cs"/>
                        </a:rPr>
                        <a:t>Acelea</a:t>
                      </a:r>
                      <a:r>
                        <a:rPr lang="en-US" sz="1800" b="1" kern="1200" dirty="0" smtClean="0">
                          <a:solidFill>
                            <a:schemeClr val="lt1"/>
                          </a:solidFill>
                          <a:effectLst/>
                          <a:latin typeface="+mn-lt"/>
                          <a:ea typeface="+mn-ea"/>
                          <a:cs typeface="+mn-cs"/>
                        </a:rPr>
                        <a:t> </a:t>
                      </a:r>
                      <a:r>
                        <a:rPr lang="en-US" sz="1800" b="1" kern="1200" dirty="0" err="1" smtClean="0">
                          <a:solidFill>
                            <a:schemeClr val="lt1"/>
                          </a:solidFill>
                          <a:effectLst/>
                          <a:latin typeface="+mn-lt"/>
                          <a:ea typeface="+mn-ea"/>
                          <a:cs typeface="+mn-cs"/>
                        </a:rPr>
                        <a:t>pe</a:t>
                      </a:r>
                      <a:r>
                        <a:rPr lang="en-US" sz="1800" b="1" kern="1200" dirty="0" smtClean="0">
                          <a:solidFill>
                            <a:schemeClr val="lt1"/>
                          </a:solidFill>
                          <a:effectLst/>
                          <a:latin typeface="+mn-lt"/>
                          <a:ea typeface="+mn-ea"/>
                          <a:cs typeface="+mn-cs"/>
                        </a:rPr>
                        <a:t> care le </a:t>
                      </a:r>
                      <a:r>
                        <a:rPr lang="en-US" sz="1800" b="1" kern="1200" dirty="0" err="1" smtClean="0">
                          <a:solidFill>
                            <a:schemeClr val="lt1"/>
                          </a:solidFill>
                          <a:effectLst/>
                          <a:latin typeface="+mn-lt"/>
                          <a:ea typeface="+mn-ea"/>
                          <a:cs typeface="+mn-cs"/>
                        </a:rPr>
                        <a:t>pierzi</a:t>
                      </a:r>
                      <a:r>
                        <a:rPr lang="en-US" sz="1800" b="1" kern="1200" dirty="0" smtClean="0">
                          <a:solidFill>
                            <a:schemeClr val="lt1"/>
                          </a:solidFill>
                          <a:effectLst/>
                          <a:latin typeface="+mn-lt"/>
                          <a:ea typeface="+mn-ea"/>
                          <a:cs typeface="+mn-cs"/>
                        </a:rPr>
                        <a:t> </a:t>
                      </a:r>
                      <a:r>
                        <a:rPr lang="en-US" sz="1800" b="1" kern="1200" dirty="0" err="1" smtClean="0">
                          <a:solidFill>
                            <a:schemeClr val="lt1"/>
                          </a:solidFill>
                          <a:effectLst/>
                          <a:latin typeface="+mn-lt"/>
                          <a:ea typeface="+mn-ea"/>
                          <a:cs typeface="+mn-cs"/>
                        </a:rPr>
                        <a:t>tu</a:t>
                      </a:r>
                      <a:r>
                        <a:rPr lang="en-US" sz="1800" b="1" kern="1200" dirty="0" smtClean="0">
                          <a:solidFill>
                            <a:schemeClr val="lt1"/>
                          </a:solidFill>
                          <a:effectLst/>
                          <a:latin typeface="+mn-lt"/>
                          <a:ea typeface="+mn-ea"/>
                          <a:cs typeface="+mn-cs"/>
                        </a:rPr>
                        <a:t> le </a:t>
                      </a:r>
                      <a:r>
                        <a:rPr lang="en-US" sz="1800" b="1" kern="1200" dirty="0" err="1" smtClean="0">
                          <a:solidFill>
                            <a:schemeClr val="lt1"/>
                          </a:solidFill>
                          <a:effectLst/>
                          <a:latin typeface="+mn-lt"/>
                          <a:ea typeface="+mn-ea"/>
                          <a:cs typeface="+mn-cs"/>
                        </a:rPr>
                        <a:t>prinde</a:t>
                      </a:r>
                      <a:r>
                        <a:rPr lang="en-US" sz="1800" b="1" kern="1200" dirty="0" smtClean="0">
                          <a:solidFill>
                            <a:schemeClr val="lt1"/>
                          </a:solidFill>
                          <a:effectLst/>
                          <a:latin typeface="+mn-lt"/>
                          <a:ea typeface="+mn-ea"/>
                          <a:cs typeface="+mn-cs"/>
                        </a:rPr>
                        <a:t> din </a:t>
                      </a:r>
                      <a:r>
                        <a:rPr lang="en-US" sz="1800" b="1" kern="1200" dirty="0" err="1" smtClean="0">
                          <a:solidFill>
                            <a:schemeClr val="lt1"/>
                          </a:solidFill>
                          <a:effectLst/>
                          <a:latin typeface="+mn-lt"/>
                          <a:ea typeface="+mn-ea"/>
                          <a:cs typeface="+mn-cs"/>
                        </a:rPr>
                        <a:t>zbor</a:t>
                      </a:r>
                      <a:r>
                        <a:rPr lang="en-US" sz="1800" b="1" kern="1200" dirty="0" smtClean="0">
                          <a:solidFill>
                            <a:schemeClr val="lt1"/>
                          </a:solidFill>
                          <a:effectLst/>
                          <a:latin typeface="+mn-lt"/>
                          <a:ea typeface="+mn-ea"/>
                          <a:cs typeface="+mn-cs"/>
                        </a:rPr>
                        <a:t> o </a:t>
                      </a:r>
                      <a:r>
                        <a:rPr lang="en-US" sz="1800" b="1" kern="1200" dirty="0" err="1" smtClean="0">
                          <a:solidFill>
                            <a:schemeClr val="lt1"/>
                          </a:solidFill>
                          <a:effectLst/>
                          <a:latin typeface="+mn-lt"/>
                          <a:ea typeface="+mn-ea"/>
                          <a:cs typeface="+mn-cs"/>
                        </a:rPr>
                        <a:t>alta</a:t>
                      </a:r>
                      <a:r>
                        <a:rPr lang="en-US" sz="1800" b="1" kern="1200" dirty="0" smtClean="0">
                          <a:solidFill>
                            <a:schemeClr val="lt1"/>
                          </a:solidFill>
                          <a:effectLst/>
                          <a:latin typeface="+mn-lt"/>
                          <a:ea typeface="+mn-ea"/>
                          <a:cs typeface="+mn-cs"/>
                        </a:rPr>
                        <a:t> </a:t>
                      </a:r>
                      <a:br>
                        <a:rPr lang="en-US" sz="1800" b="1" kern="1200" dirty="0" smtClean="0">
                          <a:solidFill>
                            <a:schemeClr val="lt1"/>
                          </a:solidFill>
                          <a:effectLst/>
                          <a:latin typeface="+mn-lt"/>
                          <a:ea typeface="+mn-ea"/>
                          <a:cs typeface="+mn-cs"/>
                        </a:rPr>
                      </a:br>
                      <a:r>
                        <a:rPr lang="en-US" sz="1800" b="1" kern="1200" dirty="0" err="1" smtClean="0">
                          <a:solidFill>
                            <a:schemeClr val="lt1"/>
                          </a:solidFill>
                          <a:effectLst/>
                          <a:latin typeface="+mn-lt"/>
                          <a:ea typeface="+mn-ea"/>
                          <a:cs typeface="+mn-cs"/>
                        </a:rPr>
                        <a:t>persoana</a:t>
                      </a:r>
                      <a:r>
                        <a:rPr lang="en-US" sz="1800" b="1" kern="1200" dirty="0" smtClean="0">
                          <a:solidFill>
                            <a:schemeClr val="lt1"/>
                          </a:solidFill>
                          <a:effectLst/>
                          <a:latin typeface="+mn-lt"/>
                          <a:ea typeface="+mn-ea"/>
                          <a:cs typeface="+mn-cs"/>
                        </a:rPr>
                        <a:t>. </a:t>
                      </a:r>
                      <a:br>
                        <a:rPr lang="en-US" sz="1800" b="1" kern="1200" dirty="0" smtClean="0">
                          <a:solidFill>
                            <a:schemeClr val="lt1"/>
                          </a:solidFill>
                          <a:effectLst/>
                          <a:latin typeface="+mn-lt"/>
                          <a:ea typeface="+mn-ea"/>
                          <a:cs typeface="+mn-cs"/>
                        </a:rPr>
                      </a:br>
                      <a:endParaRPr lang="en-US" dirty="0"/>
                    </a:p>
                  </a:txBody>
                  <a:tcPr/>
                </a:tc>
                <a:tc>
                  <a:txBody>
                    <a:bodyPr/>
                    <a:lstStyle/>
                    <a:p>
                      <a:r>
                        <a:rPr lang="en-US" sz="1800" b="1" kern="1200" dirty="0" smtClean="0">
                          <a:solidFill>
                            <a:schemeClr val="lt1"/>
                          </a:solidFill>
                          <a:effectLst/>
                          <a:latin typeface="+mn-lt"/>
                          <a:ea typeface="+mn-ea"/>
                          <a:cs typeface="+mn-cs"/>
                        </a:rPr>
                        <a:t>Am </a:t>
                      </a:r>
                      <a:r>
                        <a:rPr lang="en-US" sz="1800" b="1" kern="1200" dirty="0" err="1" smtClean="0">
                          <a:solidFill>
                            <a:schemeClr val="lt1"/>
                          </a:solidFill>
                          <a:effectLst/>
                          <a:latin typeface="+mn-lt"/>
                          <a:ea typeface="+mn-ea"/>
                          <a:cs typeface="+mn-cs"/>
                        </a:rPr>
                        <a:t>invatat</a:t>
                      </a:r>
                      <a:r>
                        <a:rPr lang="en-US" sz="1800" b="1" kern="1200" dirty="0" smtClean="0">
                          <a:solidFill>
                            <a:schemeClr val="lt1"/>
                          </a:solidFill>
                          <a:effectLst/>
                          <a:latin typeface="+mn-lt"/>
                          <a:ea typeface="+mn-ea"/>
                          <a:cs typeface="+mn-cs"/>
                        </a:rPr>
                        <a:t> ca </a:t>
                      </a:r>
                      <a:r>
                        <a:rPr lang="en-US" sz="1800" b="1" kern="1200" dirty="0" err="1" smtClean="0">
                          <a:solidFill>
                            <a:schemeClr val="lt1"/>
                          </a:solidFill>
                          <a:effectLst/>
                          <a:latin typeface="+mn-lt"/>
                          <a:ea typeface="+mn-ea"/>
                          <a:cs typeface="+mn-cs"/>
                        </a:rPr>
                        <a:t>atunci</a:t>
                      </a:r>
                      <a:r>
                        <a:rPr lang="en-US" sz="1800" b="1" kern="1200" dirty="0" smtClean="0">
                          <a:solidFill>
                            <a:schemeClr val="lt1"/>
                          </a:solidFill>
                          <a:effectLst/>
                          <a:latin typeface="+mn-lt"/>
                          <a:ea typeface="+mn-ea"/>
                          <a:cs typeface="+mn-cs"/>
                        </a:rPr>
                        <a:t> </a:t>
                      </a:r>
                      <a:r>
                        <a:rPr lang="en-US" sz="1800" b="1" kern="1200" dirty="0" err="1" smtClean="0">
                          <a:solidFill>
                            <a:schemeClr val="lt1"/>
                          </a:solidFill>
                          <a:effectLst/>
                          <a:latin typeface="+mn-lt"/>
                          <a:ea typeface="+mn-ea"/>
                          <a:cs typeface="+mn-cs"/>
                        </a:rPr>
                        <a:t>cind</a:t>
                      </a:r>
                      <a:r>
                        <a:rPr lang="en-US" sz="1800" b="1" kern="1200" dirty="0" smtClean="0">
                          <a:solidFill>
                            <a:schemeClr val="lt1"/>
                          </a:solidFill>
                          <a:effectLst/>
                          <a:latin typeface="+mn-lt"/>
                          <a:ea typeface="+mn-ea"/>
                          <a:cs typeface="+mn-cs"/>
                        </a:rPr>
                        <a:t> </a:t>
                      </a:r>
                      <a:r>
                        <a:rPr lang="en-US" sz="1800" b="1" kern="1200" dirty="0" err="1" smtClean="0">
                          <a:solidFill>
                            <a:schemeClr val="lt1"/>
                          </a:solidFill>
                          <a:effectLst/>
                          <a:latin typeface="+mn-lt"/>
                          <a:ea typeface="+mn-ea"/>
                          <a:cs typeface="+mn-cs"/>
                        </a:rPr>
                        <a:t>porti</a:t>
                      </a:r>
                      <a:r>
                        <a:rPr lang="en-US" sz="1800" b="1" kern="1200" dirty="0" smtClean="0">
                          <a:solidFill>
                            <a:schemeClr val="lt1"/>
                          </a:solidFill>
                          <a:effectLst/>
                          <a:latin typeface="+mn-lt"/>
                          <a:ea typeface="+mn-ea"/>
                          <a:cs typeface="+mn-cs"/>
                        </a:rPr>
                        <a:t> pica </a:t>
                      </a:r>
                      <a:r>
                        <a:rPr lang="en-US" sz="1800" b="1" kern="1200" dirty="0" err="1" smtClean="0">
                          <a:solidFill>
                            <a:schemeClr val="lt1"/>
                          </a:solidFill>
                          <a:effectLst/>
                          <a:latin typeface="+mn-lt"/>
                          <a:ea typeface="+mn-ea"/>
                          <a:cs typeface="+mn-cs"/>
                        </a:rPr>
                        <a:t>si</a:t>
                      </a:r>
                      <a:r>
                        <a:rPr lang="en-US" sz="1800" b="1" kern="1200" dirty="0" smtClean="0">
                          <a:solidFill>
                            <a:schemeClr val="lt1"/>
                          </a:solidFill>
                          <a:effectLst/>
                          <a:latin typeface="+mn-lt"/>
                          <a:ea typeface="+mn-ea"/>
                          <a:cs typeface="+mn-cs"/>
                        </a:rPr>
                        <a:t> </a:t>
                      </a:r>
                      <a:r>
                        <a:rPr lang="en-US" sz="1800" b="1" kern="1200" dirty="0" err="1" smtClean="0">
                          <a:solidFill>
                            <a:schemeClr val="lt1"/>
                          </a:solidFill>
                          <a:effectLst/>
                          <a:latin typeface="+mn-lt"/>
                          <a:ea typeface="+mn-ea"/>
                          <a:cs typeface="+mn-cs"/>
                        </a:rPr>
                        <a:t>amaraciune</a:t>
                      </a:r>
                      <a:r>
                        <a:rPr lang="en-US" sz="1800" b="1" kern="1200" dirty="0" smtClean="0">
                          <a:solidFill>
                            <a:schemeClr val="lt1"/>
                          </a:solidFill>
                          <a:effectLst/>
                          <a:latin typeface="+mn-lt"/>
                          <a:ea typeface="+mn-ea"/>
                          <a:cs typeface="+mn-cs"/>
                        </a:rPr>
                        <a:t> </a:t>
                      </a:r>
                      <a:r>
                        <a:rPr lang="en-US" sz="1800" b="1" kern="1200" dirty="0" err="1" smtClean="0">
                          <a:solidFill>
                            <a:schemeClr val="lt1"/>
                          </a:solidFill>
                          <a:effectLst/>
                          <a:latin typeface="+mn-lt"/>
                          <a:ea typeface="+mn-ea"/>
                          <a:cs typeface="+mn-cs"/>
                        </a:rPr>
                        <a:t>fericirea</a:t>
                      </a:r>
                      <a:r>
                        <a:rPr lang="en-US" sz="1800" b="1" kern="1200" dirty="0" smtClean="0">
                          <a:solidFill>
                            <a:schemeClr val="lt1"/>
                          </a:solidFill>
                          <a:effectLst/>
                          <a:latin typeface="+mn-lt"/>
                          <a:ea typeface="+mn-ea"/>
                          <a:cs typeface="+mn-cs"/>
                        </a:rPr>
                        <a:t> se duce in </a:t>
                      </a:r>
                      <a:r>
                        <a:rPr lang="en-US" sz="1800" b="1" kern="1200" dirty="0" err="1" smtClean="0">
                          <a:solidFill>
                            <a:schemeClr val="lt1"/>
                          </a:solidFill>
                          <a:effectLst/>
                          <a:latin typeface="+mn-lt"/>
                          <a:ea typeface="+mn-ea"/>
                          <a:cs typeface="+mn-cs"/>
                        </a:rPr>
                        <a:t>alta</a:t>
                      </a:r>
                      <a:r>
                        <a:rPr lang="en-US" sz="1800" b="1" kern="1200" dirty="0" smtClean="0">
                          <a:solidFill>
                            <a:schemeClr val="lt1"/>
                          </a:solidFill>
                          <a:effectLst/>
                          <a:latin typeface="+mn-lt"/>
                          <a:ea typeface="+mn-ea"/>
                          <a:cs typeface="+mn-cs"/>
                        </a:rPr>
                        <a:t> parte. </a:t>
                      </a:r>
                      <a:br>
                        <a:rPr lang="en-US" sz="1800" b="1" kern="1200" dirty="0" smtClean="0">
                          <a:solidFill>
                            <a:schemeClr val="lt1"/>
                          </a:solidFill>
                          <a:effectLst/>
                          <a:latin typeface="+mn-lt"/>
                          <a:ea typeface="+mn-ea"/>
                          <a:cs typeface="+mn-cs"/>
                        </a:rPr>
                      </a:br>
                      <a:r>
                        <a:rPr lang="en-US" sz="1800" b="1" kern="1200" dirty="0" smtClean="0">
                          <a:solidFill>
                            <a:schemeClr val="lt1"/>
                          </a:solidFill>
                          <a:effectLst/>
                          <a:latin typeface="+mn-lt"/>
                          <a:ea typeface="+mn-ea"/>
                          <a:cs typeface="+mn-cs"/>
                        </a:rPr>
                        <a:t/>
                      </a:r>
                      <a:br>
                        <a:rPr lang="en-US" sz="1800" b="1" kern="1200" dirty="0" smtClean="0">
                          <a:solidFill>
                            <a:schemeClr val="lt1"/>
                          </a:solidFill>
                          <a:effectLst/>
                          <a:latin typeface="+mn-lt"/>
                          <a:ea typeface="+mn-ea"/>
                          <a:cs typeface="+mn-cs"/>
                        </a:rPr>
                      </a:br>
                      <a:endParaRPr lang="en-US" dirty="0"/>
                    </a:p>
                  </a:txBody>
                  <a:tcPr/>
                </a:tc>
                <a:tc>
                  <a:txBody>
                    <a:bodyPr/>
                    <a:lstStyle/>
                    <a:p>
                      <a:r>
                        <a:rPr lang="en-US" sz="1800" b="1" kern="1200" dirty="0" smtClean="0">
                          <a:solidFill>
                            <a:schemeClr val="lt1"/>
                          </a:solidFill>
                          <a:effectLst/>
                          <a:latin typeface="+mn-lt"/>
                          <a:ea typeface="+mn-ea"/>
                          <a:cs typeface="+mn-cs"/>
                        </a:rPr>
                        <a:t>Am </a:t>
                      </a:r>
                      <a:r>
                        <a:rPr lang="en-US" sz="1800" b="1" kern="1200" dirty="0" err="1" smtClean="0">
                          <a:solidFill>
                            <a:schemeClr val="lt1"/>
                          </a:solidFill>
                          <a:effectLst/>
                          <a:latin typeface="+mn-lt"/>
                          <a:ea typeface="+mn-ea"/>
                          <a:cs typeface="+mn-cs"/>
                        </a:rPr>
                        <a:t>invatat</a:t>
                      </a:r>
                      <a:r>
                        <a:rPr lang="en-US" sz="1800" b="1" kern="1200" dirty="0" smtClean="0">
                          <a:solidFill>
                            <a:schemeClr val="lt1"/>
                          </a:solidFill>
                          <a:effectLst/>
                          <a:latin typeface="+mn-lt"/>
                          <a:ea typeface="+mn-ea"/>
                          <a:cs typeface="+mn-cs"/>
                        </a:rPr>
                        <a:t>... </a:t>
                      </a:r>
                      <a:br>
                        <a:rPr lang="en-US" sz="1800" b="1" kern="1200" dirty="0" smtClean="0">
                          <a:solidFill>
                            <a:schemeClr val="lt1"/>
                          </a:solidFill>
                          <a:effectLst/>
                          <a:latin typeface="+mn-lt"/>
                          <a:ea typeface="+mn-ea"/>
                          <a:cs typeface="+mn-cs"/>
                        </a:rPr>
                      </a:br>
                      <a:r>
                        <a:rPr lang="en-US" sz="1800" b="1" kern="1200" dirty="0" smtClean="0">
                          <a:solidFill>
                            <a:schemeClr val="lt1"/>
                          </a:solidFill>
                          <a:effectLst/>
                          <a:latin typeface="+mn-lt"/>
                          <a:ea typeface="+mn-ea"/>
                          <a:cs typeface="+mn-cs"/>
                        </a:rPr>
                        <a:t>Ca </a:t>
                      </a:r>
                      <a:r>
                        <a:rPr lang="en-US" sz="1800" b="1" kern="1200" dirty="0" err="1" smtClean="0">
                          <a:solidFill>
                            <a:schemeClr val="lt1"/>
                          </a:solidFill>
                          <a:effectLst/>
                          <a:latin typeface="+mn-lt"/>
                          <a:ea typeface="+mn-ea"/>
                          <a:cs typeface="+mn-cs"/>
                        </a:rPr>
                        <a:t>ar</a:t>
                      </a:r>
                      <a:r>
                        <a:rPr lang="en-US" sz="1800" b="1" kern="1200" dirty="0" smtClean="0">
                          <a:solidFill>
                            <a:schemeClr val="lt1"/>
                          </a:solidFill>
                          <a:effectLst/>
                          <a:latin typeface="+mn-lt"/>
                          <a:ea typeface="+mn-ea"/>
                          <a:cs typeface="+mn-cs"/>
                        </a:rPr>
                        <a:t> </a:t>
                      </a:r>
                      <a:r>
                        <a:rPr lang="en-US" sz="1800" b="1" kern="1200" dirty="0" err="1" smtClean="0">
                          <a:solidFill>
                            <a:schemeClr val="lt1"/>
                          </a:solidFill>
                          <a:effectLst/>
                          <a:latin typeface="+mn-lt"/>
                          <a:ea typeface="+mn-ea"/>
                          <a:cs typeface="+mn-cs"/>
                        </a:rPr>
                        <a:t>trebui</a:t>
                      </a:r>
                      <a:r>
                        <a:rPr lang="en-US" sz="1800" b="1" kern="1200" dirty="0" smtClean="0">
                          <a:solidFill>
                            <a:schemeClr val="lt1"/>
                          </a:solidFill>
                          <a:effectLst/>
                          <a:latin typeface="+mn-lt"/>
                          <a:ea typeface="+mn-ea"/>
                          <a:cs typeface="+mn-cs"/>
                        </a:rPr>
                        <a:t> </a:t>
                      </a:r>
                      <a:r>
                        <a:rPr lang="en-US" sz="1800" b="1" kern="1200" dirty="0" err="1" smtClean="0">
                          <a:solidFill>
                            <a:schemeClr val="lt1"/>
                          </a:solidFill>
                          <a:effectLst/>
                          <a:latin typeface="+mn-lt"/>
                          <a:ea typeface="+mn-ea"/>
                          <a:cs typeface="+mn-cs"/>
                        </a:rPr>
                        <a:t>mereu</a:t>
                      </a:r>
                      <a:r>
                        <a:rPr lang="en-US" sz="1800" b="1" kern="1200" dirty="0" smtClean="0">
                          <a:solidFill>
                            <a:schemeClr val="lt1"/>
                          </a:solidFill>
                          <a:effectLst/>
                          <a:latin typeface="+mn-lt"/>
                          <a:ea typeface="+mn-ea"/>
                          <a:cs typeface="+mn-cs"/>
                        </a:rPr>
                        <a:t> </a:t>
                      </a:r>
                      <a:r>
                        <a:rPr lang="en-US" sz="1800" b="1" kern="1200" dirty="0" err="1" smtClean="0">
                          <a:solidFill>
                            <a:schemeClr val="lt1"/>
                          </a:solidFill>
                          <a:effectLst/>
                          <a:latin typeface="+mn-lt"/>
                          <a:ea typeface="+mn-ea"/>
                          <a:cs typeface="+mn-cs"/>
                        </a:rPr>
                        <a:t>folosite</a:t>
                      </a:r>
                      <a:r>
                        <a:rPr lang="en-US" sz="1800" b="1" kern="1200" dirty="0" smtClean="0">
                          <a:solidFill>
                            <a:schemeClr val="lt1"/>
                          </a:solidFill>
                          <a:effectLst/>
                          <a:latin typeface="+mn-lt"/>
                          <a:ea typeface="+mn-ea"/>
                          <a:cs typeface="+mn-cs"/>
                        </a:rPr>
                        <a:t> </a:t>
                      </a:r>
                      <a:r>
                        <a:rPr lang="en-US" sz="1800" b="1" kern="1200" dirty="0" err="1" smtClean="0">
                          <a:solidFill>
                            <a:schemeClr val="lt1"/>
                          </a:solidFill>
                          <a:effectLst/>
                          <a:latin typeface="+mn-lt"/>
                          <a:ea typeface="+mn-ea"/>
                          <a:cs typeface="+mn-cs"/>
                        </a:rPr>
                        <a:t>vorbe</a:t>
                      </a:r>
                      <a:r>
                        <a:rPr lang="en-US" sz="1800" b="1" kern="1200" dirty="0" smtClean="0">
                          <a:solidFill>
                            <a:schemeClr val="lt1"/>
                          </a:solidFill>
                          <a:effectLst/>
                          <a:latin typeface="+mn-lt"/>
                          <a:ea typeface="+mn-ea"/>
                          <a:cs typeface="+mn-cs"/>
                        </a:rPr>
                        <a:t> </a:t>
                      </a:r>
                      <a:r>
                        <a:rPr lang="en-US" sz="1800" b="1" kern="1200" dirty="0" err="1" smtClean="0">
                          <a:solidFill>
                            <a:schemeClr val="lt1"/>
                          </a:solidFill>
                          <a:effectLst/>
                          <a:latin typeface="+mn-lt"/>
                          <a:ea typeface="+mn-ea"/>
                          <a:cs typeface="+mn-cs"/>
                        </a:rPr>
                        <a:t>bune</a:t>
                      </a:r>
                      <a:r>
                        <a:rPr lang="en-US" sz="1800" b="1" kern="1200" dirty="0" smtClean="0">
                          <a:solidFill>
                            <a:schemeClr val="lt1"/>
                          </a:solidFill>
                          <a:effectLst/>
                          <a:latin typeface="+mn-lt"/>
                          <a:ea typeface="+mn-ea"/>
                          <a:cs typeface="+mn-cs"/>
                        </a:rPr>
                        <a:t>... </a:t>
                      </a:r>
                      <a:br>
                        <a:rPr lang="en-US" sz="1800" b="1" kern="1200" dirty="0" smtClean="0">
                          <a:solidFill>
                            <a:schemeClr val="lt1"/>
                          </a:solidFill>
                          <a:effectLst/>
                          <a:latin typeface="+mn-lt"/>
                          <a:ea typeface="+mn-ea"/>
                          <a:cs typeface="+mn-cs"/>
                        </a:rPr>
                      </a:br>
                      <a:r>
                        <a:rPr lang="en-US" sz="1800" b="1" kern="1200" dirty="0" err="1" smtClean="0">
                          <a:solidFill>
                            <a:schemeClr val="lt1"/>
                          </a:solidFill>
                          <a:effectLst/>
                          <a:latin typeface="+mn-lt"/>
                          <a:ea typeface="+mn-ea"/>
                          <a:cs typeface="+mn-cs"/>
                        </a:rPr>
                        <a:t>Pentru</a:t>
                      </a:r>
                      <a:r>
                        <a:rPr lang="en-US" sz="1800" b="1" kern="1200" dirty="0" smtClean="0">
                          <a:solidFill>
                            <a:schemeClr val="lt1"/>
                          </a:solidFill>
                          <a:effectLst/>
                          <a:latin typeface="+mn-lt"/>
                          <a:ea typeface="+mn-ea"/>
                          <a:cs typeface="+mn-cs"/>
                        </a:rPr>
                        <a:t> ca </a:t>
                      </a:r>
                      <a:r>
                        <a:rPr lang="en-US" sz="1800" b="1" kern="1200" dirty="0" err="1" smtClean="0">
                          <a:solidFill>
                            <a:schemeClr val="lt1"/>
                          </a:solidFill>
                          <a:effectLst/>
                          <a:latin typeface="+mn-lt"/>
                          <a:ea typeface="+mn-ea"/>
                          <a:cs typeface="+mn-cs"/>
                        </a:rPr>
                        <a:t>miine</a:t>
                      </a:r>
                      <a:r>
                        <a:rPr lang="en-US" sz="1800" b="1" kern="1200" dirty="0" smtClean="0">
                          <a:solidFill>
                            <a:schemeClr val="lt1"/>
                          </a:solidFill>
                          <a:effectLst/>
                          <a:latin typeface="+mn-lt"/>
                          <a:ea typeface="+mn-ea"/>
                          <a:cs typeface="+mn-cs"/>
                        </a:rPr>
                        <a:t> </a:t>
                      </a:r>
                      <a:r>
                        <a:rPr lang="en-US" sz="1800" b="1" kern="1200" dirty="0" err="1" smtClean="0">
                          <a:solidFill>
                            <a:schemeClr val="lt1"/>
                          </a:solidFill>
                          <a:effectLst/>
                          <a:latin typeface="+mn-lt"/>
                          <a:ea typeface="+mn-ea"/>
                          <a:cs typeface="+mn-cs"/>
                        </a:rPr>
                        <a:t>poate</a:t>
                      </a:r>
                      <a:r>
                        <a:rPr lang="en-US" sz="1800" b="1" kern="1200" dirty="0" smtClean="0">
                          <a:solidFill>
                            <a:schemeClr val="lt1"/>
                          </a:solidFill>
                          <a:effectLst/>
                          <a:latin typeface="+mn-lt"/>
                          <a:ea typeface="+mn-ea"/>
                          <a:cs typeface="+mn-cs"/>
                        </a:rPr>
                        <a:t> </a:t>
                      </a:r>
                      <a:r>
                        <a:rPr lang="en-US" sz="1800" b="1" kern="1200" dirty="0" err="1" smtClean="0">
                          <a:solidFill>
                            <a:schemeClr val="lt1"/>
                          </a:solidFill>
                          <a:effectLst/>
                          <a:latin typeface="+mn-lt"/>
                          <a:ea typeface="+mn-ea"/>
                          <a:cs typeface="+mn-cs"/>
                        </a:rPr>
                        <a:t>va</a:t>
                      </a:r>
                      <a:r>
                        <a:rPr lang="en-US" sz="1800" b="1" kern="1200" dirty="0" smtClean="0">
                          <a:solidFill>
                            <a:schemeClr val="lt1"/>
                          </a:solidFill>
                          <a:effectLst/>
                          <a:latin typeface="+mn-lt"/>
                          <a:ea typeface="+mn-ea"/>
                          <a:cs typeface="+mn-cs"/>
                        </a:rPr>
                        <a:t> </a:t>
                      </a:r>
                      <a:r>
                        <a:rPr lang="en-US" sz="1800" b="1" kern="1200" dirty="0" err="1" smtClean="0">
                          <a:solidFill>
                            <a:schemeClr val="lt1"/>
                          </a:solidFill>
                          <a:effectLst/>
                          <a:latin typeface="+mn-lt"/>
                          <a:ea typeface="+mn-ea"/>
                          <a:cs typeface="+mn-cs"/>
                        </a:rPr>
                        <a:t>trebui</a:t>
                      </a:r>
                      <a:r>
                        <a:rPr lang="en-US" sz="1800" b="1" kern="1200" dirty="0" smtClean="0">
                          <a:solidFill>
                            <a:schemeClr val="lt1"/>
                          </a:solidFill>
                          <a:effectLst/>
                          <a:latin typeface="+mn-lt"/>
                          <a:ea typeface="+mn-ea"/>
                          <a:cs typeface="+mn-cs"/>
                        </a:rPr>
                        <a:t> </a:t>
                      </a:r>
                      <a:r>
                        <a:rPr lang="en-US" sz="1800" b="1" kern="1200" dirty="0" err="1" smtClean="0">
                          <a:solidFill>
                            <a:schemeClr val="lt1"/>
                          </a:solidFill>
                          <a:effectLst/>
                          <a:latin typeface="+mn-lt"/>
                          <a:ea typeface="+mn-ea"/>
                          <a:cs typeface="+mn-cs"/>
                        </a:rPr>
                        <a:t>sa</a:t>
                      </a:r>
                      <a:r>
                        <a:rPr lang="en-US" sz="1800" b="1" kern="1200" dirty="0" smtClean="0">
                          <a:solidFill>
                            <a:schemeClr val="lt1"/>
                          </a:solidFill>
                          <a:effectLst/>
                          <a:latin typeface="+mn-lt"/>
                          <a:ea typeface="+mn-ea"/>
                          <a:cs typeface="+mn-cs"/>
                        </a:rPr>
                        <a:t> le </a:t>
                      </a:r>
                      <a:r>
                        <a:rPr lang="en-US" sz="1800" b="1" kern="1200" dirty="0" err="1" smtClean="0">
                          <a:solidFill>
                            <a:schemeClr val="lt1"/>
                          </a:solidFill>
                          <a:effectLst/>
                          <a:latin typeface="+mn-lt"/>
                          <a:ea typeface="+mn-ea"/>
                          <a:cs typeface="+mn-cs"/>
                        </a:rPr>
                        <a:t>retragi</a:t>
                      </a:r>
                      <a:r>
                        <a:rPr lang="en-US" sz="1800" b="1" kern="1200" dirty="0" smtClean="0">
                          <a:solidFill>
                            <a:schemeClr val="lt1"/>
                          </a:solidFill>
                          <a:effectLst/>
                          <a:latin typeface="+mn-lt"/>
                          <a:ea typeface="+mn-ea"/>
                          <a:cs typeface="+mn-cs"/>
                        </a:rPr>
                        <a:t>.. </a:t>
                      </a:r>
                      <a:br>
                        <a:rPr lang="en-US" sz="1800" b="1" kern="1200" dirty="0" smtClean="0">
                          <a:solidFill>
                            <a:schemeClr val="lt1"/>
                          </a:solidFill>
                          <a:effectLst/>
                          <a:latin typeface="+mn-lt"/>
                          <a:ea typeface="+mn-ea"/>
                          <a:cs typeface="+mn-cs"/>
                        </a:rPr>
                      </a:br>
                      <a:r>
                        <a:rPr lang="en-US" sz="1800" b="1" kern="1200" dirty="0" smtClean="0">
                          <a:solidFill>
                            <a:schemeClr val="lt1"/>
                          </a:solidFill>
                          <a:effectLst/>
                          <a:latin typeface="+mn-lt"/>
                          <a:ea typeface="+mn-ea"/>
                          <a:cs typeface="+mn-cs"/>
                        </a:rPr>
                        <a:t>Am </a:t>
                      </a:r>
                      <a:r>
                        <a:rPr lang="en-US" sz="1800" b="1" kern="1200" dirty="0" err="1" smtClean="0">
                          <a:solidFill>
                            <a:schemeClr val="lt1"/>
                          </a:solidFill>
                          <a:effectLst/>
                          <a:latin typeface="+mn-lt"/>
                          <a:ea typeface="+mn-ea"/>
                          <a:cs typeface="+mn-cs"/>
                        </a:rPr>
                        <a:t>invatat</a:t>
                      </a:r>
                      <a:r>
                        <a:rPr lang="en-US" sz="1800" b="1" kern="1200" dirty="0" smtClean="0">
                          <a:solidFill>
                            <a:schemeClr val="lt1"/>
                          </a:solidFill>
                          <a:effectLst/>
                          <a:latin typeface="+mn-lt"/>
                          <a:ea typeface="+mn-ea"/>
                          <a:cs typeface="+mn-cs"/>
                        </a:rPr>
                        <a:t> ca un </a:t>
                      </a:r>
                      <a:r>
                        <a:rPr lang="en-US" sz="1800" b="1" kern="1200" dirty="0" err="1" smtClean="0">
                          <a:solidFill>
                            <a:schemeClr val="lt1"/>
                          </a:solidFill>
                          <a:effectLst/>
                          <a:latin typeface="+mn-lt"/>
                          <a:ea typeface="+mn-ea"/>
                          <a:cs typeface="+mn-cs"/>
                        </a:rPr>
                        <a:t>suris</a:t>
                      </a:r>
                      <a:r>
                        <a:rPr lang="en-US" sz="1800" b="1" kern="1200" dirty="0" smtClean="0">
                          <a:solidFill>
                            <a:schemeClr val="lt1"/>
                          </a:solidFill>
                          <a:effectLst/>
                          <a:latin typeface="+mn-lt"/>
                          <a:ea typeface="+mn-ea"/>
                          <a:cs typeface="+mn-cs"/>
                        </a:rPr>
                        <a:t> e un mod economic </a:t>
                      </a:r>
                      <a:r>
                        <a:rPr lang="en-US" sz="1800" b="1" kern="1200" dirty="0" err="1" smtClean="0">
                          <a:solidFill>
                            <a:schemeClr val="lt1"/>
                          </a:solidFill>
                          <a:effectLst/>
                          <a:latin typeface="+mn-lt"/>
                          <a:ea typeface="+mn-ea"/>
                          <a:cs typeface="+mn-cs"/>
                        </a:rPr>
                        <a:t>pentru</a:t>
                      </a:r>
                      <a:r>
                        <a:rPr lang="en-US" sz="1800" b="1" kern="1200" dirty="0" smtClean="0">
                          <a:solidFill>
                            <a:schemeClr val="lt1"/>
                          </a:solidFill>
                          <a:effectLst/>
                          <a:latin typeface="+mn-lt"/>
                          <a:ea typeface="+mn-ea"/>
                          <a:cs typeface="+mn-cs"/>
                        </a:rPr>
                        <a:t> a-</a:t>
                      </a:r>
                      <a:r>
                        <a:rPr lang="en-US" sz="1800" b="1" kern="1200" dirty="0" err="1" smtClean="0">
                          <a:solidFill>
                            <a:schemeClr val="lt1"/>
                          </a:solidFill>
                          <a:effectLst/>
                          <a:latin typeface="+mn-lt"/>
                          <a:ea typeface="+mn-ea"/>
                          <a:cs typeface="+mn-cs"/>
                        </a:rPr>
                        <a:t>ti</a:t>
                      </a:r>
                      <a:r>
                        <a:rPr lang="en-US" sz="1800" b="1" kern="1200" dirty="0" smtClean="0">
                          <a:solidFill>
                            <a:schemeClr val="lt1"/>
                          </a:solidFill>
                          <a:effectLst/>
                          <a:latin typeface="+mn-lt"/>
                          <a:ea typeface="+mn-ea"/>
                          <a:cs typeface="+mn-cs"/>
                        </a:rPr>
                        <a:t> </a:t>
                      </a:r>
                      <a:r>
                        <a:rPr lang="en-US" sz="1800" b="1" kern="1200" dirty="0" err="1" smtClean="0">
                          <a:solidFill>
                            <a:schemeClr val="lt1"/>
                          </a:solidFill>
                          <a:effectLst/>
                          <a:latin typeface="+mn-lt"/>
                          <a:ea typeface="+mn-ea"/>
                          <a:cs typeface="+mn-cs"/>
                        </a:rPr>
                        <a:t>imbunatati</a:t>
                      </a:r>
                      <a:r>
                        <a:rPr lang="en-US" sz="1800" b="1" kern="1200" dirty="0" smtClean="0">
                          <a:solidFill>
                            <a:schemeClr val="lt1"/>
                          </a:solidFill>
                          <a:effectLst/>
                          <a:latin typeface="+mn-lt"/>
                          <a:ea typeface="+mn-ea"/>
                          <a:cs typeface="+mn-cs"/>
                        </a:rPr>
                        <a:t> </a:t>
                      </a:r>
                      <a:r>
                        <a:rPr lang="en-US" sz="1800" b="1" kern="1200" dirty="0" err="1" smtClean="0">
                          <a:solidFill>
                            <a:schemeClr val="lt1"/>
                          </a:solidFill>
                          <a:effectLst/>
                          <a:latin typeface="+mn-lt"/>
                          <a:ea typeface="+mn-ea"/>
                          <a:cs typeface="+mn-cs"/>
                        </a:rPr>
                        <a:t>aspectul</a:t>
                      </a:r>
                      <a:r>
                        <a:rPr lang="en-US" sz="1800" b="1" kern="1200" dirty="0" smtClean="0">
                          <a:solidFill>
                            <a:schemeClr val="lt1"/>
                          </a:solidFill>
                          <a:effectLst/>
                          <a:latin typeface="+mn-lt"/>
                          <a:ea typeface="+mn-ea"/>
                          <a:cs typeface="+mn-cs"/>
                        </a:rPr>
                        <a:t>. </a:t>
                      </a:r>
                      <a:endParaRPr lang="en-US" dirty="0"/>
                    </a:p>
                  </a:txBody>
                  <a:tcPr/>
                </a:tc>
                <a:extLst>
                  <a:ext uri="{0D108BD9-81ED-4DB2-BD59-A6C34878D82A}">
                    <a16:rowId xmlns:a16="http://schemas.microsoft.com/office/drawing/2014/main" val="1964047681"/>
                  </a:ext>
                </a:extLst>
              </a:tr>
              <a:tr h="2646204">
                <a:tc>
                  <a:txBody>
                    <a:bodyPr/>
                    <a:lstStyle/>
                    <a:p>
                      <a:r>
                        <a:rPr lang="en-US" sz="1800" kern="1200" dirty="0" smtClean="0">
                          <a:solidFill>
                            <a:schemeClr val="dk1"/>
                          </a:solidFill>
                          <a:effectLst/>
                          <a:latin typeface="+mn-lt"/>
                          <a:ea typeface="+mn-ea"/>
                          <a:cs typeface="+mn-cs"/>
                        </a:rPr>
                        <a:t>Am </a:t>
                      </a:r>
                      <a:r>
                        <a:rPr lang="en-US" sz="1800" kern="1200" dirty="0" err="1" smtClean="0">
                          <a:solidFill>
                            <a:schemeClr val="dk1"/>
                          </a:solidFill>
                          <a:effectLst/>
                          <a:latin typeface="+mn-lt"/>
                          <a:ea typeface="+mn-ea"/>
                          <a:cs typeface="+mn-cs"/>
                        </a:rPr>
                        <a:t>invatat</a:t>
                      </a:r>
                      <a:r>
                        <a:rPr lang="en-US" sz="1800" kern="1200" dirty="0" smtClean="0">
                          <a:solidFill>
                            <a:schemeClr val="dk1"/>
                          </a:solidFill>
                          <a:effectLst/>
                          <a:latin typeface="+mn-lt"/>
                          <a:ea typeface="+mn-ea"/>
                          <a:cs typeface="+mn-cs"/>
                        </a:rPr>
                        <a:t> ca nu pot </a:t>
                      </a:r>
                      <a:r>
                        <a:rPr lang="en-US" sz="1800" kern="1200" dirty="0" err="1" smtClean="0">
                          <a:solidFill>
                            <a:schemeClr val="dk1"/>
                          </a:solidFill>
                          <a:effectLst/>
                          <a:latin typeface="+mn-lt"/>
                          <a:ea typeface="+mn-ea"/>
                          <a:cs typeface="+mn-cs"/>
                        </a:rPr>
                        <a:t>sa</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aleg</a:t>
                      </a:r>
                      <a:r>
                        <a:rPr lang="en-US" sz="1800" kern="1200" dirty="0" smtClean="0">
                          <a:solidFill>
                            <a:schemeClr val="dk1"/>
                          </a:solidFill>
                          <a:effectLst/>
                          <a:latin typeface="+mn-lt"/>
                          <a:ea typeface="+mn-ea"/>
                          <a:cs typeface="+mn-cs"/>
                        </a:rPr>
                        <a:t> cum ma </a:t>
                      </a:r>
                      <a:r>
                        <a:rPr lang="en-US" sz="1800" kern="1200" dirty="0" err="1" smtClean="0">
                          <a:solidFill>
                            <a:schemeClr val="dk1"/>
                          </a:solidFill>
                          <a:effectLst/>
                          <a:latin typeface="+mn-lt"/>
                          <a:ea typeface="+mn-ea"/>
                          <a:cs typeface="+mn-cs"/>
                        </a:rPr>
                        <a:t>simt</a:t>
                      </a:r>
                      <a:r>
                        <a:rPr lang="en-US" sz="1800" kern="1200" dirty="0" smtClean="0">
                          <a:solidFill>
                            <a:schemeClr val="dk1"/>
                          </a:solidFill>
                          <a:effectLst/>
                          <a:latin typeface="+mn-lt"/>
                          <a:ea typeface="+mn-ea"/>
                          <a:cs typeface="+mn-cs"/>
                        </a:rPr>
                        <a:t>... </a:t>
                      </a:r>
                      <a:br>
                        <a:rPr lang="en-US" sz="1800" kern="1200" dirty="0" smtClean="0">
                          <a:solidFill>
                            <a:schemeClr val="dk1"/>
                          </a:solidFill>
                          <a:effectLst/>
                          <a:latin typeface="+mn-lt"/>
                          <a:ea typeface="+mn-ea"/>
                          <a:cs typeface="+mn-cs"/>
                        </a:rPr>
                      </a:br>
                      <a:r>
                        <a:rPr lang="en-US" sz="1800" kern="1200" dirty="0" smtClean="0">
                          <a:solidFill>
                            <a:schemeClr val="dk1"/>
                          </a:solidFill>
                          <a:effectLst/>
                          <a:latin typeface="+mn-lt"/>
                          <a:ea typeface="+mn-ea"/>
                          <a:cs typeface="+mn-cs"/>
                        </a:rPr>
                        <a:t>Dar pot </a:t>
                      </a:r>
                      <a:r>
                        <a:rPr lang="en-US" sz="1800" kern="1200" dirty="0" err="1" smtClean="0">
                          <a:solidFill>
                            <a:schemeClr val="dk1"/>
                          </a:solidFill>
                          <a:effectLst/>
                          <a:latin typeface="+mn-lt"/>
                          <a:ea typeface="+mn-ea"/>
                          <a:cs typeface="+mn-cs"/>
                        </a:rPr>
                        <a:t>mereu</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sa</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fac</a:t>
                      </a:r>
                      <a:r>
                        <a:rPr lang="en-US" sz="1800" kern="1200" dirty="0" smtClean="0">
                          <a:solidFill>
                            <a:schemeClr val="dk1"/>
                          </a:solidFill>
                          <a:effectLst/>
                          <a:latin typeface="+mn-lt"/>
                          <a:ea typeface="+mn-ea"/>
                          <a:cs typeface="+mn-cs"/>
                        </a:rPr>
                        <a:t> cite </a:t>
                      </a:r>
                      <a:r>
                        <a:rPr lang="en-US" sz="1800" kern="1200" dirty="0" err="1" smtClean="0">
                          <a:solidFill>
                            <a:schemeClr val="dk1"/>
                          </a:solidFill>
                          <a:effectLst/>
                          <a:latin typeface="+mn-lt"/>
                          <a:ea typeface="+mn-ea"/>
                          <a:cs typeface="+mn-cs"/>
                        </a:rPr>
                        <a:t>ceva</a:t>
                      </a:r>
                      <a:r>
                        <a:rPr lang="en-US" sz="1800" kern="1200" dirty="0" smtClean="0">
                          <a:solidFill>
                            <a:schemeClr val="dk1"/>
                          </a:solidFill>
                          <a:effectLst/>
                          <a:latin typeface="+mn-lt"/>
                          <a:ea typeface="+mn-ea"/>
                          <a:cs typeface="+mn-cs"/>
                        </a:rPr>
                        <a:t>. </a:t>
                      </a:r>
                      <a:br>
                        <a:rPr lang="en-US" sz="1800" kern="1200" dirty="0" smtClean="0">
                          <a:solidFill>
                            <a:schemeClr val="dk1"/>
                          </a:solidFill>
                          <a:effectLst/>
                          <a:latin typeface="+mn-lt"/>
                          <a:ea typeface="+mn-ea"/>
                          <a:cs typeface="+mn-cs"/>
                        </a:rPr>
                      </a:br>
                      <a:r>
                        <a:rPr lang="en-US" sz="1800" kern="1200" dirty="0" smtClean="0">
                          <a:solidFill>
                            <a:schemeClr val="dk1"/>
                          </a:solidFill>
                          <a:effectLst/>
                          <a:latin typeface="+mn-lt"/>
                          <a:ea typeface="+mn-ea"/>
                          <a:cs typeface="+mn-cs"/>
                        </a:rPr>
                        <a:t>Am </a:t>
                      </a:r>
                      <a:r>
                        <a:rPr lang="en-US" sz="1800" kern="1200" dirty="0" err="1" smtClean="0">
                          <a:solidFill>
                            <a:schemeClr val="dk1"/>
                          </a:solidFill>
                          <a:effectLst/>
                          <a:latin typeface="+mn-lt"/>
                          <a:ea typeface="+mn-ea"/>
                          <a:cs typeface="+mn-cs"/>
                        </a:rPr>
                        <a:t>invatat</a:t>
                      </a:r>
                      <a:r>
                        <a:rPr lang="en-US" sz="1800" kern="1200" dirty="0" smtClean="0">
                          <a:solidFill>
                            <a:schemeClr val="dk1"/>
                          </a:solidFill>
                          <a:effectLst/>
                          <a:latin typeface="+mn-lt"/>
                          <a:ea typeface="+mn-ea"/>
                          <a:cs typeface="+mn-cs"/>
                        </a:rPr>
                        <a:t>.... </a:t>
                      </a:r>
                      <a:br>
                        <a:rPr lang="en-US" sz="1800" kern="1200" dirty="0" smtClean="0">
                          <a:solidFill>
                            <a:schemeClr val="dk1"/>
                          </a:solidFill>
                          <a:effectLst/>
                          <a:latin typeface="+mn-lt"/>
                          <a:ea typeface="+mn-ea"/>
                          <a:cs typeface="+mn-cs"/>
                        </a:rPr>
                      </a:br>
                      <a:r>
                        <a:rPr lang="en-US" sz="1800" kern="1200" dirty="0" smtClean="0">
                          <a:solidFill>
                            <a:schemeClr val="dk1"/>
                          </a:solidFill>
                          <a:effectLst/>
                          <a:latin typeface="+mn-lt"/>
                          <a:ea typeface="+mn-ea"/>
                          <a:cs typeface="+mn-cs"/>
                        </a:rPr>
                        <a:t>ca </a:t>
                      </a:r>
                      <a:r>
                        <a:rPr lang="en-US" sz="1800" kern="1200" dirty="0" err="1" smtClean="0">
                          <a:solidFill>
                            <a:schemeClr val="dk1"/>
                          </a:solidFill>
                          <a:effectLst/>
                          <a:latin typeface="+mn-lt"/>
                          <a:ea typeface="+mn-ea"/>
                          <a:cs typeface="+mn-cs"/>
                        </a:rPr>
                        <a:t>atunci</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cind</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fiul</a:t>
                      </a:r>
                      <a:r>
                        <a:rPr lang="en-US" sz="1800" kern="1200" dirty="0" smtClean="0">
                          <a:solidFill>
                            <a:schemeClr val="dk1"/>
                          </a:solidFill>
                          <a:effectLst/>
                          <a:latin typeface="+mn-lt"/>
                          <a:ea typeface="+mn-ea"/>
                          <a:cs typeface="+mn-cs"/>
                        </a:rPr>
                        <a:t> tau </a:t>
                      </a:r>
                      <a:br>
                        <a:rPr lang="en-US" sz="1800" kern="1200" dirty="0" smtClean="0">
                          <a:solidFill>
                            <a:schemeClr val="dk1"/>
                          </a:solidFill>
                          <a:effectLst/>
                          <a:latin typeface="+mn-lt"/>
                          <a:ea typeface="+mn-ea"/>
                          <a:cs typeface="+mn-cs"/>
                        </a:rPr>
                      </a:br>
                      <a:r>
                        <a:rPr lang="en-US" sz="1800" kern="1200" dirty="0" err="1" smtClean="0">
                          <a:solidFill>
                            <a:schemeClr val="dk1"/>
                          </a:solidFill>
                          <a:effectLst/>
                          <a:latin typeface="+mn-lt"/>
                          <a:ea typeface="+mn-ea"/>
                          <a:cs typeface="+mn-cs"/>
                        </a:rPr>
                        <a:t>nou</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nascut</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iti</a:t>
                      </a:r>
                      <a:r>
                        <a:rPr lang="en-US" sz="1800" kern="1200" dirty="0" smtClean="0">
                          <a:solidFill>
                            <a:schemeClr val="dk1"/>
                          </a:solidFill>
                          <a:effectLst/>
                          <a:latin typeface="+mn-lt"/>
                          <a:ea typeface="+mn-ea"/>
                          <a:cs typeface="+mn-cs"/>
                        </a:rPr>
                        <a:t> tine </a:t>
                      </a:r>
                      <a:r>
                        <a:rPr lang="en-US" sz="1800" kern="1200" dirty="0" err="1" smtClean="0">
                          <a:solidFill>
                            <a:schemeClr val="dk1"/>
                          </a:solidFill>
                          <a:effectLst/>
                          <a:latin typeface="+mn-lt"/>
                          <a:ea typeface="+mn-ea"/>
                          <a:cs typeface="+mn-cs"/>
                        </a:rPr>
                        <a:t>degetul</a:t>
                      </a:r>
                      <a:r>
                        <a:rPr lang="en-US" sz="1800" kern="1200" dirty="0" smtClean="0">
                          <a:solidFill>
                            <a:schemeClr val="dk1"/>
                          </a:solidFill>
                          <a:effectLst/>
                          <a:latin typeface="+mn-lt"/>
                          <a:ea typeface="+mn-ea"/>
                          <a:cs typeface="+mn-cs"/>
                        </a:rPr>
                        <a:t> in </a:t>
                      </a:r>
                      <a:r>
                        <a:rPr lang="en-US" sz="1800" kern="1200" dirty="0" err="1" smtClean="0">
                          <a:solidFill>
                            <a:schemeClr val="dk1"/>
                          </a:solidFill>
                          <a:effectLst/>
                          <a:latin typeface="+mn-lt"/>
                          <a:ea typeface="+mn-ea"/>
                          <a:cs typeface="+mn-cs"/>
                        </a:rPr>
                        <a:t>micul</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lui</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pumn</a:t>
                      </a:r>
                      <a:r>
                        <a:rPr lang="en-US" sz="1800" kern="1200" dirty="0" smtClean="0">
                          <a:solidFill>
                            <a:schemeClr val="dk1"/>
                          </a:solidFill>
                          <a:effectLst/>
                          <a:latin typeface="+mn-lt"/>
                          <a:ea typeface="+mn-ea"/>
                          <a:cs typeface="+mn-cs"/>
                        </a:rPr>
                        <a:t>..... s-a </a:t>
                      </a:r>
                      <a:r>
                        <a:rPr lang="en-US" sz="1800" kern="1200" dirty="0" err="1" smtClean="0">
                          <a:solidFill>
                            <a:schemeClr val="dk1"/>
                          </a:solidFill>
                          <a:effectLst/>
                          <a:latin typeface="+mn-lt"/>
                          <a:ea typeface="+mn-ea"/>
                          <a:cs typeface="+mn-cs"/>
                        </a:rPr>
                        <a:t>lipit</a:t>
                      </a:r>
                      <a:r>
                        <a:rPr lang="en-US" sz="1800" kern="1200" dirty="0" smtClean="0">
                          <a:solidFill>
                            <a:schemeClr val="dk1"/>
                          </a:solidFill>
                          <a:effectLst/>
                          <a:latin typeface="+mn-lt"/>
                          <a:ea typeface="+mn-ea"/>
                          <a:cs typeface="+mn-cs"/>
                        </a:rPr>
                        <a:t> de tine </a:t>
                      </a:r>
                      <a:r>
                        <a:rPr lang="en-US" sz="1800" kern="1200" dirty="0" err="1" smtClean="0">
                          <a:solidFill>
                            <a:schemeClr val="dk1"/>
                          </a:solidFill>
                          <a:effectLst/>
                          <a:latin typeface="+mn-lt"/>
                          <a:ea typeface="+mn-ea"/>
                          <a:cs typeface="+mn-cs"/>
                        </a:rPr>
                        <a:t>pentru</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toata</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viata</a:t>
                      </a:r>
                      <a:r>
                        <a:rPr lang="en-US" sz="1800" kern="1200" dirty="0" smtClean="0">
                          <a:solidFill>
                            <a:schemeClr val="dk1"/>
                          </a:solidFill>
                          <a:effectLst/>
                          <a:latin typeface="+mn-lt"/>
                          <a:ea typeface="+mn-ea"/>
                          <a:cs typeface="+mn-cs"/>
                        </a:rPr>
                        <a:t>. </a:t>
                      </a:r>
                      <a:br>
                        <a:rPr lang="en-US" sz="1800" kern="1200" dirty="0" smtClean="0">
                          <a:solidFill>
                            <a:schemeClr val="dk1"/>
                          </a:solidFill>
                          <a:effectLst/>
                          <a:latin typeface="+mn-lt"/>
                          <a:ea typeface="+mn-ea"/>
                          <a:cs typeface="+mn-cs"/>
                        </a:rPr>
                      </a:br>
                      <a:endParaRPr lang="en-US" dirty="0"/>
                    </a:p>
                  </a:txBody>
                  <a:tcPr/>
                </a:tc>
                <a:tc>
                  <a:txBody>
                    <a:bodyPr/>
                    <a:lstStyle/>
                    <a:p>
                      <a:r>
                        <a:rPr lang="en-US" sz="1800" kern="1200" dirty="0" smtClean="0">
                          <a:solidFill>
                            <a:schemeClr val="dk1"/>
                          </a:solidFill>
                          <a:effectLst/>
                          <a:latin typeface="+mn-lt"/>
                          <a:ea typeface="+mn-ea"/>
                          <a:cs typeface="+mn-cs"/>
                        </a:rPr>
                        <a:t>Am </a:t>
                      </a:r>
                      <a:r>
                        <a:rPr lang="en-US" sz="1800" kern="1200" dirty="0" err="1" smtClean="0">
                          <a:solidFill>
                            <a:schemeClr val="dk1"/>
                          </a:solidFill>
                          <a:effectLst/>
                          <a:latin typeface="+mn-lt"/>
                          <a:ea typeface="+mn-ea"/>
                          <a:cs typeface="+mn-cs"/>
                        </a:rPr>
                        <a:t>invatat</a:t>
                      </a:r>
                      <a:r>
                        <a:rPr lang="en-US" sz="1800" kern="1200" dirty="0" smtClean="0">
                          <a:solidFill>
                            <a:schemeClr val="dk1"/>
                          </a:solidFill>
                          <a:effectLst/>
                          <a:latin typeface="+mn-lt"/>
                          <a:ea typeface="+mn-ea"/>
                          <a:cs typeface="+mn-cs"/>
                        </a:rPr>
                        <a:t>...ca </a:t>
                      </a:r>
                      <a:r>
                        <a:rPr lang="en-US" sz="1800" kern="1200" dirty="0" err="1" smtClean="0">
                          <a:solidFill>
                            <a:schemeClr val="dk1"/>
                          </a:solidFill>
                          <a:effectLst/>
                          <a:latin typeface="+mn-lt"/>
                          <a:ea typeface="+mn-ea"/>
                          <a:cs typeface="+mn-cs"/>
                        </a:rPr>
                        <a:t>toti</a:t>
                      </a:r>
                      <a:r>
                        <a:rPr lang="en-US" sz="1800" kern="1200" dirty="0" smtClean="0">
                          <a:solidFill>
                            <a:schemeClr val="dk1"/>
                          </a:solidFill>
                          <a:effectLst/>
                          <a:latin typeface="+mn-lt"/>
                          <a:ea typeface="+mn-ea"/>
                          <a:cs typeface="+mn-cs"/>
                        </a:rPr>
                        <a:t> </a:t>
                      </a:r>
                      <a:br>
                        <a:rPr lang="en-US" sz="1800" kern="1200" dirty="0" smtClean="0">
                          <a:solidFill>
                            <a:schemeClr val="dk1"/>
                          </a:solidFill>
                          <a:effectLst/>
                          <a:latin typeface="+mn-lt"/>
                          <a:ea typeface="+mn-ea"/>
                          <a:cs typeface="+mn-cs"/>
                        </a:rPr>
                      </a:br>
                      <a:r>
                        <a:rPr lang="en-US" sz="1800" kern="1200" dirty="0" err="1" smtClean="0">
                          <a:solidFill>
                            <a:schemeClr val="dk1"/>
                          </a:solidFill>
                          <a:effectLst/>
                          <a:latin typeface="+mn-lt"/>
                          <a:ea typeface="+mn-ea"/>
                          <a:cs typeface="+mn-cs"/>
                        </a:rPr>
                        <a:t>vor</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sa</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traiasca</a:t>
                      </a:r>
                      <a:r>
                        <a:rPr lang="en-US" sz="1800" kern="1200" dirty="0" smtClean="0">
                          <a:solidFill>
                            <a:schemeClr val="dk1"/>
                          </a:solidFill>
                          <a:effectLst/>
                          <a:latin typeface="+mn-lt"/>
                          <a:ea typeface="+mn-ea"/>
                          <a:cs typeface="+mn-cs"/>
                        </a:rPr>
                        <a:t> in </a:t>
                      </a:r>
                      <a:r>
                        <a:rPr lang="en-US" sz="1800" kern="1200" dirty="0" err="1" smtClean="0">
                          <a:solidFill>
                            <a:schemeClr val="dk1"/>
                          </a:solidFill>
                          <a:effectLst/>
                          <a:latin typeface="+mn-lt"/>
                          <a:ea typeface="+mn-ea"/>
                          <a:cs typeface="+mn-cs"/>
                        </a:rPr>
                        <a:t>virful</a:t>
                      </a:r>
                      <a:r>
                        <a:rPr lang="en-US" sz="1800" kern="1200" dirty="0" smtClean="0">
                          <a:solidFill>
                            <a:schemeClr val="dk1"/>
                          </a:solidFill>
                          <a:effectLst/>
                          <a:latin typeface="+mn-lt"/>
                          <a:ea typeface="+mn-ea"/>
                          <a:cs typeface="+mn-cs"/>
                        </a:rPr>
                        <a:t> </a:t>
                      </a:r>
                      <a:br>
                        <a:rPr lang="en-US" sz="1800" kern="1200" dirty="0" smtClean="0">
                          <a:solidFill>
                            <a:schemeClr val="dk1"/>
                          </a:solidFill>
                          <a:effectLst/>
                          <a:latin typeface="+mn-lt"/>
                          <a:ea typeface="+mn-ea"/>
                          <a:cs typeface="+mn-cs"/>
                        </a:rPr>
                      </a:br>
                      <a:r>
                        <a:rPr lang="en-US" sz="1800" kern="1200" dirty="0" err="1" smtClean="0">
                          <a:solidFill>
                            <a:schemeClr val="dk1"/>
                          </a:solidFill>
                          <a:effectLst/>
                          <a:latin typeface="+mn-lt"/>
                          <a:ea typeface="+mn-ea"/>
                          <a:cs typeface="+mn-cs"/>
                        </a:rPr>
                        <a:t>muntelui</a:t>
                      </a:r>
                      <a:r>
                        <a:rPr lang="en-US" sz="1800" kern="1200" dirty="0" smtClean="0">
                          <a:solidFill>
                            <a:schemeClr val="dk1"/>
                          </a:solidFill>
                          <a:effectLst/>
                          <a:latin typeface="+mn-lt"/>
                          <a:ea typeface="+mn-ea"/>
                          <a:cs typeface="+mn-cs"/>
                        </a:rPr>
                        <a:t>...Dar </a:t>
                      </a:r>
                      <a:r>
                        <a:rPr lang="en-US" sz="1800" kern="1200" dirty="0" err="1" smtClean="0">
                          <a:solidFill>
                            <a:schemeClr val="dk1"/>
                          </a:solidFill>
                          <a:effectLst/>
                          <a:latin typeface="+mn-lt"/>
                          <a:ea typeface="+mn-ea"/>
                          <a:cs typeface="+mn-cs"/>
                        </a:rPr>
                        <a:t>toata</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fericirea</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si</a:t>
                      </a:r>
                      <a:r>
                        <a:rPr lang="en-US" sz="1800" kern="1200" dirty="0" smtClean="0">
                          <a:solidFill>
                            <a:schemeClr val="dk1"/>
                          </a:solidFill>
                          <a:effectLst/>
                          <a:latin typeface="+mn-lt"/>
                          <a:ea typeface="+mn-ea"/>
                          <a:cs typeface="+mn-cs"/>
                        </a:rPr>
                        <a:t> </a:t>
                      </a:r>
                      <a:br>
                        <a:rPr lang="en-US" sz="1800" kern="1200" dirty="0" smtClean="0">
                          <a:solidFill>
                            <a:schemeClr val="dk1"/>
                          </a:solidFill>
                          <a:effectLst/>
                          <a:latin typeface="+mn-lt"/>
                          <a:ea typeface="+mn-ea"/>
                          <a:cs typeface="+mn-cs"/>
                        </a:rPr>
                      </a:br>
                      <a:r>
                        <a:rPr lang="en-US" sz="1800" kern="1200" dirty="0" err="1" smtClean="0">
                          <a:solidFill>
                            <a:schemeClr val="dk1"/>
                          </a:solidFill>
                          <a:effectLst/>
                          <a:latin typeface="+mn-lt"/>
                          <a:ea typeface="+mn-ea"/>
                          <a:cs typeface="+mn-cs"/>
                        </a:rPr>
                        <a:t>cresterea</a:t>
                      </a:r>
                      <a:r>
                        <a:rPr lang="en-US" sz="1800" kern="1200" dirty="0" smtClean="0">
                          <a:solidFill>
                            <a:schemeClr val="dk1"/>
                          </a:solidFill>
                          <a:effectLst/>
                          <a:latin typeface="+mn-lt"/>
                          <a:ea typeface="+mn-ea"/>
                          <a:cs typeface="+mn-cs"/>
                        </a:rPr>
                        <a:t> au </a:t>
                      </a:r>
                      <a:r>
                        <a:rPr lang="en-US" sz="1800" kern="1200" dirty="0" err="1" smtClean="0">
                          <a:solidFill>
                            <a:schemeClr val="dk1"/>
                          </a:solidFill>
                          <a:effectLst/>
                          <a:latin typeface="+mn-lt"/>
                          <a:ea typeface="+mn-ea"/>
                          <a:cs typeface="+mn-cs"/>
                        </a:rPr>
                        <a:t>loc</a:t>
                      </a:r>
                      <a:r>
                        <a:rPr lang="en-US" sz="1800" kern="1200" dirty="0" smtClean="0">
                          <a:solidFill>
                            <a:schemeClr val="dk1"/>
                          </a:solidFill>
                          <a:effectLst/>
                          <a:latin typeface="+mn-lt"/>
                          <a:ea typeface="+mn-ea"/>
                          <a:cs typeface="+mn-cs"/>
                        </a:rPr>
                        <a:t> in </a:t>
                      </a:r>
                      <a:r>
                        <a:rPr lang="en-US" sz="1800" kern="1200" dirty="0" err="1" smtClean="0">
                          <a:solidFill>
                            <a:schemeClr val="dk1"/>
                          </a:solidFill>
                          <a:effectLst/>
                          <a:latin typeface="+mn-lt"/>
                          <a:ea typeface="+mn-ea"/>
                          <a:cs typeface="+mn-cs"/>
                        </a:rPr>
                        <a:t>timpul</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urcusului</a:t>
                      </a:r>
                      <a:r>
                        <a:rPr lang="en-US" sz="1800" kern="1200" dirty="0" smtClean="0">
                          <a:solidFill>
                            <a:schemeClr val="dk1"/>
                          </a:solidFill>
                          <a:effectLst/>
                          <a:latin typeface="+mn-lt"/>
                          <a:ea typeface="+mn-ea"/>
                          <a:cs typeface="+mn-cs"/>
                        </a:rPr>
                        <a:t>. </a:t>
                      </a:r>
                      <a:br>
                        <a:rPr lang="en-US" sz="1800" kern="1200" dirty="0" smtClean="0">
                          <a:solidFill>
                            <a:schemeClr val="dk1"/>
                          </a:solidFill>
                          <a:effectLst/>
                          <a:latin typeface="+mn-lt"/>
                          <a:ea typeface="+mn-ea"/>
                          <a:cs typeface="+mn-cs"/>
                        </a:rPr>
                      </a:br>
                      <a:r>
                        <a:rPr lang="en-US" sz="1800" kern="1200" dirty="0" smtClean="0">
                          <a:solidFill>
                            <a:schemeClr val="dk1"/>
                          </a:solidFill>
                          <a:effectLst/>
                          <a:latin typeface="+mn-lt"/>
                          <a:ea typeface="+mn-ea"/>
                          <a:cs typeface="+mn-cs"/>
                        </a:rPr>
                        <a:t>Am </a:t>
                      </a:r>
                      <a:r>
                        <a:rPr lang="en-US" sz="1800" kern="1200" dirty="0" err="1" smtClean="0">
                          <a:solidFill>
                            <a:schemeClr val="dk1"/>
                          </a:solidFill>
                          <a:effectLst/>
                          <a:latin typeface="+mn-lt"/>
                          <a:ea typeface="+mn-ea"/>
                          <a:cs typeface="+mn-cs"/>
                        </a:rPr>
                        <a:t>invatat</a:t>
                      </a:r>
                      <a:r>
                        <a:rPr lang="en-US" sz="1800" kern="1200" dirty="0" smtClean="0">
                          <a:solidFill>
                            <a:schemeClr val="dk1"/>
                          </a:solidFill>
                          <a:effectLst/>
                          <a:latin typeface="+mn-lt"/>
                          <a:ea typeface="+mn-ea"/>
                          <a:cs typeface="+mn-cs"/>
                        </a:rPr>
                        <a:t> ....ca </a:t>
                      </a:r>
                      <a:r>
                        <a:rPr lang="en-US" sz="1800" kern="1200" dirty="0" err="1" smtClean="0">
                          <a:solidFill>
                            <a:schemeClr val="dk1"/>
                          </a:solidFill>
                          <a:effectLst/>
                          <a:latin typeface="+mn-lt"/>
                          <a:ea typeface="+mn-ea"/>
                          <a:cs typeface="+mn-cs"/>
                        </a:rPr>
                        <a:t>trebuie</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sa</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te</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bucuri</a:t>
                      </a:r>
                      <a:r>
                        <a:rPr lang="en-US" sz="1800" kern="1200" dirty="0" smtClean="0">
                          <a:solidFill>
                            <a:schemeClr val="dk1"/>
                          </a:solidFill>
                          <a:effectLst/>
                          <a:latin typeface="+mn-lt"/>
                          <a:ea typeface="+mn-ea"/>
                          <a:cs typeface="+mn-cs"/>
                        </a:rPr>
                        <a:t> de </a:t>
                      </a:r>
                      <a:r>
                        <a:rPr lang="en-US" sz="1800" kern="1200" dirty="0" err="1" smtClean="0">
                          <a:solidFill>
                            <a:schemeClr val="dk1"/>
                          </a:solidFill>
                          <a:effectLst/>
                          <a:latin typeface="+mn-lt"/>
                          <a:ea typeface="+mn-ea"/>
                          <a:cs typeface="+mn-cs"/>
                        </a:rPr>
                        <a:t>calatorie</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si</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sa</a:t>
                      </a:r>
                      <a:r>
                        <a:rPr lang="en-US" sz="1800" kern="1200" dirty="0" smtClean="0">
                          <a:solidFill>
                            <a:schemeClr val="dk1"/>
                          </a:solidFill>
                          <a:effectLst/>
                          <a:latin typeface="+mn-lt"/>
                          <a:ea typeface="+mn-ea"/>
                          <a:cs typeface="+mn-cs"/>
                        </a:rPr>
                        <a:t> nu </a:t>
                      </a:r>
                      <a:r>
                        <a:rPr lang="en-US" sz="1800" kern="1200" dirty="0" err="1" smtClean="0">
                          <a:solidFill>
                            <a:schemeClr val="dk1"/>
                          </a:solidFill>
                          <a:effectLst/>
                          <a:latin typeface="+mn-lt"/>
                          <a:ea typeface="+mn-ea"/>
                          <a:cs typeface="+mn-cs"/>
                        </a:rPr>
                        <a:t>te</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gindesti</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doar</a:t>
                      </a:r>
                      <a:r>
                        <a:rPr lang="en-US" sz="1800" kern="1200" dirty="0" smtClean="0">
                          <a:solidFill>
                            <a:schemeClr val="dk1"/>
                          </a:solidFill>
                          <a:effectLst/>
                          <a:latin typeface="+mn-lt"/>
                          <a:ea typeface="+mn-ea"/>
                          <a:cs typeface="+mn-cs"/>
                        </a:rPr>
                        <a:t> la </a:t>
                      </a:r>
                      <a:r>
                        <a:rPr lang="en-US" sz="1800" kern="1200" dirty="0" err="1" smtClean="0">
                          <a:solidFill>
                            <a:schemeClr val="dk1"/>
                          </a:solidFill>
                          <a:effectLst/>
                          <a:latin typeface="+mn-lt"/>
                          <a:ea typeface="+mn-ea"/>
                          <a:cs typeface="+mn-cs"/>
                        </a:rPr>
                        <a:t>scopul</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ei</a:t>
                      </a:r>
                      <a:r>
                        <a:rPr lang="en-US" sz="1800" kern="1200" dirty="0" smtClean="0">
                          <a:solidFill>
                            <a:schemeClr val="dk1"/>
                          </a:solidFill>
                          <a:effectLst/>
                          <a:latin typeface="+mn-lt"/>
                          <a:ea typeface="+mn-ea"/>
                          <a:cs typeface="+mn-cs"/>
                        </a:rPr>
                        <a:t>.. </a:t>
                      </a:r>
                      <a:endParaRPr lang="en-US" dirty="0"/>
                    </a:p>
                  </a:txBody>
                  <a:tcPr/>
                </a:tc>
                <a:tc>
                  <a:txBody>
                    <a:bodyPr/>
                    <a:lstStyle/>
                    <a:p>
                      <a:r>
                        <a:rPr lang="en-US" sz="1800" kern="1200" dirty="0" smtClean="0">
                          <a:solidFill>
                            <a:schemeClr val="dk1"/>
                          </a:solidFill>
                          <a:effectLst/>
                          <a:latin typeface="+mn-lt"/>
                          <a:ea typeface="+mn-ea"/>
                          <a:cs typeface="+mn-cs"/>
                        </a:rPr>
                        <a:t>Am </a:t>
                      </a:r>
                      <a:r>
                        <a:rPr lang="en-US" sz="1800" kern="1200" dirty="0" err="1" smtClean="0">
                          <a:solidFill>
                            <a:schemeClr val="dk1"/>
                          </a:solidFill>
                          <a:effectLst/>
                          <a:latin typeface="+mn-lt"/>
                          <a:ea typeface="+mn-ea"/>
                          <a:cs typeface="+mn-cs"/>
                        </a:rPr>
                        <a:t>invatat</a:t>
                      </a:r>
                      <a:r>
                        <a:rPr lang="en-US" sz="1800" kern="1200" dirty="0" smtClean="0">
                          <a:solidFill>
                            <a:schemeClr val="dk1"/>
                          </a:solidFill>
                          <a:effectLst/>
                          <a:latin typeface="+mn-lt"/>
                          <a:ea typeface="+mn-ea"/>
                          <a:cs typeface="+mn-cs"/>
                        </a:rPr>
                        <a:t> .... </a:t>
                      </a:r>
                      <a:br>
                        <a:rPr lang="en-US" sz="1800" kern="1200" dirty="0" smtClean="0">
                          <a:solidFill>
                            <a:schemeClr val="dk1"/>
                          </a:solidFill>
                          <a:effectLst/>
                          <a:latin typeface="+mn-lt"/>
                          <a:ea typeface="+mn-ea"/>
                          <a:cs typeface="+mn-cs"/>
                        </a:rPr>
                      </a:br>
                      <a:r>
                        <a:rPr lang="en-US" sz="1800" kern="1200" dirty="0" smtClean="0">
                          <a:solidFill>
                            <a:schemeClr val="dk1"/>
                          </a:solidFill>
                          <a:effectLst/>
                          <a:latin typeface="+mn-lt"/>
                          <a:ea typeface="+mn-ea"/>
                          <a:cs typeface="+mn-cs"/>
                        </a:rPr>
                        <a:t>ca e </a:t>
                      </a:r>
                      <a:r>
                        <a:rPr lang="en-US" sz="1800" kern="1200" dirty="0" err="1" smtClean="0">
                          <a:solidFill>
                            <a:schemeClr val="dk1"/>
                          </a:solidFill>
                          <a:effectLst/>
                          <a:latin typeface="+mn-lt"/>
                          <a:ea typeface="+mn-ea"/>
                          <a:cs typeface="+mn-cs"/>
                        </a:rPr>
                        <a:t>mai</a:t>
                      </a:r>
                      <a:r>
                        <a:rPr lang="en-US" sz="1800" kern="1200" dirty="0" smtClean="0">
                          <a:solidFill>
                            <a:schemeClr val="dk1"/>
                          </a:solidFill>
                          <a:effectLst/>
                          <a:latin typeface="+mn-lt"/>
                          <a:ea typeface="+mn-ea"/>
                          <a:cs typeface="+mn-cs"/>
                        </a:rPr>
                        <a:t> bine </a:t>
                      </a:r>
                      <a:r>
                        <a:rPr lang="en-US" sz="1800" kern="1200" dirty="0" err="1" smtClean="0">
                          <a:solidFill>
                            <a:schemeClr val="dk1"/>
                          </a:solidFill>
                          <a:effectLst/>
                          <a:latin typeface="+mn-lt"/>
                          <a:ea typeface="+mn-ea"/>
                          <a:cs typeface="+mn-cs"/>
                        </a:rPr>
                        <a:t>sa</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dai</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sfaturi</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doar</a:t>
                      </a:r>
                      <a:r>
                        <a:rPr lang="en-US" sz="1800" kern="1200" dirty="0" smtClean="0">
                          <a:solidFill>
                            <a:schemeClr val="dk1"/>
                          </a:solidFill>
                          <a:effectLst/>
                          <a:latin typeface="+mn-lt"/>
                          <a:ea typeface="+mn-ea"/>
                          <a:cs typeface="+mn-cs"/>
                        </a:rPr>
                        <a:t> in </a:t>
                      </a:r>
                      <a:r>
                        <a:rPr lang="en-US" sz="1800" kern="1200" dirty="0" err="1" smtClean="0">
                          <a:solidFill>
                            <a:schemeClr val="dk1"/>
                          </a:solidFill>
                          <a:effectLst/>
                          <a:latin typeface="+mn-lt"/>
                          <a:ea typeface="+mn-ea"/>
                          <a:cs typeface="+mn-cs"/>
                        </a:rPr>
                        <a:t>doua</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situatii</a:t>
                      </a:r>
                      <a:r>
                        <a:rPr lang="en-US" sz="1800" kern="1200" dirty="0" smtClean="0">
                          <a:solidFill>
                            <a:schemeClr val="dk1"/>
                          </a:solidFill>
                          <a:effectLst/>
                          <a:latin typeface="+mn-lt"/>
                          <a:ea typeface="+mn-ea"/>
                          <a:cs typeface="+mn-cs"/>
                        </a:rPr>
                        <a:t>..... </a:t>
                      </a:r>
                      <a:br>
                        <a:rPr lang="en-US" sz="1800" kern="1200" dirty="0" smtClean="0">
                          <a:solidFill>
                            <a:schemeClr val="dk1"/>
                          </a:solidFill>
                          <a:effectLst/>
                          <a:latin typeface="+mn-lt"/>
                          <a:ea typeface="+mn-ea"/>
                          <a:cs typeface="+mn-cs"/>
                        </a:rPr>
                      </a:br>
                      <a:r>
                        <a:rPr lang="en-US" sz="1800" kern="1200" dirty="0" err="1" smtClean="0">
                          <a:solidFill>
                            <a:schemeClr val="dk1"/>
                          </a:solidFill>
                          <a:effectLst/>
                          <a:latin typeface="+mn-lt"/>
                          <a:ea typeface="+mn-ea"/>
                          <a:cs typeface="+mn-cs"/>
                        </a:rPr>
                        <a:t>Cind</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sint</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cerute</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si</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cind</a:t>
                      </a:r>
                      <a:r>
                        <a:rPr lang="en-US" sz="1800" kern="1200" dirty="0" smtClean="0">
                          <a:solidFill>
                            <a:schemeClr val="dk1"/>
                          </a:solidFill>
                          <a:effectLst/>
                          <a:latin typeface="+mn-lt"/>
                          <a:ea typeface="+mn-ea"/>
                          <a:cs typeface="+mn-cs"/>
                        </a:rPr>
                        <a:t> de </a:t>
                      </a:r>
                      <a:r>
                        <a:rPr lang="en-US" sz="1800" kern="1200" dirty="0" err="1" smtClean="0">
                          <a:solidFill>
                            <a:schemeClr val="dk1"/>
                          </a:solidFill>
                          <a:effectLst/>
                          <a:latin typeface="+mn-lt"/>
                          <a:ea typeface="+mn-ea"/>
                          <a:cs typeface="+mn-cs"/>
                        </a:rPr>
                        <a:t>ele</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depinde</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viata</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cuiva</a:t>
                      </a:r>
                      <a:r>
                        <a:rPr lang="en-US" sz="1800" kern="1200" dirty="0" smtClean="0">
                          <a:solidFill>
                            <a:schemeClr val="dk1"/>
                          </a:solidFill>
                          <a:effectLst/>
                          <a:latin typeface="+mn-lt"/>
                          <a:ea typeface="+mn-ea"/>
                          <a:cs typeface="+mn-cs"/>
                        </a:rPr>
                        <a:t>.. </a:t>
                      </a:r>
                      <a:br>
                        <a:rPr lang="en-US" sz="1800" kern="1200" dirty="0" smtClean="0">
                          <a:solidFill>
                            <a:schemeClr val="dk1"/>
                          </a:solidFill>
                          <a:effectLst/>
                          <a:latin typeface="+mn-lt"/>
                          <a:ea typeface="+mn-ea"/>
                          <a:cs typeface="+mn-cs"/>
                        </a:rPr>
                      </a:br>
                      <a:r>
                        <a:rPr lang="en-US" sz="1800" kern="1200" dirty="0" smtClean="0">
                          <a:solidFill>
                            <a:schemeClr val="dk1"/>
                          </a:solidFill>
                          <a:effectLst/>
                          <a:latin typeface="+mn-lt"/>
                          <a:ea typeface="+mn-ea"/>
                          <a:cs typeface="+mn-cs"/>
                        </a:rPr>
                        <a:t>Am </a:t>
                      </a:r>
                      <a:r>
                        <a:rPr lang="en-US" sz="1800" kern="1200" dirty="0" err="1" smtClean="0">
                          <a:solidFill>
                            <a:schemeClr val="dk1"/>
                          </a:solidFill>
                          <a:effectLst/>
                          <a:latin typeface="+mn-lt"/>
                          <a:ea typeface="+mn-ea"/>
                          <a:cs typeface="+mn-cs"/>
                        </a:rPr>
                        <a:t>invatat</a:t>
                      </a:r>
                      <a:r>
                        <a:rPr lang="en-US" sz="1800" kern="1200" dirty="0" smtClean="0">
                          <a:solidFill>
                            <a:schemeClr val="dk1"/>
                          </a:solidFill>
                          <a:effectLst/>
                          <a:latin typeface="+mn-lt"/>
                          <a:ea typeface="+mn-ea"/>
                          <a:cs typeface="+mn-cs"/>
                        </a:rPr>
                        <a:t> ca cu </a:t>
                      </a:r>
                      <a:r>
                        <a:rPr lang="en-US" sz="1800" kern="1200" dirty="0" err="1" smtClean="0">
                          <a:solidFill>
                            <a:schemeClr val="dk1"/>
                          </a:solidFill>
                          <a:effectLst/>
                          <a:latin typeface="+mn-lt"/>
                          <a:ea typeface="+mn-ea"/>
                          <a:cs typeface="+mn-cs"/>
                        </a:rPr>
                        <a:t>cit</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irosesc</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mai</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putin</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timpul</a:t>
                      </a:r>
                      <a:r>
                        <a:rPr lang="en-US" sz="1800" kern="1200" dirty="0" smtClean="0">
                          <a:solidFill>
                            <a:schemeClr val="dk1"/>
                          </a:solidFill>
                          <a:effectLst/>
                          <a:latin typeface="+mn-lt"/>
                          <a:ea typeface="+mn-ea"/>
                          <a:cs typeface="+mn-cs"/>
                        </a:rPr>
                        <a:t>... </a:t>
                      </a:r>
                      <a:br>
                        <a:rPr lang="en-US" sz="1800" kern="1200" dirty="0" smtClean="0">
                          <a:solidFill>
                            <a:schemeClr val="dk1"/>
                          </a:solidFill>
                          <a:effectLst/>
                          <a:latin typeface="+mn-lt"/>
                          <a:ea typeface="+mn-ea"/>
                          <a:cs typeface="+mn-cs"/>
                        </a:rPr>
                      </a:br>
                      <a:r>
                        <a:rPr lang="en-US" sz="1800" kern="1200" dirty="0" err="1" smtClean="0">
                          <a:solidFill>
                            <a:schemeClr val="dk1"/>
                          </a:solidFill>
                          <a:effectLst/>
                          <a:latin typeface="+mn-lt"/>
                          <a:ea typeface="+mn-ea"/>
                          <a:cs typeface="+mn-cs"/>
                        </a:rPr>
                        <a:t>mai</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multe</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lucruri</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reusesc</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sa</a:t>
                      </a:r>
                      <a:r>
                        <a:rPr lang="en-US" sz="1800" kern="1200" dirty="0" smtClean="0">
                          <a:solidFill>
                            <a:schemeClr val="dk1"/>
                          </a:solidFill>
                          <a:effectLst/>
                          <a:latin typeface="+mn-lt"/>
                          <a:ea typeface="+mn-ea"/>
                          <a:cs typeface="+mn-cs"/>
                        </a:rPr>
                        <a:t> fac. </a:t>
                      </a:r>
                      <a:endParaRPr lang="en-US" dirty="0"/>
                    </a:p>
                  </a:txBody>
                  <a:tcPr/>
                </a:tc>
                <a:extLst>
                  <a:ext uri="{0D108BD9-81ED-4DB2-BD59-A6C34878D82A}">
                    <a16:rowId xmlns:a16="http://schemas.microsoft.com/office/drawing/2014/main" val="3593702022"/>
                  </a:ext>
                </a:extLst>
              </a:tr>
            </a:tbl>
          </a:graphicData>
        </a:graphic>
      </p:graphicFrame>
    </p:spTree>
    <p:extLst>
      <p:ext uri="{BB962C8B-B14F-4D97-AF65-F5344CB8AC3E}">
        <p14:creationId xmlns:p14="http://schemas.microsoft.com/office/powerpoint/2010/main" val="112754040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2015" y="451713"/>
            <a:ext cx="10018713" cy="3108972"/>
          </a:xfrm>
        </p:spPr>
        <p:txBody>
          <a:bodyPr/>
          <a:lstStyle/>
          <a:p>
            <a:r>
              <a:rPr lang="ro-RO" dirty="0" smtClean="0"/>
              <a:t>Vă</a:t>
            </a:r>
            <a:r>
              <a:rPr lang="en-US" dirty="0" smtClean="0"/>
              <a:t> </a:t>
            </a:r>
            <a:r>
              <a:rPr lang="ro-RO" dirty="0" smtClean="0"/>
              <a:t>mulțumim!</a:t>
            </a:r>
            <a:endParaRPr lang="en-US" dirty="0"/>
          </a:p>
        </p:txBody>
      </p:sp>
      <p:sp>
        <p:nvSpPr>
          <p:cNvPr id="3" name="Text Placeholder 2"/>
          <p:cNvSpPr>
            <a:spLocks noGrp="1"/>
          </p:cNvSpPr>
          <p:nvPr>
            <p:ph idx="1"/>
          </p:nvPr>
        </p:nvSpPr>
        <p:spPr>
          <a:xfrm>
            <a:off x="1676334" y="3080551"/>
            <a:ext cx="10018713" cy="3698201"/>
          </a:xfrm>
        </p:spPr>
        <p:txBody>
          <a:bodyPr>
            <a:normAutofit/>
          </a:bodyPr>
          <a:lstStyle/>
          <a:p>
            <a:pPr marL="0" indent="0">
              <a:buNone/>
            </a:pPr>
            <a:r>
              <a:rPr lang="en-US" dirty="0" smtClean="0"/>
              <a:t>AUTORITATEA NA</a:t>
            </a:r>
            <a:r>
              <a:rPr lang="ro-RO" dirty="0" smtClean="0"/>
              <a:t>ȚIONALĂ PENTRU CALIFICĂRI</a:t>
            </a:r>
          </a:p>
          <a:p>
            <a:pPr marL="0" indent="0">
              <a:buNone/>
            </a:pPr>
            <a:r>
              <a:rPr lang="ro-RO" dirty="0" smtClean="0">
                <a:hlinkClick r:id="rId2"/>
              </a:rPr>
              <a:t>office@anc.edu.ro</a:t>
            </a:r>
            <a:r>
              <a:rPr lang="ro-RO" dirty="0" smtClean="0"/>
              <a:t> </a:t>
            </a:r>
          </a:p>
          <a:p>
            <a:pPr marL="0" indent="0">
              <a:buNone/>
            </a:pPr>
            <a:r>
              <a:rPr lang="ro-RO" dirty="0" smtClean="0"/>
              <a:t>www.anc.edu.ro</a:t>
            </a:r>
            <a:endParaRPr lang="en-US" dirty="0"/>
          </a:p>
        </p:txBody>
      </p:sp>
    </p:spTree>
    <p:extLst>
      <p:ext uri="{BB962C8B-B14F-4D97-AF65-F5344CB8AC3E}">
        <p14:creationId xmlns:p14="http://schemas.microsoft.com/office/powerpoint/2010/main" val="22110087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6555" y="310720"/>
            <a:ext cx="10018713" cy="5418338"/>
          </a:xfrm>
        </p:spPr>
        <p:txBody>
          <a:bodyPr/>
          <a:lstStyle/>
          <a:p>
            <a:r>
              <a:rPr lang="en-US" dirty="0" smtClean="0"/>
              <a:t>                                                                               Motto:</a:t>
            </a:r>
            <a:r>
              <a:rPr lang="en-US" dirty="0"/>
              <a:t> </a:t>
            </a:r>
            <a:r>
              <a:rPr lang="en-US" dirty="0" err="1"/>
              <a:t>Doar</a:t>
            </a:r>
            <a:r>
              <a:rPr lang="en-US" dirty="0"/>
              <a:t> </a:t>
            </a:r>
            <a:r>
              <a:rPr lang="en-US" dirty="0" err="1"/>
              <a:t>pentru</a:t>
            </a:r>
            <a:r>
              <a:rPr lang="en-US" dirty="0"/>
              <a:t> </a:t>
            </a:r>
            <a:r>
              <a:rPr lang="en-US" dirty="0" err="1"/>
              <a:t>că</a:t>
            </a:r>
            <a:r>
              <a:rPr lang="en-US" dirty="0"/>
              <a:t> </a:t>
            </a:r>
            <a:r>
              <a:rPr lang="en-US" dirty="0" err="1"/>
              <a:t>drumul</a:t>
            </a:r>
            <a:r>
              <a:rPr lang="en-US" dirty="0"/>
              <a:t> meu e </a:t>
            </a:r>
            <a:r>
              <a:rPr lang="en-US" dirty="0" smtClean="0"/>
              <a:t>                 											</a:t>
            </a:r>
            <a:r>
              <a:rPr lang="en-US" dirty="0" err="1" smtClean="0"/>
              <a:t>diferit</a:t>
            </a:r>
            <a:r>
              <a:rPr lang="en-US" dirty="0"/>
              <a:t>, nu </a:t>
            </a:r>
            <a:r>
              <a:rPr lang="en-US" dirty="0" err="1"/>
              <a:t>înseamnă</a:t>
            </a:r>
            <a:r>
              <a:rPr lang="en-US" dirty="0"/>
              <a:t> </a:t>
            </a:r>
            <a:r>
              <a:rPr lang="en-US" dirty="0" err="1"/>
              <a:t>că</a:t>
            </a:r>
            <a:r>
              <a:rPr lang="en-US" dirty="0"/>
              <a:t> m-am </a:t>
            </a:r>
            <a:r>
              <a:rPr lang="en-US" dirty="0" err="1"/>
              <a:t>rătăcit</a:t>
            </a:r>
            <a:endParaRPr lang="en-US" dirty="0"/>
          </a:p>
          <a:p>
            <a:endParaRPr lang="en-US" dirty="0" smtClean="0"/>
          </a:p>
          <a:p>
            <a:r>
              <a:rPr lang="en-US" dirty="0" smtClean="0"/>
              <a:t>PROGNOZA EUROPEANA –SKILLS PANORAMA</a:t>
            </a:r>
          </a:p>
          <a:p>
            <a:r>
              <a:rPr lang="en-US" dirty="0" smtClean="0"/>
              <a:t>ISCED –</a:t>
            </a:r>
            <a:r>
              <a:rPr lang="en-US" dirty="0" err="1" smtClean="0"/>
              <a:t>exista</a:t>
            </a:r>
            <a:r>
              <a:rPr lang="en-US" dirty="0" smtClean="0"/>
              <a:t> </a:t>
            </a:r>
            <a:r>
              <a:rPr lang="en-US" dirty="0" err="1" smtClean="0"/>
              <a:t>si</a:t>
            </a:r>
            <a:r>
              <a:rPr lang="en-US" dirty="0" smtClean="0"/>
              <a:t> </a:t>
            </a:r>
            <a:r>
              <a:rPr lang="en-US" dirty="0" err="1" smtClean="0"/>
              <a:t>aici</a:t>
            </a:r>
            <a:r>
              <a:rPr lang="en-US" dirty="0" smtClean="0"/>
              <a:t> ca </a:t>
            </a:r>
            <a:r>
              <a:rPr lang="en-US" dirty="0" err="1" smtClean="0"/>
              <a:t>si</a:t>
            </a:r>
            <a:r>
              <a:rPr lang="en-US" dirty="0" smtClean="0"/>
              <a:t> ISCO  </a:t>
            </a:r>
            <a:r>
              <a:rPr lang="en-US" dirty="0" err="1" smtClean="0"/>
              <a:t>sau</a:t>
            </a:r>
            <a:r>
              <a:rPr lang="en-US" dirty="0" smtClean="0"/>
              <a:t> </a:t>
            </a:r>
            <a:r>
              <a:rPr lang="en-US" dirty="0" err="1" smtClean="0"/>
              <a:t>sectoarele</a:t>
            </a:r>
            <a:r>
              <a:rPr lang="en-US" dirty="0" smtClean="0"/>
              <a:t> din </a:t>
            </a:r>
            <a:r>
              <a:rPr lang="en-US" dirty="0" err="1" smtClean="0"/>
              <a:t>economie</a:t>
            </a:r>
            <a:r>
              <a:rPr lang="en-US" dirty="0" smtClean="0"/>
              <a:t> </a:t>
            </a:r>
            <a:r>
              <a:rPr lang="en-US" dirty="0" err="1" smtClean="0"/>
              <a:t>dupa</a:t>
            </a:r>
            <a:r>
              <a:rPr lang="en-US" dirty="0" smtClean="0"/>
              <a:t> CAEN .</a:t>
            </a:r>
          </a:p>
          <a:p>
            <a:endParaRPr lang="en-US" dirty="0"/>
          </a:p>
          <a:p>
            <a:r>
              <a:rPr lang="en-US" dirty="0" err="1" smtClean="0"/>
              <a:t>Aceste</a:t>
            </a:r>
            <a:r>
              <a:rPr lang="en-US" dirty="0" smtClean="0"/>
              <a:t> date </a:t>
            </a:r>
            <a:r>
              <a:rPr lang="en-US" dirty="0" err="1" smtClean="0"/>
              <a:t>inseamna</a:t>
            </a:r>
            <a:r>
              <a:rPr lang="en-US" dirty="0" smtClean="0"/>
              <a:t> in final </a:t>
            </a:r>
            <a:r>
              <a:rPr lang="en-US" dirty="0" err="1" smtClean="0"/>
              <a:t>noi</a:t>
            </a:r>
            <a:r>
              <a:rPr lang="en-US" dirty="0" smtClean="0"/>
              <a:t> </a:t>
            </a:r>
            <a:r>
              <a:rPr lang="en-US" dirty="0" err="1" smtClean="0"/>
              <a:t>Strategii</a:t>
            </a:r>
            <a:r>
              <a:rPr lang="en-US" dirty="0" smtClean="0"/>
              <a:t> </a:t>
            </a:r>
            <a:r>
              <a:rPr lang="en-US" dirty="0" err="1" smtClean="0"/>
              <a:t>pe</a:t>
            </a:r>
            <a:r>
              <a:rPr lang="en-US" dirty="0" smtClean="0"/>
              <a:t> </a:t>
            </a:r>
            <a:r>
              <a:rPr lang="en-US" dirty="0" err="1" smtClean="0"/>
              <a:t>termen</a:t>
            </a:r>
            <a:r>
              <a:rPr lang="en-US" dirty="0" smtClean="0"/>
              <a:t> </a:t>
            </a:r>
            <a:r>
              <a:rPr lang="en-US" dirty="0" err="1" smtClean="0"/>
              <a:t>mediu</a:t>
            </a:r>
            <a:r>
              <a:rPr lang="en-US" dirty="0" smtClean="0"/>
              <a:t> </a:t>
            </a:r>
            <a:r>
              <a:rPr lang="en-US" dirty="0" err="1" smtClean="0"/>
              <a:t>si</a:t>
            </a:r>
            <a:r>
              <a:rPr lang="en-US" dirty="0" smtClean="0"/>
              <a:t> lung </a:t>
            </a:r>
            <a:endParaRPr lang="en-US" dirty="0"/>
          </a:p>
        </p:txBody>
      </p:sp>
    </p:spTree>
    <p:extLst>
      <p:ext uri="{BB962C8B-B14F-4D97-AF65-F5344CB8AC3E}">
        <p14:creationId xmlns:p14="http://schemas.microsoft.com/office/powerpoint/2010/main" val="1599463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Employment by field of study in EU in 2017 across occupations</a:t>
            </a:r>
            <a:endParaRPr lang="en-US" sz="3200" dirty="0"/>
          </a:p>
        </p:txBody>
      </p:sp>
      <p:graphicFrame>
        <p:nvGraphicFramePr>
          <p:cNvPr id="4" name="Chart 3"/>
          <p:cNvGraphicFramePr>
            <a:graphicFrameLocks/>
          </p:cNvGraphicFramePr>
          <p:nvPr>
            <p:extLst/>
          </p:nvPr>
        </p:nvGraphicFramePr>
        <p:xfrm>
          <a:off x="1937793" y="1690688"/>
          <a:ext cx="7885476" cy="48018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508954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4501</TotalTime>
  <Words>4028</Words>
  <Application>Microsoft Office PowerPoint</Application>
  <PresentationFormat>Widescreen</PresentationFormat>
  <Paragraphs>865</Paragraphs>
  <Slides>72</Slides>
  <Notes>3</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72</vt:i4>
      </vt:variant>
    </vt:vector>
  </HeadingPairs>
  <TitlesOfParts>
    <vt:vector size="85" baseType="lpstr">
      <vt:lpstr>Arial</vt:lpstr>
      <vt:lpstr>Calibri</vt:lpstr>
      <vt:lpstr>Calibri Light</vt:lpstr>
      <vt:lpstr>Corbel</vt:lpstr>
      <vt:lpstr>inherit</vt:lpstr>
      <vt:lpstr>Noto Sans</vt:lpstr>
      <vt:lpstr>nunito</vt:lpstr>
      <vt:lpstr>open sans</vt:lpstr>
      <vt:lpstr>Tahoma</vt:lpstr>
      <vt:lpstr>Times New Roman</vt:lpstr>
      <vt:lpstr>Trebuchet MS</vt:lpstr>
      <vt:lpstr>Parallax</vt:lpstr>
      <vt:lpstr>Office Theme</vt:lpstr>
      <vt:lpstr>Internaționalizarea Învățământului Superior aronadrea la domeniile   ISCED</vt:lpstr>
      <vt:lpstr>Educatie-invatamant superior </vt:lpstr>
      <vt:lpstr>MONITORUL EDUCATIEI SI FORMARII 2018-          ROMANIA                              COMISIA EUROPEANA  SITUATIA  GENERALA </vt:lpstr>
      <vt:lpstr>Absolvenți studii superioare, după țară, în 2008 și 2017</vt:lpstr>
      <vt:lpstr>Absolvenți studii superioare din perspectivă globală, grupul de vârstă 25-34, după țară, în 2008 și 2016</vt:lpstr>
      <vt:lpstr>PowerPoint Presentation</vt:lpstr>
      <vt:lpstr>PowerPoint Presentation</vt:lpstr>
      <vt:lpstr>PowerPoint Presentation</vt:lpstr>
      <vt:lpstr>Employment by field of study in EU in 2017 across occupations</vt:lpstr>
      <vt:lpstr>Future employment growth (% change) across occupations in Romania in 2018-2030(ISCO-08)</vt:lpstr>
      <vt:lpstr>Future employment growth by sectors in Romania compared to EU in 2018-2030(CAEN)</vt:lpstr>
      <vt:lpstr>Future employment growth by occupations in Romania in 2018-2030 (ISCO-08)</vt:lpstr>
      <vt:lpstr>Future needs (total job openings) by occupation in Romania in 2018-2030 (ISCO-08)</vt:lpstr>
      <vt:lpstr>Future job openings of researchers &amp; engineers for educational level possessed in EU in 2018-2030 by education level</vt:lpstr>
      <vt:lpstr>Future job openings of ICT professionals for educational level possessed in EU in 2018-2030 by education level</vt:lpstr>
      <vt:lpstr>II.Ce ne dorim la IS (HE) </vt:lpstr>
      <vt:lpstr>Angajabilitatea și Internaționalizarea(strategia MEN-2020)</vt:lpstr>
      <vt:lpstr>ANC </vt:lpstr>
      <vt:lpstr>OVERVIEW OF NATIONAL QUALIFICATIONS FRAMEWORK DEVELOPMENTS IN EUROPE 2019 – CEDEFOP (România)</vt:lpstr>
      <vt:lpstr>Universități vizitate</vt:lpstr>
      <vt:lpstr>Recunoasterea calificărilor - pasul 1. Adaptarea la  – ISCED</vt:lpstr>
      <vt:lpstr>UNESCO</vt:lpstr>
      <vt:lpstr>COMISII </vt:lpstr>
      <vt:lpstr>A.Despre ISCED- Clasificarea ISCED constă din scheme de codificare paralele pentru programe de învăţământ (ISCED-Programe sau ISCED-P) şi niveluri de educaţie (ISCED-Nivel absolvit sau ISCED-A). În cadrul ambelor scheme sunt identificate nouă niveluri separate. În cadrul fiecărui nivel sunt folosite dimensiuni complementare pentru a identifica categorii şi sub-categorii ulterioare, dacă este cazul. Sistemele de codificare de trei cifre sunt folosite pentru a codifica atât programele de învăţământ, cât şi nivelul de educaţie absolvit</vt:lpstr>
      <vt:lpstr>PowerPoint Presentation</vt:lpstr>
      <vt:lpstr>PowerPoint Presentation</vt:lpstr>
      <vt:lpstr>PowerPoint Presentation</vt:lpstr>
      <vt:lpstr>PowerPoint Presentation</vt:lpstr>
      <vt:lpstr>PowerPoint Presentation</vt:lpstr>
      <vt:lpstr>PowerPoint Presentation</vt:lpstr>
      <vt:lpstr>B.De ce ISCED -1</vt:lpstr>
      <vt:lpstr>De ce ISCED-1 </vt:lpstr>
      <vt:lpstr>PowerPoint Presentation</vt:lpstr>
      <vt:lpstr>De ce ISCED-3Tarile care au adoptat ISCED 97-pana in 1999</vt:lpstr>
      <vt:lpstr>PowerPoint Presentation</vt:lpstr>
      <vt:lpstr>PowerPoint Presentation</vt:lpstr>
      <vt:lpstr>De ce ISCED -5  EURES:Portalul Mobilităţii Europene Pentru Ocuparea Forţei De Muncă</vt:lpstr>
      <vt:lpstr>Dece ISCED -6 / ESCO-QUALIFICATIONS </vt:lpstr>
      <vt:lpstr>De ce ISCED -7</vt:lpstr>
      <vt:lpstr>ISCED 8 –ESCO/fisele calificarilor  urmaresc domenile ISCED </vt:lpstr>
      <vt:lpstr>ESCO-Modele de calificari </vt:lpstr>
      <vt:lpstr>ISCED-ESCO </vt:lpstr>
      <vt:lpstr>Modele </vt:lpstr>
      <vt:lpstr>Modele </vt:lpstr>
      <vt:lpstr>Modele </vt:lpstr>
      <vt:lpstr>Modele </vt:lpstr>
      <vt:lpstr>III.Politehnica  Rankinguri </vt:lpstr>
      <vt:lpstr>QS-ranking-invatamantul superior ,primele 50 nde sisteme  –noi ? </vt:lpstr>
      <vt:lpstr>QS –ranking –organizare domeniu-inginerie si tehnologie </vt:lpstr>
      <vt:lpstr>QS</vt:lpstr>
      <vt:lpstr>QS</vt:lpstr>
      <vt:lpstr>QS -Ranking </vt:lpstr>
      <vt:lpstr>QS-ranking –Politehnica  </vt:lpstr>
      <vt:lpstr>  QS- 2020 –fara Politehnica-   targul universitatilor -București 26 septembrie, Joi15:00 - 20:00 Novotel Bucharest City Centre Hotel  Map  </vt:lpstr>
      <vt:lpstr>U-Multirank -foloseste ISCED  </vt:lpstr>
      <vt:lpstr>UNIVERSITATI IN UMULTIRANK</vt:lpstr>
      <vt:lpstr>   SWOT motto :Doar cei care riscă să meargă prea departe, pot afla cât de departe pot ajunge. – T.S. Elliot  </vt:lpstr>
      <vt:lpstr> ISCED –temeri ?</vt:lpstr>
      <vt:lpstr>Biciclete </vt:lpstr>
      <vt:lpstr>Biclete -100 milioane pe an </vt:lpstr>
      <vt:lpstr>Pentru recunoașterea calificărilor din  învățământul superior mai sunt necesari doi pași  </vt:lpstr>
      <vt:lpstr>ECTS</vt:lpstr>
      <vt:lpstr>IV.Concluzii</vt:lpstr>
      <vt:lpstr>PowerPoint Presentation</vt:lpstr>
      <vt:lpstr>Inginerie </vt:lpstr>
      <vt:lpstr>PowerPoint Presentation</vt:lpstr>
      <vt:lpstr>Inginerie-exemple de programe de studii </vt:lpstr>
      <vt:lpstr>Inginerie si TIC-exemple programe de studii</vt:lpstr>
      <vt:lpstr>Planificare </vt:lpstr>
      <vt:lpstr>U7+/2019/ 9-10 iulie Paris /45+ universities will attend the inaugural U7 Alliance Summit/6.principii pentru universitati  </vt:lpstr>
      <vt:lpstr>Celor sceptici  : Sa invatam continu </vt:lpstr>
      <vt:lpstr>Vă mulțumim!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Cadrul european al calificărilor pentru învățarea pe tot parcursul vieții</dc:title>
  <dc:creator>Windows User</dc:creator>
  <cp:lastModifiedBy>Windows User</cp:lastModifiedBy>
  <cp:revision>279</cp:revision>
  <cp:lastPrinted>2017-08-04T10:14:30Z</cp:lastPrinted>
  <dcterms:created xsi:type="dcterms:W3CDTF">2017-06-22T03:56:51Z</dcterms:created>
  <dcterms:modified xsi:type="dcterms:W3CDTF">2019-07-22T17:12:08Z</dcterms:modified>
</cp:coreProperties>
</file>